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7"/>
  </p:notesMasterIdLst>
  <p:sldIdLst>
    <p:sldId id="2147482780" r:id="rId15"/>
    <p:sldId id="2147482723" r:id="rId16"/>
    <p:sldId id="2147482630" r:id="rId17"/>
    <p:sldId id="2147482725" r:id="rId18"/>
    <p:sldId id="2147482501" r:id="rId19"/>
    <p:sldId id="2147482691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34806551" r:id="rId36"/>
    <p:sldId id="2134806552" r:id="rId37"/>
    <p:sldId id="2134806554" r:id="rId38"/>
    <p:sldId id="2134806320" r:id="rId39"/>
    <p:sldId id="2147482726" r:id="rId40"/>
    <p:sldId id="2134806402" r:id="rId41"/>
    <p:sldId id="2147482693" r:id="rId42"/>
    <p:sldId id="2134806894" r:id="rId43"/>
    <p:sldId id="2134806931" r:id="rId44"/>
    <p:sldId id="2147482781" r:id="rId45"/>
    <p:sldId id="2134806932" r:id="rId46"/>
    <p:sldId id="2147482782" r:id="rId47"/>
    <p:sldId id="2147482763" r:id="rId48"/>
    <p:sldId id="2147482783" r:id="rId49"/>
    <p:sldId id="2134806147" r:id="rId50"/>
    <p:sldId id="2134806403" r:id="rId51"/>
    <p:sldId id="2147482740" r:id="rId52"/>
    <p:sldId id="2147482766" r:id="rId53"/>
    <p:sldId id="2147482767" r:id="rId54"/>
    <p:sldId id="2147482768" r:id="rId55"/>
    <p:sldId id="2147482715" r:id="rId56"/>
    <p:sldId id="2147482700" r:id="rId57"/>
    <p:sldId id="2147482727" r:id="rId58"/>
    <p:sldId id="2134806934" r:id="rId59"/>
    <p:sldId id="2134806324" r:id="rId60"/>
    <p:sldId id="2147482516" r:id="rId61"/>
    <p:sldId id="2147482769" r:id="rId62"/>
    <p:sldId id="2147482770" r:id="rId63"/>
    <p:sldId id="2147482771" r:id="rId64"/>
    <p:sldId id="2147482737" r:id="rId65"/>
    <p:sldId id="2147482718" r:id="rId66"/>
    <p:sldId id="2147482774" r:id="rId67"/>
    <p:sldId id="2147482775" r:id="rId68"/>
    <p:sldId id="2147482773" r:id="rId69"/>
    <p:sldId id="2147482776" r:id="rId70"/>
    <p:sldId id="2147482784" r:id="rId71"/>
    <p:sldId id="2147482785" r:id="rId72"/>
    <p:sldId id="2147482728" r:id="rId73"/>
    <p:sldId id="2147482777" r:id="rId74"/>
    <p:sldId id="2147482750" r:id="rId75"/>
    <p:sldId id="2147482779" r:id="rId76"/>
    <p:sldId id="2147482778" r:id="rId77"/>
    <p:sldId id="2147482697" r:id="rId78"/>
    <p:sldId id="2147482352" r:id="rId79"/>
    <p:sldId id="2147482754" r:id="rId80"/>
    <p:sldId id="2147482755" r:id="rId81"/>
    <p:sldId id="2147482757" r:id="rId82"/>
    <p:sldId id="2147482758" r:id="rId83"/>
    <p:sldId id="2147482729" r:id="rId84"/>
    <p:sldId id="2147482531" r:id="rId85"/>
    <p:sldId id="2147482534" r:id="rId86"/>
  </p:sldIdLst>
  <p:sldSz cx="9144000" cy="6858000" type="screen4x3"/>
  <p:notesSz cx="6858000" cy="9144000"/>
  <p:embeddedFontLst>
    <p:embeddedFont>
      <p:font typeface="Abadi" panose="020B0604020104020204" pitchFamily="34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Medium" pitchFamily="2" charset="0"/>
      <p:regular r:id="rId94"/>
    </p:embeddedFont>
    <p:embeddedFont>
      <p:font typeface="Dosis SemiBold" pitchFamily="2" charset="0"/>
      <p:regular r:id="rId95"/>
      <p:bold r:id="rId96"/>
    </p:embeddedFont>
    <p:embeddedFont>
      <p:font typeface="Microsoft Himalaya" panose="01010100010101010101" pitchFamily="2" charset="0"/>
      <p:regular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C1DE"/>
    <a:srgbClr val="424D7C"/>
    <a:srgbClr val="00A9A1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91"/>
  </p:normalViewPr>
  <p:slideViewPr>
    <p:cSldViewPr snapToGrid="0">
      <p:cViewPr varScale="1">
        <p:scale>
          <a:sx n="71" d="100"/>
          <a:sy n="71" d="100"/>
        </p:scale>
        <p:origin x="660" y="2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2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0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13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3.png"/><Relationship Id="rId4" Type="http://schemas.openxmlformats.org/officeDocument/2006/relationships/image" Target="../media/image40.png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69.png"/><Relationship Id="rId5" Type="http://schemas.microsoft.com/office/2007/relationships/hdphoto" Target="../media/hdphoto7.wdp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1.sv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1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1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19C837-FCC0-AC8D-26F4-DFC56FF2D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" b="349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0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(آن أوان الحصاد</a:t>
            </a:r>
            <a:r>
              <a:rPr lang="fr-MA" dirty="0">
                <a:cs typeface="Microsoft Uighur" panose="02000000000000000000" pitchFamily="2" charset="-78"/>
              </a:rPr>
              <a:t>!</a:t>
            </a:r>
            <a:r>
              <a:rPr lang="ar-MA" dirty="0">
                <a:cs typeface="Microsoft Uighur" panose="02000000000000000000" pitchFamily="2" charset="-78"/>
              </a:rPr>
              <a:t>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</a:t>
            </a:r>
            <a:r>
              <a:rPr lang="fr-MA" dirty="0">
                <a:cs typeface="Microsoft Uighur" panose="02000000000000000000" pitchFamily="2" charset="-78"/>
              </a:rPr>
              <a:t> </a:t>
            </a:r>
            <a:r>
              <a:rPr lang="ar-MA" dirty="0">
                <a:cs typeface="Microsoft Uighur" panose="02000000000000000000" pitchFamily="2" charset="-78"/>
              </a:rPr>
              <a:t> تاء مبسوطة أو تاء مربوطة.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تاء مربوطة أو تاء مبسوطة.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995948" y="2690694"/>
            <a:ext cx="482605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</a:t>
            </a:r>
            <a:r>
              <a:rPr lang="ar-M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النخلة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» /إملاء</a:t>
            </a:r>
            <a:r>
              <a:rPr lang="ar-S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642205" y="2230372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مُبَكِّراً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قْفِزُ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فَٱلْيَوْمُ يَوْمُ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أَبي إِلى ٱلْحَقْ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ٱلسَّنابِلَ ٱلْيانِعَةَ تَلْمَعُ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بَدَأَ ٱلْفَلّاحونَ يَحْصُدونَ ٱلْقَمْحَ بِنَشا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حُزْمَةً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ٱلسَّنابِلِ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مَوْسِمَ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E06E43-C681-DA1B-3F72-14D7543CB1B3}"/>
              </a:ext>
            </a:extLst>
          </p:cNvPr>
          <p:cNvSpPr txBox="1">
            <a:spLocks/>
          </p:cNvSpPr>
          <p:nvPr/>
        </p:nvSpPr>
        <p:spPr>
          <a:xfrm>
            <a:off x="642205" y="2230372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مُبَكِّراً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قْفِزُ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فَٱلْيَوْمُ يَوْمُ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أَبي إِلى ٱلْحَقْ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ٱلسَّنابِلَ ٱلْيانِعَةَ تَلْمَعُ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بَدَأَ ٱلْفَلّاحونَ يَحْصُدونَ ٱلْقَمْحَ بِنَشا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حُزْمَةً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ٱلسَّنابِلِ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مَوْسِمَ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77D9B1-53BE-49B3-7EC6-806FF90EA2CE}"/>
              </a:ext>
            </a:extLst>
          </p:cNvPr>
          <p:cNvSpPr txBox="1">
            <a:spLocks/>
          </p:cNvSpPr>
          <p:nvPr/>
        </p:nvSpPr>
        <p:spPr>
          <a:xfrm>
            <a:off x="642205" y="2230372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اِسْتَيْقَظ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مُبَكِّراً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قْفِزُ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فَٱلْيَوْمُ يَوْمُ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ذَهَب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أَبي إِلى ٱلْحَقْ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ٱلسَّنابِلَ ٱلْيانِعَةَ تَلْمَعُ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بَدَأَ ٱلْفَلّاحونَ يَحْصُدونَ ٱلْقَمْحَ بِنَشا</a:t>
            </a:r>
            <a:r>
              <a:rPr lang="ar-S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ْتُ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حُزْمَةً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ٱلسَّنابِلِ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مَوْسِمَ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ٱلْحَصا</a:t>
            </a:r>
            <a:r>
              <a:rPr lang="ar-S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BD0ADEA-1976-C488-8BF4-AA576C89F38E}"/>
              </a:ext>
            </a:extLst>
          </p:cNvPr>
          <p:cNvSpPr/>
          <p:nvPr/>
        </p:nvSpPr>
        <p:spPr>
          <a:xfrm>
            <a:off x="5604388" y="3428998"/>
            <a:ext cx="307833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اِسْتَيْقَظْ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C1C7A868-6394-CEFF-9C70-638FC748455E}"/>
              </a:ext>
            </a:extLst>
          </p:cNvPr>
          <p:cNvSpPr/>
          <p:nvPr/>
        </p:nvSpPr>
        <p:spPr>
          <a:xfrm>
            <a:off x="3314421" y="3428998"/>
            <a:ext cx="204896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يانِع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D9D651F-C6C2-0AD4-77E2-EB995AE98FCA}"/>
              </a:ext>
            </a:extLst>
          </p:cNvPr>
          <p:cNvSpPr/>
          <p:nvPr/>
        </p:nvSpPr>
        <p:spPr>
          <a:xfrm>
            <a:off x="586334" y="3428998"/>
            <a:ext cx="250830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endParaRPr lang="ar-MA" altLang="fr-FR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حُزْمَــــــ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r" defTabSz="914400" rtl="1">
              <a:buClr>
                <a:srgbClr val="000000"/>
              </a:buClr>
            </a:pP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اِسْتَيْقَظْ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اِسْتَيْقَظْتُ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يانِع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يانِعَةٌ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516467" y="2853923"/>
            <a:ext cx="8235134" cy="1904343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حُزْمَــــــ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13223A8-F94C-E02E-1E97-AE189277E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2FF99-01C5-2E3E-AB0B-FB261EBB3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D9FD9B-1EB6-FA19-D228-6725AC26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8B1249-6F62-926B-A1AB-548984A6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D8839D-3FCB-7010-628D-E07AA757E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E4A14D-1726-A02F-19E9-09E70E15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8D50B4-37B3-DFD2-10AF-FEF70B9994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FBC59F-6EE2-64F1-0EA0-57992BF95C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246DD-FCE1-BC4B-2962-612FBAEC50B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467468-89E0-F4A4-9B25-CAA5351CE2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EEFEE0-E943-D13F-DF11-339A8FD072A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9B9389-81BE-DA3E-3C30-C8E527642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91C5F8-E1F1-2C81-3FFD-B4BC63FDC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3C6196-5EF7-1450-7476-0BBBBAF3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676A0A-AC38-AE4E-7CA6-586E4322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294972-1E6E-B3F6-291D-CC71C4E740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137475-A4D3-08EC-5A1E-18C009D219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A4F9A8A-1C24-DA7D-C537-CCF7E77E398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3AA31B-49A3-9D63-C813-798DFF0B6D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2819EC-4473-E3C2-10B0-FC7AF1B1C1F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43422-C073-0BFB-756A-F5DF1912EE6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DA03E7-5DB1-63BA-AFF8-2A2B834130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E8CCCA4-0C77-28F0-51BE-948A94B3F69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FE53D-029B-DBA9-60B0-33DCFA93A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32FD7B-E7F6-2EB5-5A24-093768678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0C126D-AF9D-63CF-5856-8B42EB5CD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2B108-68D9-B693-3934-FD6ADCDBD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79C82C-849A-A2B2-FB53-C9910BAD3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E20F9-FD2B-1CBE-9B19-DEBCC8CC71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228428-A6E9-236A-D628-ECD877C1E5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C32199-050B-C1DD-DD80-38E115F120B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C8AFB9-CF5E-C241-EB9A-06D6C901A6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07628C-5767-4516-35A5-ED5B742E2B5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D2172-7DB6-5F91-915B-5B452DDA6B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8208646D-5D47-C5F2-51B9-19B5AE17EC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3760542-632A-EA49-5577-82446490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حُزْمَةٌ</a:t>
            </a:r>
            <a:endParaRPr lang="ar-MA" altLang="fr-FR" sz="6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A7C67A-0E2B-0608-452D-306686557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91B7D2-D3C5-FBF9-3B80-210A588A1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34F014-FB86-F2F3-FF39-F7B7391AA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64E0-DAAD-66F2-F2B5-0B481900B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4C69A-5F14-E0EC-911A-4EB8BD184B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40290D-E51D-B7C8-FEAF-D7330E8418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E95873-BF1E-9AC3-600B-92D8CF0538E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FBC0DA-C367-7E3C-2770-52C7C3B1E0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DD4DC-FAAD-76E0-FF14-04EAC02CA7D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3EFA4-68B2-142B-1F29-A03DCC16127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E3CD38-E471-76DC-F538-55C193DF43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A04294AE-0C8D-0456-D0EB-7A3838A6101D}"/>
              </a:ext>
            </a:extLst>
          </p:cNvPr>
          <p:cNvSpPr/>
          <p:nvPr/>
        </p:nvSpPr>
        <p:spPr>
          <a:xfrm>
            <a:off x="736216" y="3429000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حَمَلْ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DE30A88C-B033-4A2B-C612-78E995D27E91}"/>
              </a:ext>
            </a:extLst>
          </p:cNvPr>
          <p:cNvSpPr/>
          <p:nvPr/>
        </p:nvSpPr>
        <p:spPr>
          <a:xfrm>
            <a:off x="6119330" y="3350340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ذَهَبْ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FC364FE2-66E6-3ADB-5180-377CA700D32A}"/>
              </a:ext>
            </a:extLst>
          </p:cNvPr>
          <p:cNvSpPr/>
          <p:nvPr/>
        </p:nvSpPr>
        <p:spPr>
          <a:xfrm>
            <a:off x="3299133" y="3428999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اَلْـقَرْيَـــــ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ــةُ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769806" y="2690694"/>
            <a:ext cx="505219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(آن أوان الحصاد</a:t>
            </a:r>
            <a:r>
              <a:rPr lang="f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!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لرحلة حبة القمح وسأطرح عليكم أسئلة حول الأحداث التي حكت عنها 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3824F12-A169-AD8A-E28A-9988B26F207F}"/>
              </a:ext>
            </a:extLst>
          </p:cNvPr>
          <p:cNvGrpSpPr/>
          <p:nvPr/>
        </p:nvGrpSpPr>
        <p:grpSpPr>
          <a:xfrm>
            <a:off x="938633" y="2065771"/>
            <a:ext cx="7435616" cy="4036229"/>
            <a:chOff x="1272180" y="2065771"/>
            <a:chExt cx="7435616" cy="4036229"/>
          </a:xfrm>
        </p:grpSpPr>
        <p:pic>
          <p:nvPicPr>
            <p:cNvPr id="4" name="Image 3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C6DBD76B-5F7B-C3BA-CDBD-EEB6900A2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5" name="Image 4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0EE120F-C26C-69A8-3716-6DEA447DE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6" name="Image 5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FC82E30A-609D-E0AF-8A3D-70E41AFC6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7" name="Image 6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F93954AC-5B4A-CB85-293E-B2042A1EA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2" name="WhatsApp Video 2026-02-13 at 15.11.37">
            <a:hlinkClick r:id="" action="ppaction://media"/>
            <a:extLst>
              <a:ext uri="{FF2B5EF4-FFF2-40B4-BE49-F238E27FC236}">
                <a16:creationId xmlns:a16="http://schemas.microsoft.com/office/drawing/2014/main" id="{6FC39B47-77CF-4DBA-CF50-0FDC3EE792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27121" y="2099751"/>
            <a:ext cx="6461125" cy="36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3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28" y="756000"/>
            <a:ext cx="737220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هَبَّ نَسيمٌ  عَلى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ٱلْمَزْرَعَةِ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وَتَساءَلَتْ حَبَّةُ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عَنْ مَوْعِدِ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ٱلْحَصادِ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6AE4058-1751-F935-031D-E229103E3AD3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16" name="Image 15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5E9DA340-34FD-9698-ED77-B06588D1F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20" name="Image 19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E654CB7-2479-996A-F1E8-C3632E089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21" name="Image 20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CDC15023-5638-9614-7193-41D458392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22" name="Image 21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28343E3B-0CB2-5D37-3C05-B75478303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3" y="75600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حبة القمح بعد ذلك؟ 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A0FD36-9DD4-572B-CF41-BAAE1B6092EC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9" name="Image 8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B4BC24A6-9450-EB43-3F2D-A025FC3E1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10" name="Image 9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67DE9167-7D77-8AA9-22FF-A8620EA31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1" name="Image 10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AA744BDF-46B1-F460-9CEC-10BECA96E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2" name="Image 11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2E466E1-84D4-8FB8-D774-47833CCFE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1B4C7-CC4A-FFD1-1661-DE7E855FB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F33690-3627-BC8C-7AC9-3C6C2E34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3" y="75600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اِسْتَعْجَلَتْ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مَوْعِد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ٱلْحَصادِ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قَبْلَ أَنْ تَنْضُجَ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وخافَتْ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أَنْ تَلْتَقِطَها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عَصافيرُ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9A87C66-846E-ACCE-5566-D102B8D21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E7B55D-8F79-5FF7-9A20-CD55D30DD6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2B680A-0B5F-FF47-C32F-4512EBC79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8AE712-5FE3-FA58-06E6-FA6C7A618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317B3D-0513-8D49-78A7-5D34C37577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C160E2-2CCC-35EA-1C16-589708CF84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3E2C638-760B-3C4E-DB11-C04E8E8553A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368293-980D-0D15-3F59-5E031F66860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62B1EC-E84D-472B-96AD-DD5BB33E82C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7EACB5-41BD-B528-A82D-E325D8B4D81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3B2875-6533-7D54-9E7B-B7AA29AE8C2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88469F7-C7BA-70FF-C34F-A9A22E39409F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9" name="Image 8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DB2BE812-7EF7-273F-B9CD-1A03B14D9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10" name="Image 9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B6DF656-7406-08A0-A3DC-A99A7673E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1" name="Image 10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7CF97FB0-4DC5-3C1C-BFE2-3AFE19A2C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2" name="Image 11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DAD11D1A-1C9B-C5F5-AC66-E5DC38EAF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17140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2A2E09A-6C47-AC40-92C6-E6B78FC1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الصفصافة العجوز والفزاعة؟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5A6E19-431C-7B61-B11E-C31B884609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510F75-F4E1-6D2C-E211-A4C72AE40F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85AE3-1DAF-81E7-E993-12A0C686E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4547F1-6613-6A69-1D6D-D126E44DC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C10345-8671-F139-D739-7FE6FB78E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A9728C-618E-F1A6-A26A-8ADDF27B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0420E7-9AE3-215F-C5E9-2195A0C966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2880FF-B994-D1C5-A2A0-BE6E65AFAAF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0F6FCA-1A73-593A-E291-9E6B0EA6B3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736807-3795-9979-BA72-C7B261A860B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ECE3B5-F43C-2661-0A92-AD6C83F846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54589FA-0DD9-91AF-CC80-AB854EF42342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8" name="Image 7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1EAA91D1-ED0B-2036-33CE-00FB04F6D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9" name="Image 8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3B49CF9-5D22-50EE-D172-03AFFCB86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0" name="Image 9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426961DB-511D-C554-B2B3-290832D5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3" name="Image 12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C246EB2-F6C1-17A5-149C-D4C6A6706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22367-CB3C-A88C-5B33-B3819FF60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6156B8B-827F-53C8-11D1-27543F8E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طَمْأَنَتْها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ٱلصَّفْصافَةُ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ٱلْعَجوزُ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وَٱلْفَز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اعَةُ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فَٱطْمَأَنَّتْ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وَٱسْتَمْتَعَتْ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حَتّى نَضِجَتْ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6DF11B-0D5A-626C-8A3D-409664A506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181BA3-7F47-2BBB-CFD4-C53890B07E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74C6D4-3F1E-58F9-FDEF-E3A4D2479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5879EE-41E9-C549-4519-AB7319925E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3AD0FD-B93E-7FB8-9320-191598512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27D019-6595-87EB-55CA-754B1230CD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DE1750-B253-8577-3F04-2BAAA93117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04006E-EBD1-B5F8-18DD-7F94A0BB76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D3D87B-FF30-4F80-7010-2E08F37243F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2D63BA-50A4-FF0D-D7FD-DD76F96741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EC86EE-2B90-5F73-1266-865942EFFE8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F2B686-5437-552A-42E0-5925BF4B61F0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8" name="Image 7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ADE3BC14-327A-17DE-CA8E-2D103A463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9" name="Image 8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4BCAB92-CB45-0CA1-0B4F-CA99066A4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0" name="Image 9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29702C61-DA64-7CB9-C802-8C5502B2A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3" name="Image 12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E2CFE82F-7FF2-16FE-2181-B1E36907E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876342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12B6D-B088-9E39-7F75-CC7384A3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09893A4-C4F5-AC29-757E-8BA83350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انتهت قصة حبة القمح؟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F88F8A-4881-B86B-44EA-00F0265E3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4884C4-B086-BA3F-CD0A-85B3CC5C3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7E9FB3-4234-5917-6C9E-D2C080AD8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5E47B1-345F-5E09-81E1-74B0F4C42C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D34B8C-5CD8-3C43-6E34-51D9C8E08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54B65C-A79A-81B7-E52E-E5FD9E0992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27D2748-C5EA-E8BB-FE63-2E4A75867E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CA87A7-0377-D30B-7025-6232B9D545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0628AF-A32D-3CB3-CA2E-314E93398C7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069943-3568-7A80-3FBD-495DF94CEEA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DBF785-131E-3739-FA30-5C5AAF575A8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ED87A9B-2E50-F705-9BAD-5A88A9FE2C5A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8" name="Image 7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D8C6B9DE-CEAA-B9FD-899E-FDD799AA2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9" name="Image 8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9D531E7-C6CD-DB9E-C83F-1775AAD46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0" name="Image 9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B4237F99-1148-C7DA-D7F0-E315103BB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3" name="Image 12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0816D389-D198-7FB3-8FB3-2E553B5E6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342503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46996-7412-FABA-CCF5-155EC0D76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3727A07-5A1A-6610-7A45-9874E78F3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حَلَّ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ٱلصَّيْفُ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وَبَدَأَ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ٱلْحَصادُ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فَحُمِلَتِ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ٱلْحَبَّةُ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ٱلْمِطْحَنَةِ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لِتَصيرَ دَقيقاً ثُمَّ خُبْزًا لَذيذاً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-رددوا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41429B-F2B5-8884-8158-AE032CB4A0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1C42CB-BB06-BF27-D76D-EED294FA9D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F0F8B5-0236-AA73-7518-3601318C8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3F9427-F6DC-0F3B-889B-70ECB5A40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4F5BFD-F334-9059-8F9E-C610E3CBFB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EC42BC-BC47-30EC-9866-ECC1DB1C55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5FB838C-081C-4306-2591-8900768426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B6E351-226E-80B6-C508-95C32F2424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9F2814-9C40-7F7B-FB97-D008AA22B2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B4AED2-D639-1713-9F66-AE56E018206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EF31C0-438C-2F61-3837-F60EC5180ED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17FE530-E3F8-EEB1-C118-5995BA50242C}"/>
              </a:ext>
            </a:extLst>
          </p:cNvPr>
          <p:cNvGrpSpPr/>
          <p:nvPr/>
        </p:nvGrpSpPr>
        <p:grpSpPr>
          <a:xfrm>
            <a:off x="833041" y="2065771"/>
            <a:ext cx="7435616" cy="4036229"/>
            <a:chOff x="1272180" y="2065771"/>
            <a:chExt cx="7435616" cy="4036229"/>
          </a:xfrm>
        </p:grpSpPr>
        <p:pic>
          <p:nvPicPr>
            <p:cNvPr id="8" name="Image 7" descr="Une image contenant Dessin animé, illustration, Animation, clipart&#10;&#10;Le contenu généré par l’IA peut être incorrect.">
              <a:extLst>
                <a:ext uri="{FF2B5EF4-FFF2-40B4-BE49-F238E27FC236}">
                  <a16:creationId xmlns:a16="http://schemas.microsoft.com/office/drawing/2014/main" id="{84A3ACAD-5452-FD68-B656-CD5597553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61463" y="2065771"/>
              <a:ext cx="2682472" cy="1760373"/>
            </a:xfrm>
            <a:prstGeom prst="rect">
              <a:avLst/>
            </a:prstGeom>
          </p:spPr>
        </p:pic>
        <p:pic>
          <p:nvPicPr>
            <p:cNvPr id="9" name="Image 8" descr="Une image contenant plante, dessin, fleur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5CDABDA-2D3A-22F5-9643-7C2D91488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2180" y="2065771"/>
              <a:ext cx="2720576" cy="1836579"/>
            </a:xfrm>
            <a:prstGeom prst="rect">
              <a:avLst/>
            </a:prstGeom>
          </p:spPr>
        </p:pic>
        <p:pic>
          <p:nvPicPr>
            <p:cNvPr id="10" name="Image 9" descr="Une image contenant dessin, peinture, plant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73F6CF23-8594-353B-587B-2CB5D4B45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4598" y="4341627"/>
              <a:ext cx="2796782" cy="1760373"/>
            </a:xfrm>
            <a:prstGeom prst="rect">
              <a:avLst/>
            </a:prstGeom>
          </p:spPr>
        </p:pic>
        <p:pic>
          <p:nvPicPr>
            <p:cNvPr id="13" name="Image 12" descr="Une image contenant dessin, chapeau, dessin humoristiqu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E8EEDCC4-0270-7521-DDF0-83E856461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9600" y="4303524"/>
              <a:ext cx="2728196" cy="1798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52729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4" name="Image 13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106594B7-AA1A-E42E-0E62-83BE635865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6669" y="5048702"/>
            <a:ext cx="1653008" cy="1543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 descr="Une image contenant Dessin animé, illustration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067F655-E866-0514-44B0-B1E5820CD4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5080" y="2131202"/>
            <a:ext cx="1515502" cy="14560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1886DF-051F-BF14-1EFE-0974DD93AF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5611" y="5080553"/>
            <a:ext cx="1548587" cy="1543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 descr="Une image contenant dessin, chapeau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ADD7D25E-B851-3CE8-273C-8BAB61D687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9677" y="1961081"/>
            <a:ext cx="1723101" cy="15655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الحبة وصديقاتها وهي تستعجل موعد الحصاد.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Dessin animé, illustration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97ECD50-272D-5F99-CA33-A1C0CA14F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550" y="2045798"/>
            <a:ext cx="6292900" cy="386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تستعجل الحبة موعد الحصاد؛ فسألت صديقتها : 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Dessin animé, illustration, clipart, Animation&#10;&#10;Le contenu généré par l’IA peut être incorrect.">
            <a:extLst>
              <a:ext uri="{FF2B5EF4-FFF2-40B4-BE49-F238E27FC236}">
                <a16:creationId xmlns:a16="http://schemas.microsoft.com/office/drawing/2014/main" id="{AFC9858D-6181-BF76-C79E-A4660A47B6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60" y="1943196"/>
            <a:ext cx="7825218" cy="45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نصحت الصفصافة العجوز حبة القمح قائلة: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Dessin animé, illustration, clipart, fiction&#10;&#10;Le contenu généré par l’IA peut être incorrect.">
            <a:extLst>
              <a:ext uri="{FF2B5EF4-FFF2-40B4-BE49-F238E27FC236}">
                <a16:creationId xmlns:a16="http://schemas.microsoft.com/office/drawing/2014/main" id="{0B3D5F4F-5D75-841A-C22D-4C896D1723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1914804"/>
            <a:ext cx="8061669" cy="45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4AE52-D362-70E9-DB66-55E1E1B1B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CF0097-6F1C-58FC-4EA5-A63DD8A9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خافت حبة القمح أن تلتقطها العصافير. فقالت 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B54D800-9F8D-2956-49DF-DE0D79260D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4B8729-EA5D-B4EC-FAC1-E92A5659A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65614-B3F3-AD0D-D39C-A4CB9048BA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C3D956C-42B4-4085-883B-CAC433705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FDD39DF-A8AA-C6D6-D27F-560779D160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B79A419-3178-1CAB-9833-6C887BAA7F5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11C373-B09E-1EA0-AA10-92A917DC863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5CD737-2B05-738A-FB43-A7F398F0F99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C71D24-9525-E6E9-5FF8-DEEECA6D9B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08903B-7F92-6F5D-49E9-2B401E47919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112195-CDA2-238D-9216-95C8E0FE4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3C98847-1956-E17B-5CF0-EEA464E3FC25}"/>
              </a:ext>
            </a:extLst>
          </p:cNvPr>
          <p:cNvSpPr/>
          <p:nvPr/>
        </p:nvSpPr>
        <p:spPr>
          <a:xfrm>
            <a:off x="6116423" y="2200420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04EE361-0498-7FA7-E763-EDA0C8A1EEF3}"/>
              </a:ext>
            </a:extLst>
          </p:cNvPr>
          <p:cNvSpPr/>
          <p:nvPr/>
        </p:nvSpPr>
        <p:spPr>
          <a:xfrm>
            <a:off x="789527" y="2120839"/>
            <a:ext cx="197613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Dessin animé, illustration, clipart, Animation&#10;&#10;Le contenu généré par l’IA peut être incorrect.">
            <a:extLst>
              <a:ext uri="{FF2B5EF4-FFF2-40B4-BE49-F238E27FC236}">
                <a16:creationId xmlns:a16="http://schemas.microsoft.com/office/drawing/2014/main" id="{B941BD18-84EE-0D89-0F57-642B41F63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953" y="1914804"/>
            <a:ext cx="7736470" cy="453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8313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26B0-F037-9E6F-3699-0001228E2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2862A-CBBF-6FB9-A2CE-842475F3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أجابت الفزاعة: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EBE5C2F-8FBD-CF88-7CBB-1E90CD102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8D833-4115-E018-DCE8-1B19432D1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8932DF6-E340-A379-64ED-776858E215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567AFC4-D9E5-FB4D-6F1A-7C78402741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23066F8-0D1E-ADF1-D082-AE176AEFCC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FF87E4C-4A46-B880-1967-1F3F39FD5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C889C4-4236-E75B-A64E-13C5AA0EE3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25AB37-E213-16F8-F983-FC38A698BD5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59B9F7-1BA9-911F-E95E-C0EA0C42CF2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658E1B-D081-88F5-A6F8-0B2ECDA12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B05FCD-AE37-224E-0F87-0514A7ECA4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CA08764-DE4F-DDB1-D451-33589A988244}"/>
              </a:ext>
            </a:extLst>
          </p:cNvPr>
          <p:cNvSpPr/>
          <p:nvPr/>
        </p:nvSpPr>
        <p:spPr>
          <a:xfrm>
            <a:off x="789527" y="2120839"/>
            <a:ext cx="197613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Dessin animé, illustration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D660574-9321-7AAE-DF47-BE7E78B31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120" y="1943196"/>
            <a:ext cx="7466363" cy="44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0836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2958-7A83-B1D6-9B36-7CAFE19A1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D0EBA2-4160-872E-5951-3F2574D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29" y="77421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 ــــ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BF58F0-DB70-7E01-3052-0F9851CC8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9AEBF3-804D-7D8E-14CF-5730B195F5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1A4F2D-15D1-8F72-4147-0F14649CA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CBBF2-F7C7-406A-C024-67241AEB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60AEE4-66A5-498C-0B61-9566C1F1D5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56E18C-C8C7-C858-9156-E592063C64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96B139-8024-F16E-C241-1BB21A37225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031853-AD21-C040-387B-1992251B22C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72A7EC-C2A5-1862-0AD6-32B4AE9BB9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DA1B9A-2FCD-0183-3AB2-79381B7A44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B2F3B8-5664-0CBD-68A5-E53FD3C695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Image 12" descr="Une image contenant text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013D385C-3966-561F-2009-C61D51DDA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601" y="2060905"/>
            <a:ext cx="7666384" cy="41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461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A625-FDE5-EA4A-FDDC-CAFF84FE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A50DD-B13C-BF25-5ABE-4B75D844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عم تساءلت حبة القمح؟ بم أجابت الصفصافة والفزاعة؟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5598E3-C212-9B8E-C176-E0C161DDE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0FF1CB-B78A-049F-2BFF-E3DA25A30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4FB46E-6EAB-47AC-B28B-B638C33C4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D36A5-30A5-C962-C222-475DC1E702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EB3B0C0-4944-B4C1-37C5-050890ABF6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39CE0E2-7E56-2FA0-EA62-845A923C68C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4E6EFE-9A67-1388-7E66-9EC8A4D5DF9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03DC71-54D7-2D59-DC7F-89EA9BE9B3B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F68805-4315-C9B5-45E9-15BCCCF16C3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9BC1B4-B1C4-7DCA-CBFC-451711F3E6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F2F474-2C10-63F4-88BE-0DE82F09E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792001" cy="792000"/>
          </a:xfrm>
        </p:spPr>
      </p:pic>
      <p:pic>
        <p:nvPicPr>
          <p:cNvPr id="4" name="Image 3" descr="Une image contenant text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AF959A6B-3AB8-095B-B2F5-31D13E6DB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808" y="1982424"/>
            <a:ext cx="7666384" cy="41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4365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«آن أوان الحصاد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03BBA2F-CAA8-0F0E-0BFC-6297074D8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210" y="1936954"/>
            <a:ext cx="8239391" cy="453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5B734F1-75F4-66C3-5C1E-937DC15E6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210" y="1936954"/>
            <a:ext cx="8239391" cy="453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écriture manuscrite, Police, blanc, texte&#10;&#10;Le contenu généré par l’IA peut être incorrect.">
            <a:extLst>
              <a:ext uri="{FF2B5EF4-FFF2-40B4-BE49-F238E27FC236}">
                <a16:creationId xmlns:a16="http://schemas.microsoft.com/office/drawing/2014/main" id="{60EABFA5-0398-60B6-CAEA-D8F3DD42DC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4" y="2149669"/>
            <a:ext cx="7474808" cy="40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écriture manuscrite, Police, blanc, texte&#10;&#10;Le contenu généré par l’IA peut être incorrect.">
            <a:extLst>
              <a:ext uri="{FF2B5EF4-FFF2-40B4-BE49-F238E27FC236}">
                <a16:creationId xmlns:a16="http://schemas.microsoft.com/office/drawing/2014/main" id="{B73842F6-D267-CF49-F973-C456071F24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818" y="2149669"/>
            <a:ext cx="7070363" cy="40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763C0-9320-DAAC-184B-8CC230DD2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5CDDAE51-C942-9274-03B5-E37F812F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ابحثوا عن الكلمات المضغوطة في النص. من يقرؤها؟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630CD3-0676-EBC9-9F26-063A74CF8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3D7694-B3EE-D07F-8785-DA3E4F0FC5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3942C0-587C-8BED-126C-6D4CD0DB7B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0C2568-F0CA-80C5-0803-5695966BF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95F051-13E5-8876-48E2-F1BBCBA301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548F9B-8B2F-F8F0-1BF6-18B5465A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061E034-05FE-63E3-BF6D-CC4E34333E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DF2094-E350-D76B-BEFB-C2AFFA91C6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C21923-0FD8-5B94-4C6E-C3E0CBC5698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85AAF0-8497-B1E9-E2DE-12CC0487966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F7CDF7-A576-1D8C-50EB-FE1924EB771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8FBC32E-22B4-33FE-91B6-B8B0477DD9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07" y="1698479"/>
            <a:ext cx="3360581" cy="485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805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710DA5F3-0BB8-1A77-5F7D-D31901AA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90" y="2508986"/>
            <a:ext cx="7674005" cy="2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 حَبَّةُ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مِمَّ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حَبَّةُ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8BAFB911-74DA-EA34-4171-962800BB0E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82" y="1948813"/>
            <a:ext cx="7674005" cy="2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D533EF2-C0B7-00D6-BF85-57F845F86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82" y="1948813"/>
            <a:ext cx="7674005" cy="27663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أخشى أن تلتقطني أحد العصافير . أتساءل ما معنى أخشى؟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9097A3-13ED-DAC0-77F4-4DB5F83F4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6643688" y="2643819"/>
            <a:ext cx="90921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B9556171-A172-EFF7-FDF5-49FC3500CDD3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 حَبَّةُ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8207A2FB-27DB-84B3-767D-B8642512586A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مِمَّ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حَبَّةُ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6231" y="756000"/>
            <a:ext cx="7674005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أخشى بمعنى أخاف. أصوغ الجواب : تخاف أن تلتقطها العصافير.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D4EC3DEA-82DE-5042-2E9B-C40D34D6D0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82" y="1948813"/>
            <a:ext cx="7674005" cy="2766300"/>
          </a:xfrm>
          <a:prstGeom prst="rect">
            <a:avLst/>
          </a:prstGeom>
        </p:spPr>
      </p:pic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E068278F-3DDD-6790-1EDC-EA0924372401}"/>
              </a:ext>
            </a:extLst>
          </p:cNvPr>
          <p:cNvSpPr/>
          <p:nvPr/>
        </p:nvSpPr>
        <p:spPr>
          <a:xfrm>
            <a:off x="357188" y="5433639"/>
            <a:ext cx="80436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 حَبَّةُ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تَلْتَقِطَها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لْعَصافيرُ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DBDA10FD-0FF6-BC84-9099-1FF6A5BB0A9E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مِمَّ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تَخافُ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حَبَّةُ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14B4-B8B0-1C45-2F00-E52F12A9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AF4289-C402-E895-F39C-099FDA08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93B6D26-7128-5D23-14E4-CDCBEC97D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F0BD62-BDB1-F889-AE8F-0F5F1D63D5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51311-C17E-83B7-8F3A-E24B3BCFCC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6FDE57-B3A0-7C85-B76E-55ADE8FC2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FD211E-175E-9A73-B2ED-D6BDD491E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CA6D5F-278D-3ACF-E50C-7E0BB5FDB3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18A06F-A48E-68D4-AFD2-27E90560D2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1E84B-F3D2-3BF9-6288-58C034E926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1F807E-1A27-7BA4-614B-F09BA2945A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64212-A4E0-A210-DFD5-81D7985056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99A004-0FEE-69E2-BDF2-449B5D11293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456C8000-2916-68E3-7A3B-A1C42EA5067B}"/>
              </a:ext>
            </a:extLst>
          </p:cNvPr>
          <p:cNvSpPr/>
          <p:nvPr/>
        </p:nvSpPr>
        <p:spPr>
          <a:xfrm>
            <a:off x="656166" y="5433639"/>
            <a:ext cx="774472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لْفَزّاعَةِ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حَقْلِ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5392899-F639-011A-F09F-399290055400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لْفَزّاعَةِ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حَقْلِ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03043B3F-CE1D-C3D7-2817-D823092C7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82" y="1948813"/>
            <a:ext cx="7674005" cy="2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173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49128-2998-D81F-D99A-0BD3BEB6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1487C9E-A605-326D-324E-5C39F6F9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 كيف عرفتم ذلك؟ انقلوا الجواب على كراساتكم.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5A1E44-B3C6-BB66-E8DB-5AAB22892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F98E4-ED8B-98CB-FA8B-64256CB130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BE057F-EC6C-5C9F-9911-65FD36DB68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6AC0B1-86D7-03E2-84BB-3BEAC163B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866A1B-8D12-BB87-E4C9-BE0B18249D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3015CD-DB47-384A-E8D1-874D1D97CE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E135B17-3B4E-B55A-47E9-E59686A065A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763933-ECB4-B9C9-82FA-1F553F0CE3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13F697-25B1-B9CB-141B-F84040D188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F2946-B000-3D4B-EBCB-0C18327D42E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48C46A-0FCD-AD9B-7789-473BE9C23F1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6F94827-7A4D-6BAA-D05E-CEA6E7095E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90" y="1903413"/>
            <a:ext cx="7674005" cy="2650268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3ED2CC7-96D4-8747-6E5B-D96FA297FE59}"/>
              </a:ext>
            </a:extLst>
          </p:cNvPr>
          <p:cNvCxnSpPr>
            <a:cxnSpLocks/>
          </p:cNvCxnSpPr>
          <p:nvPr/>
        </p:nvCxnSpPr>
        <p:spPr>
          <a:xfrm flipH="1">
            <a:off x="1421532" y="3718223"/>
            <a:ext cx="164783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3C957907-A373-D510-A272-A1030945BCE2}"/>
              </a:ext>
            </a:extLst>
          </p:cNvPr>
          <p:cNvSpPr/>
          <p:nvPr/>
        </p:nvSpPr>
        <p:spPr>
          <a:xfrm>
            <a:off x="656166" y="5433639"/>
            <a:ext cx="774472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لْفَزّاعَةِ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حِمايَةُ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لسَّنابِلِ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3DF9BEE7-09EE-BA4C-4748-A6C6C67D1D85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لْفَزّاعَةِ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حَقْلِ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430951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A64E6-858D-8882-547F-EEF8F666E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B886C5-D875-2A89-9DEF-25D9301D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77035D6-978D-1889-5842-34512D809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14D6FA-B893-2EA8-35DB-9F88C2AF45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7C707D-EF2E-FCBD-D082-88F48F07A5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7A4BD9-42C1-D958-CB74-95EB4EBFD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4A6B02-AD03-BEFD-DF4F-6754378764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982A50-BDA6-C371-8A0E-6D06F24DE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1FC7063-4EE5-54B9-BC31-985B102BEA1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DC80D5-04AA-B7FE-0F93-F20363143C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D4D543-42E1-A2B1-2648-ED7D063113A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C2867-0CBA-70DC-6936-547298B4981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F18ADF-C002-F711-855B-0C2C0E90AAC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B9AD0859-9D48-A2DE-BF3B-666F980C4D82}"/>
              </a:ext>
            </a:extLst>
          </p:cNvPr>
          <p:cNvSpPr/>
          <p:nvPr/>
        </p:nvSpPr>
        <p:spPr>
          <a:xfrm>
            <a:off x="656166" y="5433639"/>
            <a:ext cx="774472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زَرَعَ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لْفَلّاحُ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لْحَبَّةَ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F2E910DA-1991-8ADC-50D7-BDDCD30600B5}"/>
              </a:ext>
            </a:extLst>
          </p:cNvPr>
          <p:cNvSpPr/>
          <p:nvPr/>
        </p:nvSpPr>
        <p:spPr>
          <a:xfrm>
            <a:off x="228600" y="4445468"/>
            <a:ext cx="8259234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زَرَعَ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لْفَلّاحُ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حَبَّةَ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ٱلتُّرْبَةِ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52FCA42-FCF7-CDB7-A53A-74D6B721E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82" y="1806692"/>
            <a:ext cx="7674005" cy="2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0586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0B409-5761-A071-728B-AA4AEB7C8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871091-52A0-1E75-C3EA-35DD282A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 كيف عرفتم ذلك؟ انقلوا الجواب على كراساتكم.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1127246-22AC-A43D-60E6-863451F4C1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FF1EA2-0200-0436-C9B3-429A17766C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9796C8-3396-646C-EBEF-8F793DF8C0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140825-F33D-7788-53EA-71F7154432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0AD52B-2D6E-5833-696F-BCDE692C98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48CA7C-5AAF-96FB-C7FA-054A319092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A4764E-330D-2EC6-839B-2D04E7D73B3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1BE0B-4D46-390B-EE10-5243D05D7DC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98141C-78EE-0468-3481-95EF22029CC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15BBA0-8E15-FB86-6D69-C12C07CC13A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EDC8A5-9A88-81A2-7AC5-ACAF00A957C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1C3454F-81AD-980A-2757-28880B7447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90" y="1903413"/>
            <a:ext cx="7674005" cy="2650268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9E014D1-E1FA-5585-DEC2-AE06AAC12854}"/>
              </a:ext>
            </a:extLst>
          </p:cNvPr>
          <p:cNvCxnSpPr>
            <a:cxnSpLocks/>
          </p:cNvCxnSpPr>
          <p:nvPr/>
        </p:nvCxnSpPr>
        <p:spPr>
          <a:xfrm flipH="1">
            <a:off x="3314421" y="4261148"/>
            <a:ext cx="324383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9BBC42BB-962C-F177-02AF-6E623C4F7E84}"/>
              </a:ext>
            </a:extLst>
          </p:cNvPr>
          <p:cNvSpPr/>
          <p:nvPr/>
        </p:nvSpPr>
        <p:spPr>
          <a:xfrm>
            <a:off x="656166" y="5433639"/>
            <a:ext cx="774472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زَرَعَ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لْفَلّاحُ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حَبَّةَ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فَصْلِ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لْخَريفِ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563AAE32-B692-F5E5-84EC-F156FA65AC57}"/>
              </a:ext>
            </a:extLst>
          </p:cNvPr>
          <p:cNvSpPr/>
          <p:nvPr/>
        </p:nvSpPr>
        <p:spPr>
          <a:xfrm>
            <a:off x="228600" y="4445468"/>
            <a:ext cx="8259234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زَرَعَ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لْفَلّاحُ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حَبَّةَ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لْقَمْحِ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ٱلتُّرْبَةِ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429076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تنتهي بتاء.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بأي حرف تنتهي جميع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ACA4CDD-0F2D-E2A1-BBA0-CD2BB31E60BD}"/>
              </a:ext>
            </a:extLst>
          </p:cNvPr>
          <p:cNvSpPr/>
          <p:nvPr/>
        </p:nvSpPr>
        <p:spPr>
          <a:xfrm>
            <a:off x="5229226" y="1530412"/>
            <a:ext cx="233040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مَزْرَعَ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0FB88A92-27EA-B15A-4C7C-F17C72A471BB}"/>
              </a:ext>
            </a:extLst>
          </p:cNvPr>
          <p:cNvSpPr/>
          <p:nvPr/>
        </p:nvSpPr>
        <p:spPr>
          <a:xfrm>
            <a:off x="5229226" y="4042535"/>
            <a:ext cx="235566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اِبْتَسَمَ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DBC0D566-0E01-EF0B-05F6-973DCFCD4C46}"/>
              </a:ext>
            </a:extLst>
          </p:cNvPr>
          <p:cNvSpPr/>
          <p:nvPr/>
        </p:nvSpPr>
        <p:spPr>
          <a:xfrm>
            <a:off x="5229226" y="5327588"/>
            <a:ext cx="24162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صَوْ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BFEB856A-1E2C-6C74-1283-D97D9E1D8827}"/>
              </a:ext>
            </a:extLst>
          </p:cNvPr>
          <p:cNvSpPr/>
          <p:nvPr/>
        </p:nvSpPr>
        <p:spPr>
          <a:xfrm>
            <a:off x="5229226" y="2773917"/>
            <a:ext cx="233040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حَبَّ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</p:spTree>
    <p:extLst>
      <p:ext uri="{BB962C8B-B14F-4D97-AF65-F5344CB8AC3E}">
        <p14:creationId xmlns:p14="http://schemas.microsoft.com/office/powerpoint/2010/main" val="425719698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سأقف على آخر كل كلمة. هكذا أقرأ مزرعة –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مزرعه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0373FAED-6DF3-46E0-E112-ECACFBAB4246}"/>
              </a:ext>
            </a:extLst>
          </p:cNvPr>
          <p:cNvSpPr/>
          <p:nvPr/>
        </p:nvSpPr>
        <p:spPr>
          <a:xfrm>
            <a:off x="5330143" y="1530412"/>
            <a:ext cx="222948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مَزْرَعَ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5C894EDE-E7FD-CB10-4291-E2FD64D2F894}"/>
              </a:ext>
            </a:extLst>
          </p:cNvPr>
          <p:cNvSpPr/>
          <p:nvPr/>
        </p:nvSpPr>
        <p:spPr>
          <a:xfrm>
            <a:off x="5273950" y="4042535"/>
            <a:ext cx="2310938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اِبْتَسَمَ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53457D5E-F46E-848C-80AA-A2049CC4DC42}"/>
              </a:ext>
            </a:extLst>
          </p:cNvPr>
          <p:cNvSpPr/>
          <p:nvPr/>
        </p:nvSpPr>
        <p:spPr>
          <a:xfrm>
            <a:off x="5273950" y="5327588"/>
            <a:ext cx="2371563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صَوْ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C4E4C6EF-5BA8-10DD-D59A-0143A617F41B}"/>
              </a:ext>
            </a:extLst>
          </p:cNvPr>
          <p:cNvSpPr/>
          <p:nvPr/>
        </p:nvSpPr>
        <p:spPr>
          <a:xfrm>
            <a:off x="5299207" y="2773917"/>
            <a:ext cx="22604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حَبَّ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6786A891-4CBE-37C4-1132-192AFAC67CFE}"/>
              </a:ext>
            </a:extLst>
          </p:cNvPr>
          <p:cNvSpPr/>
          <p:nvPr/>
        </p:nvSpPr>
        <p:spPr>
          <a:xfrm>
            <a:off x="1151826" y="1526200"/>
            <a:ext cx="223576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مَزْرَعَ</a:t>
            </a:r>
            <a:r>
              <a:rPr lang="ar-MA" sz="7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4B8B1217-D73F-BCC0-EB6B-8ED1237B8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7221" y="1303482"/>
            <a:ext cx="914400" cy="9144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9F51BF94-3591-A1BC-3061-A86E43F33E6B}"/>
              </a:ext>
            </a:extLst>
          </p:cNvPr>
          <p:cNvGrpSpPr/>
          <p:nvPr/>
        </p:nvGrpSpPr>
        <p:grpSpPr>
          <a:xfrm>
            <a:off x="1101916" y="2638644"/>
            <a:ext cx="2742879" cy="1253702"/>
            <a:chOff x="1371873" y="2638644"/>
            <a:chExt cx="2472922" cy="1253702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60835723-CCEC-168D-BAD0-6340F7A89AAC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حَبَّ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ه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3" name="Graphique 32" descr="Oreille contour">
              <a:extLst>
                <a:ext uri="{FF2B5EF4-FFF2-40B4-BE49-F238E27FC236}">
                  <a16:creationId xmlns:a16="http://schemas.microsoft.com/office/drawing/2014/main" id="{1E112041-1FE0-E556-9510-81F519F8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D821FDA-6EBA-43B7-EA9E-65E6322DA529}"/>
              </a:ext>
            </a:extLst>
          </p:cNvPr>
          <p:cNvGrpSpPr/>
          <p:nvPr/>
        </p:nvGrpSpPr>
        <p:grpSpPr>
          <a:xfrm>
            <a:off x="1101916" y="3875911"/>
            <a:ext cx="2768137" cy="1285053"/>
            <a:chOff x="1101916" y="3875911"/>
            <a:chExt cx="2768137" cy="1285053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5F91A850-0290-4D81-24EA-6B94CFF3BBEC}"/>
                </a:ext>
              </a:extLst>
            </p:cNvPr>
            <p:cNvSpPr/>
            <p:nvPr/>
          </p:nvSpPr>
          <p:spPr>
            <a:xfrm>
              <a:off x="1101916" y="4038323"/>
              <a:ext cx="2310938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اِبْتَسَمَ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ْ</a:t>
              </a:r>
            </a:p>
          </p:txBody>
        </p:sp>
        <p:pic>
          <p:nvPicPr>
            <p:cNvPr id="34" name="Graphique 33" descr="Oreille contour">
              <a:extLst>
                <a:ext uri="{FF2B5EF4-FFF2-40B4-BE49-F238E27FC236}">
                  <a16:creationId xmlns:a16="http://schemas.microsoft.com/office/drawing/2014/main" id="{A1D0F517-DDD1-6414-6F46-710FE64B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55653" y="3875911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BBF7FF6-79D1-062E-97A6-AC2AA54A25D7}"/>
              </a:ext>
            </a:extLst>
          </p:cNvPr>
          <p:cNvGrpSpPr/>
          <p:nvPr/>
        </p:nvGrpSpPr>
        <p:grpSpPr>
          <a:xfrm>
            <a:off x="1101916" y="5022547"/>
            <a:ext cx="2828763" cy="1423470"/>
            <a:chOff x="1101916" y="5022547"/>
            <a:chExt cx="2828763" cy="1423470"/>
          </a:xfrm>
        </p:grpSpPr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E6322A85-78E7-AAB2-25AA-48CC99381BDB}"/>
                </a:ext>
              </a:extLst>
            </p:cNvPr>
            <p:cNvSpPr/>
            <p:nvPr/>
          </p:nvSpPr>
          <p:spPr>
            <a:xfrm>
              <a:off x="1101916" y="5323376"/>
              <a:ext cx="2371563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صَوْ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ْ</a:t>
              </a:r>
            </a:p>
          </p:txBody>
        </p:sp>
        <p:pic>
          <p:nvPicPr>
            <p:cNvPr id="35" name="Graphique 34" descr="Oreille contour">
              <a:extLst>
                <a:ext uri="{FF2B5EF4-FFF2-40B4-BE49-F238E27FC236}">
                  <a16:creationId xmlns:a16="http://schemas.microsoft.com/office/drawing/2014/main" id="{FC89A259-8E27-1A4A-33C6-EEC55575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279" y="5022547"/>
              <a:ext cx="914400" cy="914400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741CD29-6FA6-075F-A449-7805BC3C97F9}"/>
              </a:ext>
            </a:extLst>
          </p:cNvPr>
          <p:cNvCxnSpPr/>
          <p:nvPr/>
        </p:nvCxnSpPr>
        <p:spPr>
          <a:xfrm flipH="1">
            <a:off x="3829638" y="2136968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F359-BFAE-9881-BDF7-E4166335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5C7EA8-5C74-24AB-E98C-E2AE54D8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2F8D27-0163-D817-CB52-90C8F1A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2C71B-C303-1E7F-CC8E-BFBB07E3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F24A8-30CF-049A-74BF-854CA4D8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FC4583-EDA1-067B-010B-667247B6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48BFDB-7400-D158-7232-76894854E7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DBCEB2-FDBA-23CA-3864-FA6475E9817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20941-1EDF-E6FD-77EC-96AF0EA5EE8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78E22B-7C8E-67EC-0012-922FB97DF75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13F619-84F5-3E83-312A-4649CC323C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532D1B-4103-174A-CCEB-13DB3B4B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التاء مربوطة -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أقف على الكلمة أسمع هْ.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0AE0E3-5525-BC9C-74D1-D279124D7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4AF6324-8417-B694-4CAE-30D61B43081E}"/>
              </a:ext>
            </a:extLst>
          </p:cNvPr>
          <p:cNvSpPr/>
          <p:nvPr/>
        </p:nvSpPr>
        <p:spPr>
          <a:xfrm>
            <a:off x="5543907" y="1853740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مَزْرَعَ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65580174-F82A-07B7-542C-021F6FDAAFE6}"/>
              </a:ext>
            </a:extLst>
          </p:cNvPr>
          <p:cNvSpPr/>
          <p:nvPr/>
        </p:nvSpPr>
        <p:spPr>
          <a:xfrm>
            <a:off x="5543907" y="3097245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حَبَّ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B88111E3-D0AB-A90A-F2E9-F4B1D94808D2}"/>
              </a:ext>
            </a:extLst>
          </p:cNvPr>
          <p:cNvSpPr/>
          <p:nvPr/>
        </p:nvSpPr>
        <p:spPr>
          <a:xfrm>
            <a:off x="1371873" y="1849528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مَزْرَعَ</a:t>
            </a:r>
            <a:r>
              <a:rPr lang="ar-MA" sz="7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6B68A903-9CC1-012D-1C9B-611416808C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7221" y="1626810"/>
            <a:ext cx="914400" cy="9144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261F9D52-092D-1645-D831-BB80F8500645}"/>
              </a:ext>
            </a:extLst>
          </p:cNvPr>
          <p:cNvGrpSpPr/>
          <p:nvPr/>
        </p:nvGrpSpPr>
        <p:grpSpPr>
          <a:xfrm>
            <a:off x="1371873" y="2961972"/>
            <a:ext cx="2472922" cy="1253702"/>
            <a:chOff x="1371873" y="2638644"/>
            <a:chExt cx="2472922" cy="1253702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A9296E41-9662-EBD3-5E88-40D461FC6619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حَبَّ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ه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3" name="Graphique 32" descr="Oreille contour">
              <a:extLst>
                <a:ext uri="{FF2B5EF4-FFF2-40B4-BE49-F238E27FC236}">
                  <a16:creationId xmlns:a16="http://schemas.microsoft.com/office/drawing/2014/main" id="{AE49533A-0CFA-C76B-8649-92AE466AF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D552050-B38C-717C-D516-EB33A2AEAF5D}"/>
              </a:ext>
            </a:extLst>
          </p:cNvPr>
          <p:cNvCxnSpPr/>
          <p:nvPr/>
        </p:nvCxnSpPr>
        <p:spPr>
          <a:xfrm flipH="1">
            <a:off x="3829638" y="2460296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12242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E928-E34E-7AB6-233B-A48B8010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B563D54-B1C5-396F-CE08-433F3174F3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CDAFE6-9BAF-E8AC-4F0D-9070BB0291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601611-D2FA-B506-4515-AEE9F68E3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F5E81F-02CD-A112-47BE-D514F9E5B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8DE48D-9ADE-CE4C-B838-852D7428CF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31961-D980-DA87-631C-67881C02A27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B61E84-7C94-80B4-3A36-7491E1E8768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0159A1-61FD-F309-81BF-48BE717A026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204087-FD66-80FA-7CC2-1B4A671D1E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9D88B9-C44A-47F0-7A54-56DFF9F9482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413AEA-8EB9-BDCC-6C38-75A2186B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 التاء مبسوطة  -  عندما أقف على الكلمة أسمع تْ -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782116-CA06-4FEC-6697-3458A2B0B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8DEA68CB-76B7-2F2D-0CFF-736784781905}"/>
              </a:ext>
            </a:extLst>
          </p:cNvPr>
          <p:cNvSpPr/>
          <p:nvPr/>
        </p:nvSpPr>
        <p:spPr>
          <a:xfrm>
            <a:off x="5543906" y="1930836"/>
            <a:ext cx="2293792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اِبْتَسَمَ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17FB76C4-D0DF-BE31-0F8C-EACDEA7CFDD5}"/>
              </a:ext>
            </a:extLst>
          </p:cNvPr>
          <p:cNvSpPr/>
          <p:nvPr/>
        </p:nvSpPr>
        <p:spPr>
          <a:xfrm>
            <a:off x="5543906" y="3215889"/>
            <a:ext cx="2293792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صَوْ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2875600-DFF5-BF6C-E324-E4CBB755E0BD}"/>
              </a:ext>
            </a:extLst>
          </p:cNvPr>
          <p:cNvGrpSpPr/>
          <p:nvPr/>
        </p:nvGrpSpPr>
        <p:grpSpPr>
          <a:xfrm>
            <a:off x="1119062" y="1764212"/>
            <a:ext cx="2750991" cy="1285053"/>
            <a:chOff x="1119062" y="3875911"/>
            <a:chExt cx="2750991" cy="1285053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7B56A486-70D1-F460-429D-413564E514FA}"/>
                </a:ext>
              </a:extLst>
            </p:cNvPr>
            <p:cNvSpPr/>
            <p:nvPr/>
          </p:nvSpPr>
          <p:spPr>
            <a:xfrm>
              <a:off x="1119062" y="4038323"/>
              <a:ext cx="2293791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اِبْتَسَمَ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4" name="Graphique 33" descr="Oreille contour">
              <a:extLst>
                <a:ext uri="{FF2B5EF4-FFF2-40B4-BE49-F238E27FC236}">
                  <a16:creationId xmlns:a16="http://schemas.microsoft.com/office/drawing/2014/main" id="{039B471D-F9AA-7B5D-4AB1-FAF4F8661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55653" y="3875911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BFD8DEC-2C55-BD03-0534-1E849B208943}"/>
              </a:ext>
            </a:extLst>
          </p:cNvPr>
          <p:cNvGrpSpPr/>
          <p:nvPr/>
        </p:nvGrpSpPr>
        <p:grpSpPr>
          <a:xfrm>
            <a:off x="1119062" y="2910848"/>
            <a:ext cx="2811617" cy="1423470"/>
            <a:chOff x="1371872" y="5022547"/>
            <a:chExt cx="2558807" cy="1423470"/>
          </a:xfrm>
        </p:grpSpPr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18296E8C-B33D-9984-C170-93B323DAEE0C}"/>
                </a:ext>
              </a:extLst>
            </p:cNvPr>
            <p:cNvSpPr/>
            <p:nvPr/>
          </p:nvSpPr>
          <p:spPr>
            <a:xfrm>
              <a:off x="1371872" y="5323376"/>
              <a:ext cx="2101607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صَوْ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ْ</a:t>
              </a:r>
            </a:p>
          </p:txBody>
        </p:sp>
        <p:pic>
          <p:nvPicPr>
            <p:cNvPr id="35" name="Graphique 34" descr="Oreille contour">
              <a:extLst>
                <a:ext uri="{FF2B5EF4-FFF2-40B4-BE49-F238E27FC236}">
                  <a16:creationId xmlns:a16="http://schemas.microsoft.com/office/drawing/2014/main" id="{0D9E8BCB-522F-4C1B-CAE1-B9C135422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279" y="5022547"/>
              <a:ext cx="914400" cy="914400"/>
            </a:xfrm>
            <a:prstGeom prst="rect">
              <a:avLst/>
            </a:prstGeom>
          </p:spPr>
        </p:pic>
      </p:grp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3437505-7A76-5F47-C6E1-D0DD8D1DA161}"/>
              </a:ext>
            </a:extLst>
          </p:cNvPr>
          <p:cNvCxnSpPr/>
          <p:nvPr/>
        </p:nvCxnSpPr>
        <p:spPr>
          <a:xfrm flipH="1">
            <a:off x="3829638" y="2460296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26104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"مَزْرَعَــــــ..."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مَزْرَعَةٌ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"اِبْتَسَمَـــــ..."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</a:t>
            </a: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سَمَتْ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"حَبَّــــــ...."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حَبَّةٌ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17313</TotalTime>
  <Words>1728</Words>
  <Application>Microsoft Office PowerPoint</Application>
  <PresentationFormat>Affichage à l'écran (4:3)</PresentationFormat>
  <Paragraphs>497</Paragraphs>
  <Slides>72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72</vt:i4>
      </vt:variant>
    </vt:vector>
  </HeadingPairs>
  <TitlesOfParts>
    <vt:vector size="98" baseType="lpstr">
      <vt:lpstr>Microsoft Uighur</vt:lpstr>
      <vt:lpstr>Calibri</vt:lpstr>
      <vt:lpstr>Dosis</vt:lpstr>
      <vt:lpstr>Dosis Medium</vt:lpstr>
      <vt:lpstr>Modern Love</vt:lpstr>
      <vt:lpstr>Calibri Light</vt:lpstr>
      <vt:lpstr>Abadi</vt:lpstr>
      <vt:lpstr>Noto Sans Symbols</vt:lpstr>
      <vt:lpstr>Arial</vt:lpstr>
      <vt:lpstr>Microsoft Himalaya</vt:lpstr>
      <vt:lpstr>Wingdings</vt:lpstr>
      <vt:lpstr>Dosis SemiBold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انظروا إلى الكلمة جيدا. </vt:lpstr>
      <vt:lpstr>اكتبوا. ينطق الأستاذ الكلمة.</vt:lpstr>
      <vt:lpstr>Présentation PowerPoint</vt:lpstr>
      <vt:lpstr>انتبهوا. من يقرأ الكلمات؟</vt:lpstr>
      <vt:lpstr> استماع وتحدث</vt:lpstr>
      <vt:lpstr> سنعيد الاستماع لرحلة حبة القمح وسأطرح عليكم أسئلة حول الأحداث التي حكت عنها . انتبهوا. </vt:lpstr>
      <vt:lpstr> عرض شريط الحكاية. </vt:lpstr>
      <vt:lpstr>ماذا وقع في البداية؟ في البداية، هَبَّ نَسيمٌ  عَلى ٱلْمَزْرَعَةِ، وَتَساءَلَتْ حَبَّةُ ٱلْقَمْحِ عَنْ مَوْعِدِ ٱلْحَصادِ. رددوا</vt:lpstr>
      <vt:lpstr>  ماذا فعلت حبة القمح بعد ذلك؟  </vt:lpstr>
      <vt:lpstr> اِسْتَعْجَلَتْ مَوْعِدَ  ٱلْحَصادِ قَبْلَ أَنْ تَنْضُجَ، وخافَتْ أَنْ تَلْتَقِطَها ٱلْعَصافيرُ. - رددوا </vt:lpstr>
      <vt:lpstr>ماذا فعلت الصفصافة العجوز والفزاعة؟  </vt:lpstr>
      <vt:lpstr>طَمْأَنَتْها ٱلصَّفْصافَةُ ٱلْعَجوزُ وَٱلْفَزّاعَةُ، فَٱطْمَأَنَّتْ وَٱسْتَمْتَعَتْ بِٱلطَّبيعَةِ حَتّى نَضِجَتْ.-رددوا</vt:lpstr>
      <vt:lpstr>كيف انتهت قصة حبة القمح؟ </vt:lpstr>
      <vt:lpstr> حَلَّ ٱلصَّيْفُ، وَبَدَأَ ٱلْحَصادُ، فَحُمِلَتِ ٱلْحَبَّةُ إِلى ٱلْمِطْحَنَةِ لِتَصيرَ دَقيقاً ثُمَّ خُبْزًا لَذيذاً. -رددوا </vt:lpstr>
      <vt:lpstr>الآن، من يسرد أحداث الحكاية من البداية إلى النهاية؟</vt:lpstr>
      <vt:lpstr> والآن استمعوا  للحوار الذي دار بين الحبة وصديقاتها وهي تستعجل موعد الحصاد.</vt:lpstr>
      <vt:lpstr>تستعجل الحبة موعد الحصاد؛ فسألت صديقتها :   </vt:lpstr>
      <vt:lpstr>نصحت الصفصافة العجوز حبة القمح قائلة: </vt:lpstr>
      <vt:lpstr>خافت حبة القمح أن تلتقطها العصافير. فقالت : </vt:lpstr>
      <vt:lpstr>أجابت الفزاعة: </vt:lpstr>
      <vt:lpstr>نعيد الاستماع  ــــ تابعوا.</vt:lpstr>
      <vt:lpstr>لنتذكر الحوار. عم تساءلت حبة القمح؟ بم أجابت الصفصافة والفزاعة؟</vt:lpstr>
      <vt:lpstr>قراءة</vt:lpstr>
      <vt:lpstr>نمر الآن للتدرب على قراءة نص «آن أوان الحصاد!».</vt:lpstr>
      <vt:lpstr>تابعوا معي، سأقرأ المقطع الأول. </vt:lpstr>
      <vt:lpstr>من يقرأ؟ خذوا كراساتكم، تابعوا مع زميلكم.</vt:lpstr>
      <vt:lpstr>تابعوا معي، سأقرأ المقطع الأول. </vt:lpstr>
      <vt:lpstr>من يقرأ؟ على كراساتكم، تابعوا مع زميلكم.</vt:lpstr>
      <vt:lpstr>الآن؛ ابحثوا عن الكلمات المضغوطة في النص. من يقرؤها؟ 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أخشى أن تلتقطني أحد العصافير . أتساءل ما معنى أخشى؟</vt:lpstr>
      <vt:lpstr>أخشى بمعنى أخاف. أصوغ الجواب : تخاف أن تلتقطها العصافير. انقلوا الجواب على كراساتكم. </vt:lpstr>
      <vt:lpstr> من يقرأ السؤال؟ عودوا للفقرة وابحثوا عن الجواب.</vt:lpstr>
      <vt:lpstr> من يجيب؟ كيف عرفتم ذلك؟ انقلوا الجواب على كراساتكم.  </vt:lpstr>
      <vt:lpstr> من يقرأ السؤال؟ عودوا للفقرة وابحثوا عن الجواب.</vt:lpstr>
      <vt:lpstr> من يجيب؟ كيف عرفتم ذلك؟ انقلوا الجواب على كراساتكم.  </vt:lpstr>
      <vt:lpstr>إملاء</vt:lpstr>
      <vt:lpstr> أقرأ – رددوا ورائي  - بأي حرف تنتهي جميع هذه الكلمات؟ </vt:lpstr>
      <vt:lpstr> سأقف على آخر كل كلمة. هكذا أقرأ مزرعة – مزرعه. رددوا </vt:lpstr>
      <vt:lpstr> لاحظوا معي : التاء مربوطة -  عندما أقف على الكلمة أسمع هْ. من يقرأ؟ </vt:lpstr>
      <vt:lpstr> لاحظوا معي :  التاء مبسوطة  -  عندما أقف على الكلمة أسمع تْ - من يقرأ؟ </vt:lpstr>
      <vt:lpstr>خذوا ألواحكم. اكتبوا "مَزْرَعَــــــ..." </vt:lpstr>
      <vt:lpstr>ارفعوا الألواح. صححوا. كيف كتبت التاء؟ من يقف على الكلمة؟ </vt:lpstr>
      <vt:lpstr>خذوا ألواحكم. اكتبوا "اِبْتَسَمَـــــ..." </vt:lpstr>
      <vt:lpstr>ارفعوا الألواح. صححوا. كيف كتبت التاء؟ من يقف على الكلمة؟ </vt:lpstr>
      <vt:lpstr>خذوا ألواحكم. اكتبوا "حَبَّــــــ...." </vt:lpstr>
      <vt:lpstr>ارفعوا الألواح. صححوا. كيف كتبت التاء؟ من يقف على الكلمة؟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219</cp:revision>
  <dcterms:created xsi:type="dcterms:W3CDTF">2023-09-20T21:35:22Z</dcterms:created>
  <dcterms:modified xsi:type="dcterms:W3CDTF">2026-02-15T18:49:11Z</dcterms:modified>
</cp:coreProperties>
</file>