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6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7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theme/theme9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6" r:id="rId6"/>
    <p:sldMasterId id="2147483780" r:id="rId7"/>
    <p:sldMasterId id="2147483796" r:id="rId8"/>
    <p:sldMasterId id="2147483808" r:id="rId9"/>
    <p:sldMasterId id="2147483810" r:id="rId10"/>
  </p:sldMasterIdLst>
  <p:notesMasterIdLst>
    <p:notesMasterId r:id="rId79"/>
  </p:notesMasterIdLst>
  <p:sldIdLst>
    <p:sldId id="2147482771" r:id="rId11"/>
    <p:sldId id="2147482693" r:id="rId12"/>
    <p:sldId id="2147482463" r:id="rId13"/>
    <p:sldId id="2147482692" r:id="rId14"/>
    <p:sldId id="2147482531" r:id="rId15"/>
    <p:sldId id="2147482691" r:id="rId16"/>
    <p:sldId id="2147482489" r:id="rId17"/>
    <p:sldId id="2147482516" r:id="rId18"/>
    <p:sldId id="2147482513" r:id="rId19"/>
    <p:sldId id="2147482713" r:id="rId20"/>
    <p:sldId id="2134806539" r:id="rId21"/>
    <p:sldId id="2147482519" r:id="rId22"/>
    <p:sldId id="2134806541" r:id="rId23"/>
    <p:sldId id="2134806522" r:id="rId24"/>
    <p:sldId id="2134806543" r:id="rId25"/>
    <p:sldId id="2134806544" r:id="rId26"/>
    <p:sldId id="2134806542" r:id="rId27"/>
    <p:sldId id="2134806547" r:id="rId28"/>
    <p:sldId id="2134806548" r:id="rId29"/>
    <p:sldId id="2134806550" r:id="rId30"/>
    <p:sldId id="2134806551" r:id="rId31"/>
    <p:sldId id="2134806552" r:id="rId32"/>
    <p:sldId id="2134806554" r:id="rId33"/>
    <p:sldId id="2147482705" r:id="rId34"/>
    <p:sldId id="2134806402" r:id="rId35"/>
    <p:sldId id="2147482729" r:id="rId36"/>
    <p:sldId id="2147482732" r:id="rId37"/>
    <p:sldId id="2134806931" r:id="rId38"/>
    <p:sldId id="2134806932" r:id="rId39"/>
    <p:sldId id="2134806173" r:id="rId40"/>
    <p:sldId id="2134806507" r:id="rId41"/>
    <p:sldId id="2147482754" r:id="rId42"/>
    <p:sldId id="2147482755" r:id="rId43"/>
    <p:sldId id="2147482772" r:id="rId44"/>
    <p:sldId id="2147482773" r:id="rId45"/>
    <p:sldId id="2134806930" r:id="rId46"/>
    <p:sldId id="2134806147" r:id="rId47"/>
    <p:sldId id="2147482749" r:id="rId48"/>
    <p:sldId id="2147482750" r:id="rId49"/>
    <p:sldId id="2147482731" r:id="rId50"/>
    <p:sldId id="2147482769" r:id="rId51"/>
    <p:sldId id="2147482774" r:id="rId52"/>
    <p:sldId id="2147482726" r:id="rId53"/>
    <p:sldId id="2147482522" r:id="rId54"/>
    <p:sldId id="2147482715" r:id="rId55"/>
    <p:sldId id="2147482523" r:id="rId56"/>
    <p:sldId id="2147482524" r:id="rId57"/>
    <p:sldId id="2147482775" r:id="rId58"/>
    <p:sldId id="2147482526" r:id="rId59"/>
    <p:sldId id="2147482702" r:id="rId60"/>
    <p:sldId id="2134806934" r:id="rId61"/>
    <p:sldId id="2134806324" r:id="rId62"/>
    <p:sldId id="2147482727" r:id="rId63"/>
    <p:sldId id="2134806574" r:id="rId64"/>
    <p:sldId id="2147482527" r:id="rId65"/>
    <p:sldId id="2147482764" r:id="rId66"/>
    <p:sldId id="2134806577" r:id="rId67"/>
    <p:sldId id="2147482770" r:id="rId68"/>
    <p:sldId id="2147482721" r:id="rId69"/>
    <p:sldId id="2147482710" r:id="rId70"/>
    <p:sldId id="2134806945" r:id="rId71"/>
    <p:sldId id="2147482528" r:id="rId72"/>
    <p:sldId id="2134806946" r:id="rId73"/>
    <p:sldId id="2147482730" r:id="rId74"/>
    <p:sldId id="2147482529" r:id="rId75"/>
    <p:sldId id="2147482504" r:id="rId76"/>
    <p:sldId id="2147482717" r:id="rId77"/>
    <p:sldId id="2147482487" r:id="rId78"/>
  </p:sldIdLst>
  <p:sldSz cx="9144000" cy="6858000" type="screen4x3"/>
  <p:notesSz cx="6858000" cy="9144000"/>
  <p:embeddedFontLst>
    <p:embeddedFont>
      <p:font typeface="Dosis" pitchFamily="2" charset="0"/>
      <p:regular r:id="rId80"/>
      <p:bold r:id="rId81"/>
    </p:embeddedFont>
    <p:embeddedFont>
      <p:font typeface="Dosis ExtraBold" pitchFamily="2" charset="0"/>
      <p:bold r:id="rId82"/>
    </p:embeddedFont>
    <p:embeddedFont>
      <p:font typeface="Dosis Medium" pitchFamily="2" charset="0"/>
      <p:regular r:id="rId83"/>
    </p:embeddedFont>
    <p:embeddedFont>
      <p:font typeface="Dosis SemiBold" pitchFamily="2" charset="0"/>
      <p:regular r:id="rId84"/>
      <p:bold r:id="rId85"/>
    </p:embeddedFont>
    <p:embeddedFont>
      <p:font typeface="Microsoft Uighur" panose="02000000000000000000" pitchFamily="2" charset="-78"/>
      <p:regular r:id="rId86"/>
      <p:bold r:id="rId87"/>
    </p:embeddedFont>
    <p:embeddedFont>
      <p:font typeface="Modern Love" panose="04090805081005020601" pitchFamily="82" charset="0"/>
      <p:regular r:id="rId88"/>
    </p:embeddedFont>
    <p:embeddedFont>
      <p:font typeface="Noto Sans Symbols" panose="020B0604020202020204" charset="0"/>
      <p:regular r:id="rId89"/>
      <p:bold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2704" userDrawn="1">
          <p15:clr>
            <a:srgbClr val="A4A3A4"/>
          </p15:clr>
        </p15:guide>
        <p15:guide id="4" orient="horz" userDrawn="1">
          <p15:clr>
            <a:srgbClr val="A4A3A4"/>
          </p15:clr>
        </p15:guide>
        <p15:guide id="5" orient="horz" pos="3158" userDrawn="1">
          <p15:clr>
            <a:srgbClr val="A4A3A4"/>
          </p15:clr>
        </p15:guide>
        <p15:guide id="6" pos="2925" userDrawn="1">
          <p15:clr>
            <a:srgbClr val="A4A3A4"/>
          </p15:clr>
        </p15:guide>
        <p15:guide id="7" pos="1043" userDrawn="1">
          <p15:clr>
            <a:srgbClr val="A4A3A4"/>
          </p15:clr>
        </p15:guide>
        <p15:guide id="8" orient="horz" pos="1389" userDrawn="1">
          <p15:clr>
            <a:srgbClr val="A4A3A4"/>
          </p15:clr>
        </p15:guide>
        <p15:guide id="9" orient="horz" pos="3521" userDrawn="1">
          <p15:clr>
            <a:srgbClr val="A4A3A4"/>
          </p15:clr>
        </p15:guide>
        <p15:guide id="10" pos="3969" userDrawn="1">
          <p15:clr>
            <a:srgbClr val="A4A3A4"/>
          </p15:clr>
        </p15:guide>
        <p15:guide id="11" pos="1837" userDrawn="1">
          <p15:clr>
            <a:srgbClr val="A4A3A4"/>
          </p15:clr>
        </p15:guide>
        <p15:guide id="12" pos="226" userDrawn="1">
          <p15:clr>
            <a:srgbClr val="A4A3A4"/>
          </p15:clr>
        </p15:guide>
        <p15:guide id="13" pos="5080" userDrawn="1">
          <p15:clr>
            <a:srgbClr val="A4A3A4"/>
          </p15:clr>
        </p15:guide>
        <p15:guide id="14" pos="7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  <a:srgbClr val="00A9A1"/>
    <a:srgbClr val="00ACA4"/>
    <a:srgbClr val="424D7B"/>
    <a:srgbClr val="565F88"/>
    <a:srgbClr val="424D7C"/>
    <a:srgbClr val="F3EDE8"/>
    <a:srgbClr val="E2F6F5"/>
    <a:srgbClr val="89D9D5"/>
    <a:srgbClr val="A1A7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13" autoAdjust="0"/>
    <p:restoredTop sz="94118" autoAdjust="0"/>
  </p:normalViewPr>
  <p:slideViewPr>
    <p:cSldViewPr snapToGrid="0">
      <p:cViewPr varScale="1">
        <p:scale>
          <a:sx n="71" d="100"/>
          <a:sy n="71" d="100"/>
        </p:scale>
        <p:origin x="796" y="24"/>
      </p:cViewPr>
      <p:guideLst>
        <p:guide pos="4626"/>
        <p:guide orient="horz" pos="709"/>
        <p:guide orient="horz" pos="2704"/>
        <p:guide orient="horz"/>
        <p:guide orient="horz" pos="3158"/>
        <p:guide pos="2925"/>
        <p:guide pos="1043"/>
        <p:guide orient="horz" pos="1389"/>
        <p:guide orient="horz" pos="3521"/>
        <p:guide pos="3969"/>
        <p:guide pos="1837"/>
        <p:guide pos="226"/>
        <p:guide pos="5080"/>
        <p:guide pos="7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1.fntdata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font" Target="fonts/font8.fntdata"/><Relationship Id="rId61" Type="http://schemas.openxmlformats.org/officeDocument/2006/relationships/slide" Target="slides/slide51.xml"/><Relationship Id="rId82" Type="http://schemas.openxmlformats.org/officeDocument/2006/relationships/font" Target="fonts/font3.fntdata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microsoft.com/office/2007/relationships/hdphoto" Target="../media/hdphoto3.wdp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3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1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1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1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9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0.png"/><Relationship Id="rId5" Type="http://schemas.microsoft.com/office/2007/relationships/hdphoto" Target="../media/hdphoto8.wdp"/><Relationship Id="rId4" Type="http://schemas.openxmlformats.org/officeDocument/2006/relationships/image" Target="../media/image19.png"/><Relationship Id="rId9" Type="http://schemas.microsoft.com/office/2007/relationships/hdphoto" Target="../media/hdphoto7.wdp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60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preserve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587737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88590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49645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2538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5237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91341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92348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07804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8831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02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133188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630100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75708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39935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32825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3846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792753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66360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091470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33423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61599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4555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919018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71216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07528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57475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38589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12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56174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083680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69282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047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77105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45245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0719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32961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04078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119377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16722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983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120502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69330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45796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9255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90858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69019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466780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620673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3672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54460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63435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7030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26819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52273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50261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537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492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87423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6510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016847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5086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444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87773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5404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660226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308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72002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82101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36766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09229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78242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33723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12064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92557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196511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40662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65944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413300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31895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09022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936959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44273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71530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29988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1124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65441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37120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6334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38439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9306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61257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70208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1184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71562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31771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7422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23200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51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01575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14855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769568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1688422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17326373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50593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15765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45995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34990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147206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48451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773579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0195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00574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44375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038597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0458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93918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863897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1153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607232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972118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698503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813269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652786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83094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299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82190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122893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97392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04698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21342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60288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36353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76132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094017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6701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79654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0156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86784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122275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8813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369735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5240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75529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07626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33003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450768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14129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67839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12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3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761" r:id="rId8"/>
    <p:sldLayoutId id="2147483668" r:id="rId9"/>
    <p:sldLayoutId id="2147483669" r:id="rId10"/>
    <p:sldLayoutId id="2147483670" r:id="rId11"/>
    <p:sldLayoutId id="2147483671" r:id="rId12"/>
    <p:sldLayoutId id="21474837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92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479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69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6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0857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011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376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0819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13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745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Microsoft Uighur" panose="02000000000000000000" pitchFamily="2" charset="-78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7.gi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33.png"/><Relationship Id="rId11" Type="http://schemas.openxmlformats.org/officeDocument/2006/relationships/image" Target="../media/image36.png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32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27.gif"/><Relationship Id="rId3" Type="http://schemas.microsoft.com/office/2007/relationships/media" Target="../media/media2.mp4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11" Type="http://schemas.openxmlformats.org/officeDocument/2006/relationships/image" Target="../media/image44.png"/><Relationship Id="rId5" Type="http://schemas.openxmlformats.org/officeDocument/2006/relationships/slideLayout" Target="../slideLayouts/slideLayout78.xml"/><Relationship Id="rId10" Type="http://schemas.openxmlformats.org/officeDocument/2006/relationships/image" Target="../media/image43.png"/><Relationship Id="rId4" Type="http://schemas.openxmlformats.org/officeDocument/2006/relationships/video" Target="../media/media2.mp4"/><Relationship Id="rId9" Type="http://schemas.openxmlformats.org/officeDocument/2006/relationships/image" Target="../media/image42.png"/><Relationship Id="rId1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0.png"/><Relationship Id="rId7" Type="http://schemas.openxmlformats.org/officeDocument/2006/relationships/image" Target="../media/image4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84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11" Type="http://schemas.openxmlformats.org/officeDocument/2006/relationships/image" Target="../media/image43.png"/><Relationship Id="rId5" Type="http://schemas.openxmlformats.org/officeDocument/2006/relationships/image" Target="../media/image50.png"/><Relationship Id="rId10" Type="http://schemas.openxmlformats.org/officeDocument/2006/relationships/image" Target="../media/image42.png"/><Relationship Id="rId4" Type="http://schemas.openxmlformats.org/officeDocument/2006/relationships/image" Target="../media/image49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7.xml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4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5" Type="http://schemas.openxmlformats.org/officeDocument/2006/relationships/image" Target="../media/image38.png"/><Relationship Id="rId10" Type="http://schemas.openxmlformats.org/officeDocument/2006/relationships/image" Target="../media/image55.png"/><Relationship Id="rId4" Type="http://schemas.openxmlformats.org/officeDocument/2006/relationships/image" Target="../media/image23.png"/><Relationship Id="rId9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55.png"/><Relationship Id="rId5" Type="http://schemas.openxmlformats.org/officeDocument/2006/relationships/image" Target="../media/image38.png"/><Relationship Id="rId10" Type="http://schemas.openxmlformats.org/officeDocument/2006/relationships/image" Target="../media/image27.gif"/><Relationship Id="rId4" Type="http://schemas.openxmlformats.org/officeDocument/2006/relationships/image" Target="../media/image26.png"/><Relationship Id="rId9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1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55.png"/><Relationship Id="rId4" Type="http://schemas.openxmlformats.org/officeDocument/2006/relationships/image" Target="../media/image38.png"/><Relationship Id="rId9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11" Type="http://schemas.openxmlformats.org/officeDocument/2006/relationships/image" Target="../media/image63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11" Type="http://schemas.openxmlformats.org/officeDocument/2006/relationships/image" Target="../media/image63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11" Type="http://schemas.openxmlformats.org/officeDocument/2006/relationships/image" Target="../media/image63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4.png"/><Relationship Id="rId7" Type="http://schemas.openxmlformats.org/officeDocument/2006/relationships/image" Target="../media/image4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Relationship Id="rId9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4.png"/><Relationship Id="rId7" Type="http://schemas.openxmlformats.org/officeDocument/2006/relationships/image" Target="../media/image4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Relationship Id="rId9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4.xml"/><Relationship Id="rId7" Type="http://schemas.openxmlformats.org/officeDocument/2006/relationships/image" Target="../media/image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8.png"/><Relationship Id="rId11" Type="http://schemas.openxmlformats.org/officeDocument/2006/relationships/image" Target="../media/image69.png"/><Relationship Id="rId5" Type="http://schemas.openxmlformats.org/officeDocument/2006/relationships/image" Target="../media/image27.gif"/><Relationship Id="rId10" Type="http://schemas.openxmlformats.org/officeDocument/2006/relationships/image" Target="../media/image43.png"/><Relationship Id="rId4" Type="http://schemas.openxmlformats.org/officeDocument/2006/relationships/image" Target="../media/image26.png"/><Relationship Id="rId9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7.xml"/><Relationship Id="rId6" Type="http://schemas.microsoft.com/office/2007/relationships/hdphoto" Target="../media/hdphoto4.wdp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2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7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3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0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7.gif"/><Relationship Id="rId4" Type="http://schemas.openxmlformats.org/officeDocument/2006/relationships/image" Target="../media/image77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B5817D2-5262-D432-CE2D-D5B01BE3B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2" b="340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85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معجم،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الطلاقة: توليف ودعم.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 ودعم.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إثرائية.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البنية السردية /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الوضعية التواصلية.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استراتيجية الفهم 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 ½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اعتيادية. </a:t>
            </a:r>
            <a:endParaRPr lang="fr-FR" sz="1400" dirty="0">
              <a:solidFill>
                <a:srgbClr val="424D7B"/>
              </a:solidFill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الاستماع والتحدث : عناصر الحكاية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sz="1800" dirty="0">
                <a:solidFill>
                  <a:srgbClr val="424D7B"/>
                </a:solidFill>
              </a:rPr>
              <a:t>-01   </a:t>
            </a:r>
            <a:r>
              <a:rPr lang="ar-AE" sz="1800" dirty="0">
                <a:solidFill>
                  <a:srgbClr val="424D7B"/>
                </a:solidFill>
              </a:rPr>
              <a:t>انشطة اعتيادية</a:t>
            </a:r>
            <a:endParaRPr lang="ar-MA" sz="1800" dirty="0">
              <a:solidFill>
                <a:srgbClr val="424D7B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  <a:sym typeface="Arial"/>
              </a:rPr>
              <a:t>ورشة الاستماع (آن أوان الحصاد</a:t>
            </a:r>
            <a:r>
              <a:rPr lang="fr-MA" dirty="0">
                <a:cs typeface="Microsoft Uighur" panose="02000000000000000000" pitchFamily="2" charset="-78"/>
                <a:sym typeface="Arial"/>
              </a:rPr>
              <a:t>!</a:t>
            </a:r>
            <a:r>
              <a:rPr lang="ar-MA" dirty="0">
                <a:cs typeface="Microsoft Uighur" panose="02000000000000000000" pitchFamily="2" charset="-78"/>
                <a:sym typeface="Arial"/>
              </a:rPr>
              <a:t>): عناصر الحكاية.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291470" y="2790288"/>
            <a:ext cx="13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ـــــــ إستراتيجية المفردات.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792628" y="4063518"/>
            <a:ext cx="81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  <a:sym typeface="Arial"/>
              </a:rPr>
              <a:t>كتابة ونقل جمل بخط مقروء وجميل.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56947" y="5363237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-04</a:t>
            </a:r>
            <a:endParaRPr lang="fr-MA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11"/>
          <a:srcRect l="-7560" r="-7560"/>
          <a:stretch>
            <a:fillRect/>
          </a:stretch>
        </p:blipFill>
        <p:spPr>
          <a:xfrm>
            <a:off x="1719542" y="2730735"/>
            <a:ext cx="468000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40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عناصر الحكاية؛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321926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351681" y="4645149"/>
            <a:ext cx="39196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واستعمال إستراتيجية  ا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لمرادف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لتنمية المفردات.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160103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263305" y="5509135"/>
            <a:ext cx="40080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كتابة ونقل جملة بخط مقروء وجميل.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EA66DD87-D960-4EB9-459B-1AF9A1C9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مرحبا بكم .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3963A2E-1E15-33D2-0A4F-4E8D5245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BCA60AF-BD99-A669-67B4-AEA23A5EBD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4556348-598B-4B05-1849-EF9C1849A5B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F11A6AA-4042-30E2-B505-8C81C506417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9285664-91CE-6C06-997C-A52B0CA313F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C5565729-B613-7344-2E05-7A1F55B1C82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E035DA5-D618-4495-BE7C-0650CA5B68C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E74ABF5-ACA3-10FD-4CE3-5CAFD43521E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54B8FE9-0181-395E-0DD4-949F8E784D4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6757C6F-6A1E-7BED-817F-24E84133B7A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69D7C180-976C-F5D4-DE3D-C6BB24B596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b="2068"/>
          <a:stretch>
            <a:fillRect/>
          </a:stretch>
        </p:blipFill>
        <p:spPr>
          <a:xfrm>
            <a:off x="4572001" y="2006320"/>
            <a:ext cx="2301811" cy="3600000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848F8E83-1D0B-0AE6-D0A6-FE8C85004F7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rcRect t="-1" b="2067"/>
          <a:stretch>
            <a:fillRect/>
          </a:stretch>
        </p:blipFill>
        <p:spPr>
          <a:xfrm>
            <a:off x="2311807" y="2006320"/>
            <a:ext cx="2066818" cy="360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7622E3-F227-7B6A-B55A-150D85601A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6476" y="6102000"/>
            <a:ext cx="540000" cy="540000"/>
          </a:xfrm>
          <a:prstGeom prst="rect">
            <a:avLst/>
          </a:prstGeom>
        </p:spPr>
      </p:pic>
      <p:pic>
        <p:nvPicPr>
          <p:cNvPr id="2" name="Espace réservé pour une image  2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89793BA5-BD23-DCBC-51F4-DC41BF6321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2505542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298DB-9FA9-CF2A-406E-F0A010A63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C7EDBFC-A006-E91C-D8F7-646B5A0FD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FC1A3E-6AE0-8A05-AA53-1CF657A3E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B54E74-92E0-B5FC-C340-AA6E4D2B4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37A755-CB0D-EFED-E6B4-C7E14F6588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092E6A-BE03-DD17-1B79-83A61D6189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4442DB-3CFB-B52F-AED4-B442E99730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031369-363E-CAC9-070C-5AE470BD329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EBBEA5-CFBC-BC88-E6EC-A681145A81F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F66B7D-CBBE-BDE0-6ACB-FCFB49EAD01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82E046-D20A-EAFC-F0C3-C65DE3BCC82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7B1527-AAA5-8BD1-129B-F0A6280E1EB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1" name="Google Shape;1333;p8">
            <a:extLst>
              <a:ext uri="{FF2B5EF4-FFF2-40B4-BE49-F238E27FC236}">
                <a16:creationId xmlns:a16="http://schemas.microsoft.com/office/drawing/2014/main" id="{768CDD59-BD5F-FE93-C9F6-EF27D0093B56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1AE6613F-8678-0B62-7582-87867DEA77F0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2ED4694-C111-BFB8-15AE-06FB7EE0C040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20584FC-0ADC-5C9D-2BD9-F783CA285249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19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6C54440-6E5D-A041-85FD-72A922F1E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1" y="684213"/>
            <a:ext cx="822036" cy="82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33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B058E-7D28-DCB5-43E0-9E262012A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346B4D4-1FB0-7666-12A9-5085C508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60105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B42E23CC-FDB4-F11D-6BAA-707F77F422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Image 3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AD28A23-DFB8-6282-A85B-82454F082E2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334AA0-A9DC-8FB8-8ABE-D296DC9E20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E6C629-9943-1573-8833-F2DA2405CFC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FAA266-2143-4BEA-718A-4EBCE9A5DA8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A9C601-786D-60B9-C025-CC5304E4A6A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D8A8DB-27DD-8D44-F25D-94DD06A4EC7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59790E-8862-7FD0-EC30-F9FA3D6BC1C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C52E75-D9A2-A22D-6E6C-868CD645945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C583D-221E-34B5-D8B2-4CE2D3F7681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F8D669-07E5-BB97-03CE-4DD37B5E54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A3F6DB-73C1-BA97-C370-E15FD79F3AE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4310648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0A07-4AD1-0885-9601-6D291209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13FA4-DFA6-5E69-9897-F6D0761F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0D8E0B-8F42-5981-2F06-578F5D0034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68929E-520D-E64F-442F-758B0AD2A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03B6A1-98A7-5021-AC67-60DDB2B866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1A63D0-9883-68CA-8D7D-2E0437259A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334DDF-30A0-3335-6E65-848E452B38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5FB378-AD50-C98B-4965-4CBC8280C2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7AB53D-0DD4-B7BB-A6A6-917561275D3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091C6-F549-81BC-DC28-36D4CB2048A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B3BA85-8D55-9B52-EFD6-00B06D740D3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461380-FFE6-19BE-94BD-B5CDB1B860E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D94A77-B8AB-1B35-9F95-0075B39C661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5CBD26B3-27F6-83B9-92BC-3AECD7B921C8}"/>
              </a:ext>
            </a:extLst>
          </p:cNvPr>
          <p:cNvSpPr txBox="1">
            <a:spLocks/>
          </p:cNvSpPr>
          <p:nvPr/>
        </p:nvSpPr>
        <p:spPr>
          <a:xfrm>
            <a:off x="318052" y="1762871"/>
            <a:ext cx="8335227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23E3F7E2-F92C-DF78-C2BF-DB58499C7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01" y="2072129"/>
            <a:ext cx="7723227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يَوْمٍ مِنَ ٱلْأَيّا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altLang="fr-FR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اِسْتَيْقَظَ أَهْلُ ٱلْقَرْيَةِ وَوَجَدوا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ٱلسَّماءَ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مُمْتَلِئَةً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بِٱلْغُيو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سَمِعوا صَوْتَ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ٱلرَّعْدِ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ٱلْقَوِ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وَرَأَوْا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ٱلْبَرْقَ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يُضيءُ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ٱلسَّما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ثُمَّ نَزَلَ مَطَرٌ غَزي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فَرِحَ ٱلنّاسُ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وَٱرْتَوَتِ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ٱلْأَرْضُ وَكَثُرَتِ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ٱلْمَزْرُوعا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نَضِجَتِ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ٱلسَّنابِلُ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اسْتَعَدَّ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ٱلْفَلّاحُ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حَص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ادٍ وَفي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115212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للقراءة؛ أمامكم  دقيقة  من أجل قراءة صامتة للفقرة.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31D6B0-3431-F8A4-7E9F-799B6D6EF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D9573B-9BC2-6B79-D11A-53ED58875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16EF7-1425-EE91-10E2-DF8F25F148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9E5EC6-EF68-6972-5A61-E6F0D8E128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625BA8-62BC-7117-955D-8B72AA36F1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A88A6F-05D7-4166-DEE9-EC3FA89F3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3534526-ACB0-2741-4841-01CA5E05579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2F4C2B-E548-6835-4D9C-A5C0BCEDD37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678990-45B6-9C37-8AE5-B21406A708D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188195-D5C2-59AF-995F-D6F5A9ADDDB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52B7C0-3F8F-B7F3-8E53-252C238F759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0F83CC-7C61-9769-8530-6DBE11A330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5" y="1432653"/>
            <a:ext cx="782030" cy="90000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2331E8D4-A8CB-66BA-9116-F6E8A7CDB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01" y="2072129"/>
            <a:ext cx="7723227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يَوْمٍ مِنَ ٱلْأَيّا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altLang="fr-FR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اِسْتَيْقَظَ أَهْلُ ٱلْقَرْيَةِ وَوَجَدوا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ٱلسَّماءَ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مُمْتَلِئَةً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بِٱلْغُيو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سَمِعوا صَوْتَ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ٱلرَّعْدِ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ٱلْقَوِ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وَرَأَوْا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ٱلْبَرْقَ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يُضيءُ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ٱلسَّما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ثُمَّ نَزَلَ مَطَرٌ غَزي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فَرِحَ ٱلنّاسُ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وَٱرْتَوَتِ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ٱلْأَرْضُ وَكَثُرَتِ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ٱلْمَزْرُوعا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نَضِجَتِ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ٱلسَّنابِلُ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اسْتَعَدَّ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ٱلْفَلّاحُ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حَص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ادٍ وَفي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78BD-3E1D-32B1-DF31-1B3BD443F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31F7E-AEB2-7DDC-9215-E50A500D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....... قم إلى السبورة للقراءة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0E25EE-BE94-F765-7966-DBAEE65B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DCE863-F261-3B1E-2E6D-7F7C31F26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0A110B-4BB8-8CF6-2E35-1367B2A8C5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916755-58A0-14CE-DC6A-77B47ABCC2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FE7359-5F08-A47E-78D0-9DB45CDF76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D502F7-A2AF-7626-8676-D3A2A019CA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0E3586-D3C5-87C9-ECC1-F5ECFFE9A56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626651-50DC-D19A-5F19-2CEF11A9654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18FB0B-798D-9F99-0688-23B419FBE8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62819D-F896-7A37-4D5D-472A382CF0A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25A456-49F1-F0AE-061B-4D00F83E2AE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FC01C92-A752-75FE-E3CE-99227602F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01" y="2072129"/>
            <a:ext cx="7723227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يَوْمٍ مِنَ ٱلْأَيّا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altLang="fr-FR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اِسْتَيْقَظَ أَهْلُ ٱلْقَرْيَةِ وَوَجَدوا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ٱلسَّماءَ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مُمْتَلِئَةً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بِٱلْغُيو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سَمِعوا صَوْتَ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ٱلرَّعْدِ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ٱلْقَوِ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وَرَأَوْا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ٱلْبَرْقَ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يُضيءُ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ٱلسَّما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ثُمَّ نَزَلَ مَطَرٌ غَزي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فَرِحَ ٱلنّاسُ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وَٱرْتَوَتِ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ٱلْأَرْضُ وَكَثُرَتِ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ٱلْمَزْرُوعا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نَضِجَتِ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ٱلسَّنابِلُ</a:t>
            </a:r>
            <a:r>
              <a:rPr lang="ar-M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اسْتَعَدَّ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ٱلْفَلّاحُ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حَص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ادٍ وَفي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673262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91B3D-0484-8148-B32A-8763EF757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77083B-BEFA-3C34-0D5C-8881EA2D85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7" name="Google Shape;1379;p12">
            <a:extLst>
              <a:ext uri="{FF2B5EF4-FFF2-40B4-BE49-F238E27FC236}">
                <a16:creationId xmlns:a16="http://schemas.microsoft.com/office/drawing/2014/main" id="{050D49AC-31F7-63A7-281B-E5EF5C597E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E938AA-C029-C41B-C2AE-7622E9A6E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E1D7AE-73D8-A065-DF02-FAEA8A147A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7D1308-944E-EFCA-D1C3-08158D2B12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0E1ECA-E395-DD24-D8AC-899DFDDC8F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3B3017-B8E4-470B-88F6-6FEC235DC8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696354-49CF-12EB-80C2-BAAEDAB7D0E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59FA20-440B-7553-5BCE-5E8504AA575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FC0026-0D57-271E-95F8-BC436E240D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A2AACE-E0A0-994A-3BBE-0BD90C757B7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63243B-E61E-EE05-36FF-79AAF60426C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6DE72-0156-8240-A1E1-07F3F54A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. من يقرأ الكلمات قبل أن تختفي؟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A63DDB9-C6F1-351C-6E5D-D00C511CA7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1AF794-2F75-146D-AE18-94AF70B61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CEB2B9-2D3E-2982-9E81-9853457EFE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FB09E0-2EE0-C866-2C75-E1FE126EC0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3B55BE-4AD3-5EB7-57E1-BBFFF1244E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106396-F03E-F55F-223C-E32310F7506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AECE59F-E556-E3E9-7187-836328F744D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F63CE9-2174-277A-6B18-20F6636F5CB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CC41BF-F1EC-196F-00D9-CA103ACDE26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79C9A0-CA16-B675-B2F6-A69C9ED31C7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2471C9-576D-649D-08D5-3D43D903FD6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98EDCEC0-4B5D-E68E-8A59-E423735CECD5}"/>
              </a:ext>
            </a:extLst>
          </p:cNvPr>
          <p:cNvSpPr/>
          <p:nvPr/>
        </p:nvSpPr>
        <p:spPr>
          <a:xfrm>
            <a:off x="3325920" y="3435985"/>
            <a:ext cx="204005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كَثُرَتْ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F68D3A6F-E11A-39EA-A7A4-41181D5644E0}"/>
              </a:ext>
            </a:extLst>
          </p:cNvPr>
          <p:cNvSpPr/>
          <p:nvPr/>
        </p:nvSpPr>
        <p:spPr>
          <a:xfrm>
            <a:off x="5694150" y="3435985"/>
            <a:ext cx="302195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اَلْمَزْروعاتُ</a:t>
            </a:r>
          </a:p>
          <a:p>
            <a:pPr algn="ctr" defTabSz="914400" rtl="1">
              <a:buClr>
                <a:srgbClr val="000000"/>
              </a:buClr>
            </a:pP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B6A6BD5D-0CB2-4128-1286-20620FC60365}"/>
              </a:ext>
            </a:extLst>
          </p:cNvPr>
          <p:cNvSpPr/>
          <p:nvPr/>
        </p:nvSpPr>
        <p:spPr>
          <a:xfrm>
            <a:off x="557437" y="3435985"/>
            <a:ext cx="244031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اَلْقَرْيَةُ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1739C5-CAA3-6E42-AB33-884BAE42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59744913-7824-B82D-BF89-25BDE6C98155}"/>
              </a:ext>
            </a:extLst>
          </p:cNvPr>
          <p:cNvSpPr/>
          <p:nvPr/>
        </p:nvSpPr>
        <p:spPr>
          <a:xfrm>
            <a:off x="417095" y="3582909"/>
            <a:ext cx="8398041" cy="9088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اَلْمَزْروعاتُ</a:t>
            </a:r>
          </a:p>
        </p:txBody>
      </p:sp>
      <p:pic>
        <p:nvPicPr>
          <p:cNvPr id="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9096A4-B5D0-B69C-0622-8472560CB9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47049B-227B-059D-6775-15375983F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D62CAB-E3C1-AD31-4090-7A962B492E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44EABD-D60C-6687-8311-E83787E9B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71261E-ABB8-0D55-55EB-4A47F5BD97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6936BB-9516-19E0-E2DF-81852C8BD6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4B7677-2DF5-5230-A54D-A32D44752DA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74C615-0E27-2178-3C6C-9FE54E5DAB3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52151E-EE4A-F1F1-78AA-E0AABE0B0E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BB67D-2D9D-D8EB-6D5B-C0AAF2AFB4C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796711-0B31-A6C1-9AB3-6C8FF9B0467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451287-80A8-8C46-92AD-510ED056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DDE845-5852-5E21-9917-7ACAE50C50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227129-E937-191D-14C3-FA4128999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107B7E-96B6-1ED8-1449-7863A7D6AB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395029-29AB-5148-6A95-8F21E528D3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EE8205-D6C4-72A9-4F56-85DCDF20EC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46E423B-7EE9-CA5C-6922-5DCAFC3515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38D786-65C6-F238-BA30-520AEA48F42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6FC989-03FB-9AD6-8E73-3BF0E434CB4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05126-C898-6FFF-42FD-383D864538D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934883-B31A-068E-D9B3-C9290A9C6E6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8893A6-EDB8-6C0D-5F98-F39CF45A58D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Google Shape;1379;p12">
            <a:extLst>
              <a:ext uri="{FF2B5EF4-FFF2-40B4-BE49-F238E27FC236}">
                <a16:creationId xmlns:a16="http://schemas.microsoft.com/office/drawing/2014/main" id="{38E37724-E5DB-7654-98C0-7D693BCFF3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379;p12">
            <a:extLst>
              <a:ext uri="{FF2B5EF4-FFF2-40B4-BE49-F238E27FC236}">
                <a16:creationId xmlns:a16="http://schemas.microsoft.com/office/drawing/2014/main" id="{30FC764A-8B20-4A2B-7847-688534E4608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168090C9-7E2B-A649-BC58-E0B87EC24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953" y="3549337"/>
            <a:ext cx="317430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اَلْمَزْروعاتُ</a:t>
            </a: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5001D6A-149E-A0DA-4B43-893AD52E9D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7CA04D-2C56-2B04-58E1-53D1F8C3C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E3E7DB-F0DA-BF3B-4333-A3D5DD243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4CAA4F-ED6C-1879-2797-D638AC3B14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6BCCFB-7D70-85B4-33A9-166447598C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33DF59-C7D8-7E2C-6A82-66727C6D0F7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2F98ED4-2EEC-7DE1-D6FB-76B18D6227E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8E330E-2909-702D-8EA1-84708EA549C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693E41-5C59-A4B5-346C-21EA208DFE9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F579AA-24BE-4E24-1177-31A9F14BE25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9D72F3-C925-CCE5-374F-9D49FEB6653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582AAF-07A6-154E-9F26-9B887E06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E03B390D-8E88-B680-D38F-E900F24D392E}"/>
              </a:ext>
            </a:extLst>
          </p:cNvPr>
          <p:cNvSpPr/>
          <p:nvPr/>
        </p:nvSpPr>
        <p:spPr>
          <a:xfrm>
            <a:off x="3072078" y="3403535"/>
            <a:ext cx="2706912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اَلْقَرْيَةُ</a:t>
            </a: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CD6ED5-7DD8-A328-E145-B4AD6C91EC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6A6397-810D-26A3-9575-F7370401C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0BE290-B20E-ADB5-6BDB-EC4D189581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FE19F8-2532-0D5A-703E-4C7B5EADD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C2B8BE-54D2-7FBF-BC49-0E16E517BC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2E22AB-C13C-3D7B-3C17-B55FA7D64A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6F22941-6A15-85ED-437A-C51E67827D8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4F58E3-37AC-C8E7-8F60-44150D19804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CC41C0-9DFA-7040-D07B-9AA0BDA234E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3959ED-331F-7B92-E971-B976DE0FEF4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ABDC49-AB64-739D-28D0-24DB4DCE54F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D7CFC6-C21B-D945-9FE3-A34747B0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A68D53-1843-5194-CB30-827EB8F44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84C471-6BB6-6247-BF61-1867441F4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5F77795-C70D-DFFC-2740-F62A5466D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C0BB91A-5859-8104-A6CA-61BB7F1617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E63C4E6-EA4B-7B1D-6051-B53DE93365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D76F886-10DB-B8EC-1315-BFF80D8CC4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22CDB95-B496-BDEB-409C-070315A0264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E0D5ED-4243-5A74-3B91-8BBF285E7C5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D9CA463-CA88-A679-E69B-FC952D3F8A5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98D7F31-2D82-723F-7EC0-04D4BB4FCE7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AD53E8E-43F8-583D-45B4-DFD0138D1F7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Google Shape;1379;p12">
            <a:extLst>
              <a:ext uri="{FF2B5EF4-FFF2-40B4-BE49-F238E27FC236}">
                <a16:creationId xmlns:a16="http://schemas.microsoft.com/office/drawing/2014/main" id="{14761232-9FF8-E6A3-B110-05B4836B5B0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>
            <a:extLst>
              <a:ext uri="{FF2B5EF4-FFF2-40B4-BE49-F238E27FC236}">
                <a16:creationId xmlns:a16="http://schemas.microsoft.com/office/drawing/2014/main" id="{AD81480B-8193-9731-C371-9F4ABA6E5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9B7C42-01D0-A587-D1CC-86E6072A1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FA0C70-A5C1-2156-0DEB-C12A14955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BFA599-7525-53E2-6907-747673EA1D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026940-9EBD-B0CD-4D90-C88257CB4C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0C655C-7F63-8B78-B9E8-C24829CA7D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CCEB91-E3DF-3FAD-64BB-32AAC1F3A0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9A31ADD-2A7A-0B3D-D2EC-7CFC9F1C041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604ADE-FA06-44CB-2760-6D71722AE38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15755F-8B74-538B-CBDE-98F81383A59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7A8CD7-0C3F-6931-9ECB-3511B33E98E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8F7B55-C167-43E8-674A-8CE606475C3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5F86CB1E-F235-B736-A2DB-A2DB8143D5B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C0486E1F-971B-B817-CCB3-D13AFEDAF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953" y="3457005"/>
            <a:ext cx="31743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اَلْقَرْيَةُ</a:t>
            </a:r>
            <a:endParaRPr lang="ar-MA" sz="72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41CBAA-7293-BE48-A4FB-BC431AFA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70A4503F-01EC-F98B-8281-789BC51E4277}"/>
              </a:ext>
            </a:extLst>
          </p:cNvPr>
          <p:cNvSpPr/>
          <p:nvPr/>
        </p:nvSpPr>
        <p:spPr>
          <a:xfrm>
            <a:off x="433137" y="3463334"/>
            <a:ext cx="8430126" cy="125304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كَثُرَتْ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226F8F-294B-DC45-4256-FA717748E0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8F3C986-AD88-61AD-AAAB-9E3E4254E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32DCE7-BF4E-FBB5-FBDB-2693872EDF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A288AD-A5F5-A29B-F2CF-C58936956B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60BA28-5122-6386-27A0-F2BE56ED4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F6E128B-EE4B-6B39-C4D6-11DF79BDF1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9BEDC02-3417-46D3-2B1A-2A2554ED969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2C19E7-9D12-B901-4331-CD6165A5D54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2D55BF-2F97-B0D4-A8EC-94BC4C7D750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667935-EB8C-70E2-00A3-15D119C094B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8D4F7E-AFB9-2582-E3FC-5755AB72BD1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9CDB1-2387-FB4D-9569-077DE05B5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75D343-F391-35F7-B265-640D992E1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7147BE-8B92-C941-B92B-5284E5971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2BE107-181A-F3E6-EF4F-AAA015F659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6E9D12-A50D-2D5F-F2A4-E6B7781006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FCDE69-EC95-848D-94FB-ADF88DBF71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3FCD3A-B1D2-16B8-F9C0-9D7F1061D9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59392E-20FB-BD84-7687-130C1EF4989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389FF1-6A23-1A6B-102B-030E76BBF25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EF99D8-4E70-4BDD-6622-A21AFE9DA75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E0E153-C594-289C-BB6B-B97BEE3FD83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7BBEE5-3A52-9F8C-5814-2214819550B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9" name="Google Shape;1379;p12">
            <a:extLst>
              <a:ext uri="{FF2B5EF4-FFF2-40B4-BE49-F238E27FC236}">
                <a16:creationId xmlns:a16="http://schemas.microsoft.com/office/drawing/2014/main" id="{F872320F-A91C-F4CB-A28D-4F3B7BCB266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379;p12">
            <a:extLst>
              <a:ext uri="{FF2B5EF4-FFF2-40B4-BE49-F238E27FC236}">
                <a16:creationId xmlns:a16="http://schemas.microsoft.com/office/drawing/2014/main" id="{74B3BBAD-942D-CAA6-7AFE-ACDD4E6197C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80817444-1C23-BB45-A362-B2D166FAA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2484" y="3495173"/>
            <a:ext cx="265496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كَثُرَتْ</a:t>
            </a: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199B4B6-7AD4-4768-6FDF-BBB2B4535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EC0B04-FE52-D2EE-639B-BAE6440F9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099C73-84B0-B829-B3B5-6ED23F463E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9C2A49-23EA-D662-3D54-C4C3EBEA34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C2E71D-3E2B-5E6C-C897-60EF56893A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C475D7-1941-ABD4-5530-DA15E8A59EC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33F9F1-0FAA-84AC-99DC-133A54DFDBE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295B98-10FC-1892-94F0-DC37E981DB7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C41AA5-4879-FEBF-A741-8CC3CB31FBE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4A6CC5-DA2B-C333-0467-49AC560688E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0CFCDD-4E50-DA63-47DA-D1737D15695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037347" y="3158999"/>
            <a:ext cx="5127005" cy="74725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ورشة الاستماع (آن أَوانُ </a:t>
            </a:r>
            <a:r>
              <a:rPr lang="ar-SA" sz="24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ٱلْحَصاد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ِ</a:t>
            </a:r>
            <a:r>
              <a:rPr lang="f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!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):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عناصر الحكاية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77895" y="1807373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7D5DA3-414B-2D78-5608-4C83DC574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0053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E19255F-564D-064D-B47E-C6D402D68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22" y="77141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بعنوان حكايتنا لهذا الأسبوع؟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949AF5-8BF4-D24A-884A-2A6B0BB115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0273" y="1991290"/>
            <a:ext cx="3946119" cy="394611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77A485-DD7B-785D-2696-2BCA8821C9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0C66C6-0DBD-D009-3DC5-CF526E383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99F6F2-F825-2F45-D5F3-212B563604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E211DA-6942-D6DC-834A-F4903FDC0F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7FB26B-CBCE-BF43-6C46-CDADB99625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E9F308E-28C3-8DF2-4142-54160D96383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579682-D980-2E3B-B621-ED0515EC891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6CB572-31AF-B3C4-CCBD-0B65B504830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14247-B36F-92D3-084E-E1C017102CD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266242-D190-79D6-A476-215EF484E0C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Espace réservé pour une image  1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2E1546A-6D4B-7186-29A6-EE559A76E6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FCA72-A605-21DC-C73A-9794497E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6DF65580-3ADB-E9ED-876C-5D421C7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 على عناصر الحكاية. شخصياتها وزمانها ومكانها. استعدوا للاستماع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3C44826-FE26-C211-D3BC-FC057F9362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7153AAC-8091-BD7D-EE56-4C19908D55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B07C58-C72C-48F6-2BBF-C6A8A6A0BB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64A20B-9597-B73C-97C1-180B62580F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F025AB-900C-EF31-C5CB-447D64CC45A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2C8DB3-DB87-0188-C2C4-158AF1BDC4E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67163C8-FC82-A90F-2287-95EDCD38061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9A2A5A-5515-5298-7C6F-E6B7B8C3629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1F0FE6-301F-9B4A-E869-C4E3A5E43CD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7A3A74-185C-B951-6723-57424D1844D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FD0119-5E71-6F75-E121-246229BDA06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6" name="WhatsApp Video 2026-02-13 at 15.11.37">
            <a:hlinkClick r:id="" action="ppaction://media"/>
            <a:extLst>
              <a:ext uri="{FF2B5EF4-FFF2-40B4-BE49-F238E27FC236}">
                <a16:creationId xmlns:a16="http://schemas.microsoft.com/office/drawing/2014/main" id="{A33CBE17-D7C4-5C69-6812-87A675FB4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48779" y="2134912"/>
            <a:ext cx="6461125" cy="364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980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3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460B3-0A70-0895-7DDA-968E3879D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8923431C-8464-C9DA-B2F2-ABE53367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9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40DD153-0BEB-BD8F-BCA8-EF016E839C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F4733F-DD3A-E864-9C94-9AF890BA4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5B548F-7D54-1230-8ED4-65F9B46EA0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6BF842-1F73-E098-5D14-5AA65648AF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92015F-F258-4816-B417-B0FBFA01EB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63A35F6-E787-7AD8-CF91-838CB57113D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6E55243-FF55-7432-0185-A0FED373838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612ED4-EFB4-BEB8-F2D8-83F26CD2A2B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6731D3-5596-CA50-533B-C3EFF8898EC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5DBF98-38CC-8103-2EB9-DB989B0F9C2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515DFFD-247E-0CFB-0A21-9900C9B4D3B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B0F8CA-01E1-4721-ECA4-7B51FA8E969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6" name="WhatsApp Video 2026-02-13 at 15.11.37">
            <a:hlinkClick r:id="" action="ppaction://media"/>
            <a:extLst>
              <a:ext uri="{FF2B5EF4-FFF2-40B4-BE49-F238E27FC236}">
                <a16:creationId xmlns:a16="http://schemas.microsoft.com/office/drawing/2014/main" id="{0961587B-39AF-CDBD-509F-C15D027716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48779" y="2134912"/>
            <a:ext cx="6461125" cy="364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982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83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0B7C827-C1C5-7141-AA81-F6923DEF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نستخرج شخصيات الحكاية  ـــ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كانت تنتظر قدوم الفلاح؟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F86075-C8A4-4F0C-7FF1-260B1FFB71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3852E8-69C3-573F-9CC5-B12B663E61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B31803-8BC7-CEE0-52A7-526B265407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122D0B-9B19-DC00-8BC1-BF30B146886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73468D-EBE1-54C1-E359-9838E55DFC6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F25AA4-1208-D2AE-6124-21D312AE24D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19839-91DE-CB47-F035-27189AE558B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5BA9FB-262E-2556-651B-88C8A5779C4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A74B68-7815-52EC-5DB3-6AADC6DF3CF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5B3975-88AF-D76F-546B-B3E78DA4B5C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A40CA64-B52B-4BCD-C1FE-6766858EA1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WhatsApp Video 2026-02-13 at 15.11.37">
            <a:hlinkClick r:id="" action="ppaction://media"/>
            <a:extLst>
              <a:ext uri="{FF2B5EF4-FFF2-40B4-BE49-F238E27FC236}">
                <a16:creationId xmlns:a16="http://schemas.microsoft.com/office/drawing/2014/main" id="{90377817-8AD1-9E11-F0B3-E4D9B5A143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48779" y="2134912"/>
            <a:ext cx="6461125" cy="364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36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5DF555-029A-DA42-AB5B-E82159F9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حبة القمح هي التي كانت تنتظر قدوم الفلاح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رددوا.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502D99ED-EF49-533F-AFBF-8D974E7B20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881" y="3896139"/>
            <a:ext cx="3338152" cy="634168"/>
          </a:xfrm>
        </p:spPr>
        <p:txBody>
          <a:bodyPr/>
          <a:lstStyle/>
          <a:p>
            <a:pPr rtl="0"/>
            <a:r>
              <a:rPr lang="ar-MA" sz="600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Calibri"/>
              </a:rPr>
              <a:t>حَبَّةُ </a:t>
            </a:r>
            <a:r>
              <a:rPr lang="ar-SA" sz="600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</a:rPr>
              <a:t>ٱ</a:t>
            </a:r>
            <a:r>
              <a:rPr lang="ar-MA" sz="600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Calibri"/>
              </a:rPr>
              <a:t>لْقَمْحِ</a:t>
            </a:r>
            <a:endParaRPr lang="fr-FR" sz="6000" dirty="0">
              <a:solidFill>
                <a:srgbClr val="424D7B"/>
              </a:solidFill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B98AA9-C098-2121-483F-F683C6B089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000E6B-3C42-BC30-AB25-56A85DE9B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D34702-3FF2-5611-5AA5-73969FD77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E7D08B-6B64-FF50-F5D4-6BDB7F4D65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C8B3ACE-0C90-265F-E34E-179428756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6A12E3-DBEF-7E08-95FB-C13744131B3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A82C73-3066-D108-73B4-0F85594B06E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19686E-089C-6A77-AF1A-8490A9B8D70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13FD03-133F-74AD-4FE4-2977504DDEC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22475D-2CD4-D668-D43B-B429E77A2D0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39D875-DFFC-E0A1-FD09-D8C1BE044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 descr="Une image contenant dessin, plante, fl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D4DDE34-11EC-4A46-4267-088D752052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098" y="2501652"/>
            <a:ext cx="3533201" cy="304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A149813-95AD-F840-87B7-CA542275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التي نصحت الحبة بأن تستمتع بمنظر الفراشات؟ 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F5B8CE4-1887-2EAF-8300-567C8A696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DE0BA8-A2B1-E3DB-4AF3-D0D8442A48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A45239-D646-933B-4544-D9D80CDEE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A8F030-DABA-5965-86E1-835457C628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B42A1A-AE01-4E13-FF94-DFEA6F50E4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81045C-98A8-0C72-BD9A-7DCF734ADE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853891-BF27-D543-5ADE-AF89F46CC71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8F0B9B-26C3-D874-6FA7-1FB1E710A79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7BEAE5-DAB4-19EE-40CC-B6DF890AFCA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444981-5672-0364-36DF-5471821A9B7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04E711-0989-A212-E855-9E6A2440B83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5" name="Image 14" descr="Une image contenant Dessin animé, illustration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7C5AFB2-E2B5-0CE2-6597-299EBAAD3E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7834" y="2439720"/>
            <a:ext cx="3368332" cy="268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2A343-2C16-934A-B3CE-8C07167A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الصفصافة العجوز هي التي نصحت حبة القمح.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CF1EF0-2F6E-850B-6B18-7FB3B55048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0E1145-497B-6B93-AC2D-4B4FA4CCF1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2C4765-3214-A7A9-A42B-D4C050078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D04C5D-0630-8FB1-6FF7-7DF6BC9145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99E4FD-130A-813F-B504-35CB5E065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74F297-E3A3-098E-1F97-B851109BD8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4439CA-E739-BD66-F118-1AB1AC0A6BD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E792B7-FFE6-2376-995A-9320772FAE1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869A39-592B-C464-528A-7551E25A9D8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5D0CAD-222E-5545-8C83-329277EA0BB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88445A-0167-D7D8-9B0F-5F57614B161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28406A64-0E7A-BACF-B7E1-5BE9695C4323}"/>
              </a:ext>
            </a:extLst>
          </p:cNvPr>
          <p:cNvSpPr txBox="1">
            <a:spLocks/>
          </p:cNvSpPr>
          <p:nvPr/>
        </p:nvSpPr>
        <p:spPr>
          <a:xfrm>
            <a:off x="4509570" y="3668568"/>
            <a:ext cx="3747948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اَلصَّفْصافَةُ </a:t>
            </a:r>
            <a:r>
              <a:rPr lang="ar-SA" sz="600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لْعَجوزُ</a:t>
            </a:r>
            <a:endParaRPr lang="fr-FR" sz="6000" dirty="0"/>
          </a:p>
        </p:txBody>
      </p:sp>
      <p:pic>
        <p:nvPicPr>
          <p:cNvPr id="16" name="Image 15" descr="Une image contenant Dessin animé, illustration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AAA0B5E-BD49-E476-1423-6A8868427F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418" y="2467945"/>
            <a:ext cx="3368332" cy="268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173B0-E169-24C7-F4C6-4E130DD47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810D8C9-F7FB-62EA-8CD6-90ECF646B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يحمي حبة القمح 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F604E97-AB26-65EA-0506-360D60F83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B7AAB3-8926-9BC2-5B53-F5717195B5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79B295-AB90-86CD-01AD-A91572FB8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540900-F8C1-6850-4C80-F5A7458DFF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1CC863-ED44-3F67-8A53-90C3627D58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57CEDA4-50EC-4FDE-CEDD-5E27E0AD7CB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C9B3230-4456-4139-C895-E8B3C6F50CC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F5FEBF-24F8-61B7-BF01-34085850283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16EB1A-ED6A-BE9D-E559-025EB9FBCAD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BCB924-0B85-5E80-B83F-62D8A406D0E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67452A-FCE6-817D-525D-6B0F3121274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5" name="Image 14" descr="Une image contenant dessin, chapeau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6E12BA85-C4FA-45DC-AABC-E17D450197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6649" y="2433809"/>
            <a:ext cx="3610701" cy="310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3194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243EB-0769-C760-94C9-C875D056F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6572EC-4D4B-05F6-91DF-6327352ED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الفزاعة هي التي تحمي الحبة من الطيور. </a:t>
            </a: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B0FE304-9F4E-91D9-1D30-0AA48CB15D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F54BA1-563D-035A-755A-64697719DD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63629A-313B-CF97-7D1B-8A5F3A25A7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1C9470-A9C0-92E1-9187-1017D1B43A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0072A05-0349-3666-A0C9-12134A0AC7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12F0C7-3038-290F-42B0-3EFE3BD10CF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56BE77-8571-1A7E-AF4D-061D4CB5804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43AC6A-0113-49D9-CF8E-5D73F069421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5D63B4-9844-5E71-3931-9A0558A5E3F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6BC517-270D-AF40-C7F9-8FDFBC02D9A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9584AD-C98E-8054-5BE9-E317263AEC6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32D71F16-9788-6A67-7A61-831DD204EBAE}"/>
              </a:ext>
            </a:extLst>
          </p:cNvPr>
          <p:cNvSpPr txBox="1">
            <a:spLocks/>
          </p:cNvSpPr>
          <p:nvPr/>
        </p:nvSpPr>
        <p:spPr>
          <a:xfrm>
            <a:off x="4608513" y="3240001"/>
            <a:ext cx="2771775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اَلْفَزّاعَةُ</a:t>
            </a:r>
            <a:endParaRPr lang="fr-FR" sz="6000" dirty="0"/>
          </a:p>
        </p:txBody>
      </p:sp>
      <p:pic>
        <p:nvPicPr>
          <p:cNvPr id="15" name="Image 14" descr="Une image contenant dessin, chapeau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B9B1EEE8-56D8-30F6-43AB-6F121E8541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1299" y="2201797"/>
            <a:ext cx="3610701" cy="310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2197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5FB3B-12F1-321A-AC9F-8067927DE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6C3D897-6F17-7CC7-1EC7-0DEA74909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كان يغني في الحقول في حبور؟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2EB4B32-6770-66EA-A271-EA4D88FCE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E1E32D-CBC3-AB4E-71FF-1533C8B863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CA08F0E-FBB7-8F71-31D3-7950E770EF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60C506-FE73-0610-8D1C-5CCC507F9B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CCDC2C-D98F-A5D8-3147-DC8ED8EF9C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4D090E-D4AA-4035-4BE7-BFF9D6D5EF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311BCE0-F012-9544-9FE0-F34DAB079F0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44FF95-62C9-94AA-EAE6-7CE4DF60F2E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521F09-36E5-CA00-73FC-080CD7A4904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7392AD-8857-55E2-7BF8-0F404855DDA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874389-100C-6E4C-BA5C-165223F3B0EF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Image 6" descr="Une image contenant dessin, peinture, plante, illustration&#10;&#10;Le contenu généré par l’IA peut être incorrect.">
            <a:extLst>
              <a:ext uri="{FF2B5EF4-FFF2-40B4-BE49-F238E27FC236}">
                <a16:creationId xmlns:a16="http://schemas.microsoft.com/office/drawing/2014/main" id="{D810927B-C0A3-F30C-CC08-E14C095D6C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0680" y="2250708"/>
            <a:ext cx="3983018" cy="326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94449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AE2C2-3643-0BC2-1453-B31DDDF19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97C203-6AA2-7A08-7328-84C030B15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الفلاحون هم الذين كانوا يغنون في حبور. </a:t>
            </a: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3D4979-7E4A-9DF9-6072-F26C4822BF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96156D-9519-44A2-93E9-32C3432F0A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69069E1-3C4D-E39F-73FF-0F9CAFF01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6DD8B63-247D-CFDA-5FEC-812BD8CDB0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575DC4-36A0-1CEB-B7D1-A910299507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E3EF41B-5EAB-DCFA-8307-0D557E230F1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B5FE1E-393A-12EA-82E0-ED655D6D44B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172717-F60B-D4E6-AB52-1E75A71242D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DE14EA-306C-EF76-8696-5B9A6DABB71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1D8046-B3F7-A5AE-8B1C-7424B6B625D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E93882-0054-4C4F-C0DC-31D93A3275B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35EAECB1-BC10-313D-57A3-D3059C39581C}"/>
              </a:ext>
            </a:extLst>
          </p:cNvPr>
          <p:cNvSpPr txBox="1">
            <a:spLocks/>
          </p:cNvSpPr>
          <p:nvPr/>
        </p:nvSpPr>
        <p:spPr>
          <a:xfrm>
            <a:off x="5811380" y="3429000"/>
            <a:ext cx="2771775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اَلْفَلّاحونَ</a:t>
            </a:r>
            <a:endParaRPr lang="fr-FR" sz="6000" dirty="0"/>
          </a:p>
        </p:txBody>
      </p:sp>
      <p:pic>
        <p:nvPicPr>
          <p:cNvPr id="16" name="Image 15" descr="Une image contenant dessin, peinture, plante, illustration&#10;&#10;Le contenu généré par l’IA peut être incorrect.">
            <a:extLst>
              <a:ext uri="{FF2B5EF4-FFF2-40B4-BE49-F238E27FC236}">
                <a16:creationId xmlns:a16="http://schemas.microsoft.com/office/drawing/2014/main" id="{874206C8-2B90-5A97-4883-EC541FB0B3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1199" y="2359890"/>
            <a:ext cx="3983018" cy="326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2009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6CFA2-52C5-73B8-85D8-2FD44F636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re 33">
            <a:extLst>
              <a:ext uri="{FF2B5EF4-FFF2-40B4-BE49-F238E27FC236}">
                <a16:creationId xmlns:a16="http://schemas.microsoft.com/office/drawing/2014/main" id="{D73F0F95-10DC-9C4C-992E-CB4353657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شخصيات الحكاية.  من الشخصيات الأخرى التي لم نذكرها؟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596DD23-D085-7DA1-642F-B641B8DF49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E29B71-9225-7B7A-CF52-15EA1F5692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54C0FA-BE87-09B3-2682-2322D61C2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2C1C64-2DAD-594E-7595-7468BE3D5D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5C3D56-97F7-1A34-FB53-286B06944F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51B788-2D59-FB57-159E-A3244F14529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C154595-8C94-A445-3741-2F252D4D2A9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49661F-2E28-B17F-DF3D-2C7AB441E98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3A2245-EDC5-6BA8-F4A4-8ED7C787FCC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B9C39E-F019-9257-7C35-C2121DC633A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46B45A-DD35-2349-84E9-3D9A36531C6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B8B04994-738E-1E88-7D5F-325A2142257C}"/>
              </a:ext>
            </a:extLst>
          </p:cNvPr>
          <p:cNvSpPr/>
          <p:nvPr/>
        </p:nvSpPr>
        <p:spPr>
          <a:xfrm>
            <a:off x="3576303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</a:t>
            </a:r>
            <a:r>
              <a:rPr lang="ar-MA" sz="36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396BFDC5-C5AC-2475-257D-8AC3CE701C5B}"/>
              </a:ext>
            </a:extLst>
          </p:cNvPr>
          <p:cNvSpPr/>
          <p:nvPr/>
        </p:nvSpPr>
        <p:spPr>
          <a:xfrm>
            <a:off x="6951603" y="4567794"/>
            <a:ext cx="1799997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حَبَّةُ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لْقَمْحِ</a:t>
            </a:r>
            <a:endParaRPr lang="fr-FR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0" name="Rectangle : coins arrondis 79">
            <a:extLst>
              <a:ext uri="{FF2B5EF4-FFF2-40B4-BE49-F238E27FC236}">
                <a16:creationId xmlns:a16="http://schemas.microsoft.com/office/drawing/2014/main" id="{0483496C-E416-87F8-F0E4-46DB6DAD68DC}"/>
              </a:ext>
            </a:extLst>
          </p:cNvPr>
          <p:cNvSpPr/>
          <p:nvPr/>
        </p:nvSpPr>
        <p:spPr>
          <a:xfrm>
            <a:off x="4728538" y="4567794"/>
            <a:ext cx="2069432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اَلصَّفْصافَةُ </a:t>
            </a:r>
            <a:r>
              <a:rPr lang="ar-SA" sz="400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لْعَجوزُ</a:t>
            </a:r>
            <a:endParaRPr lang="fr-FR" sz="4000" dirty="0"/>
          </a:p>
        </p:txBody>
      </p:sp>
      <p:cxnSp>
        <p:nvCxnSpPr>
          <p:cNvPr id="18" name="Connecteur : en angle 17">
            <a:extLst>
              <a:ext uri="{FF2B5EF4-FFF2-40B4-BE49-F238E27FC236}">
                <a16:creationId xmlns:a16="http://schemas.microsoft.com/office/drawing/2014/main" id="{9715D412-AFD4-FD21-8674-633F36ABFEB0}"/>
              </a:ext>
            </a:extLst>
          </p:cNvPr>
          <p:cNvCxnSpPr>
            <a:cxnSpLocks/>
          </p:cNvCxnSpPr>
          <p:nvPr/>
        </p:nvCxnSpPr>
        <p:spPr>
          <a:xfrm rot="10800000" flipV="1">
            <a:off x="1255340" y="3943707"/>
            <a:ext cx="230400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7A74732-786D-6D6E-5587-F19A96D33091}"/>
              </a:ext>
            </a:extLst>
          </p:cNvPr>
          <p:cNvSpPr/>
          <p:nvPr/>
        </p:nvSpPr>
        <p:spPr>
          <a:xfrm>
            <a:off x="2715903" y="4567794"/>
            <a:ext cx="1820541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defTabSz="514337" rtl="1">
              <a:lnSpc>
                <a:spcPct val="90000"/>
              </a:lnSpc>
              <a:spcBef>
                <a:spcPts val="563"/>
              </a:spcBef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اَلْفَزّاعَةُ</a:t>
            </a:r>
            <a:endParaRPr lang="fr-FR" sz="4000" dirty="0"/>
          </a:p>
        </p:txBody>
      </p:sp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5A764CFC-3762-0209-1B1C-972775213462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76665" y="3943707"/>
            <a:ext cx="180000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 : en angle 11">
            <a:extLst>
              <a:ext uri="{FF2B5EF4-FFF2-40B4-BE49-F238E27FC236}">
                <a16:creationId xmlns:a16="http://schemas.microsoft.com/office/drawing/2014/main" id="{45BBB8DA-84D3-F625-F689-C51F006CBD91}"/>
              </a:ext>
            </a:extLst>
          </p:cNvPr>
          <p:cNvCxnSpPr>
            <a:cxnSpLocks/>
          </p:cNvCxnSpPr>
          <p:nvPr/>
        </p:nvCxnSpPr>
        <p:spPr>
          <a:xfrm rot="10800000" flipV="1">
            <a:off x="7483563" y="3943706"/>
            <a:ext cx="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 : en angle 1">
            <a:extLst>
              <a:ext uri="{FF2B5EF4-FFF2-40B4-BE49-F238E27FC236}">
                <a16:creationId xmlns:a16="http://schemas.microsoft.com/office/drawing/2014/main" id="{08D637E3-5491-E7A1-B85E-34D88199622C}"/>
              </a:ext>
            </a:extLst>
          </p:cNvPr>
          <p:cNvCxnSpPr>
            <a:cxnSpLocks/>
          </p:cNvCxnSpPr>
          <p:nvPr/>
        </p:nvCxnSpPr>
        <p:spPr>
          <a:xfrm rot="10800000" flipV="1">
            <a:off x="3535798" y="3943709"/>
            <a:ext cx="2121953" cy="624085"/>
          </a:xfrm>
          <a:prstGeom prst="bentConnector3">
            <a:avLst>
              <a:gd name="adj1" fmla="val 98238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4A0A401-C9E2-3987-A296-97E9213828FC}"/>
              </a:ext>
            </a:extLst>
          </p:cNvPr>
          <p:cNvSpPr/>
          <p:nvPr/>
        </p:nvSpPr>
        <p:spPr>
          <a:xfrm>
            <a:off x="475839" y="4567794"/>
            <a:ext cx="2069432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defTabSz="514337" rtl="1">
              <a:lnSpc>
                <a:spcPct val="90000"/>
              </a:lnSpc>
              <a:spcBef>
                <a:spcPts val="563"/>
              </a:spcBef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اَلْفَلاّحونَ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0745742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15A5BC-22FB-EF42-9F31-D655A65D2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ذكرت أماكن كثيرة في قصة حبة القمح. ما الأماكن المذكورة؟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75CD0C-D7E3-F559-D7AD-23F80EB2E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53F8BD0-C041-D410-EBBF-C5626BB11B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9C5BE7-778E-50C5-0791-0E30E331B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E6CB7A-CB31-8170-27FE-BE2C6E3607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23FBA9-FCE0-5FB0-DBB2-844AF8989F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9BEA96-29C1-12FC-C27D-8DE8B291A3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0386C8-7671-6FF1-93FB-D2B34853744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71FF84-0BFE-84EB-4637-AAA82FD80D4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F41734-5E85-3735-FAD1-B041B201284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957A37-F947-9ACF-963F-8522DC9E659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A73A80-7930-A78E-0FA0-DA31D9D014F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E94B3CB-84FD-F6D8-3FF3-0AD537DBEAC2}"/>
              </a:ext>
            </a:extLst>
          </p:cNvPr>
          <p:cNvSpPr/>
          <p:nvPr/>
        </p:nvSpPr>
        <p:spPr>
          <a:xfrm>
            <a:off x="6420802" y="4584167"/>
            <a:ext cx="1483288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اَلْمَزْرَعَةُ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72B274E-FB6C-3463-C688-A2D6F0FF6330}"/>
              </a:ext>
            </a:extLst>
          </p:cNvPr>
          <p:cNvSpPr/>
          <p:nvPr/>
        </p:nvSpPr>
        <p:spPr>
          <a:xfrm>
            <a:off x="4770502" y="4598333"/>
            <a:ext cx="1483289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اَلْجَداوِلُ</a:t>
            </a:r>
          </a:p>
        </p:txBody>
      </p: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6C37204C-4416-7B19-96F9-DF174E7AA22D}"/>
              </a:ext>
            </a:extLst>
          </p:cNvPr>
          <p:cNvCxnSpPr>
            <a:cxnSpLocks/>
          </p:cNvCxnSpPr>
          <p:nvPr/>
        </p:nvCxnSpPr>
        <p:spPr>
          <a:xfrm rot="10800000" flipV="1">
            <a:off x="3880747" y="3962323"/>
            <a:ext cx="183600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22D2181-354E-A6E3-8B3A-96D78576087B}"/>
              </a:ext>
            </a:extLst>
          </p:cNvPr>
          <p:cNvSpPr/>
          <p:nvPr/>
        </p:nvSpPr>
        <p:spPr>
          <a:xfrm>
            <a:off x="3029834" y="4590896"/>
            <a:ext cx="1573657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اَلْحُقولُ</a:t>
            </a:r>
          </a:p>
        </p:txBody>
      </p:sp>
      <p:cxnSp>
        <p:nvCxnSpPr>
          <p:cNvPr id="21" name="Connecteur : en angle 20">
            <a:extLst>
              <a:ext uri="{FF2B5EF4-FFF2-40B4-BE49-F238E27FC236}">
                <a16:creationId xmlns:a16="http://schemas.microsoft.com/office/drawing/2014/main" id="{395A7B2B-3F58-7C84-9F95-A57F5CF7BDB7}"/>
              </a:ext>
            </a:extLst>
          </p:cNvPr>
          <p:cNvCxnSpPr>
            <a:cxnSpLocks/>
          </p:cNvCxnSpPr>
          <p:nvPr/>
        </p:nvCxnSpPr>
        <p:spPr>
          <a:xfrm rot="10800000" flipV="1">
            <a:off x="5490051" y="3966808"/>
            <a:ext cx="180000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7BBCAC33-DB97-6670-7171-CBFD108635C5}"/>
              </a:ext>
            </a:extLst>
          </p:cNvPr>
          <p:cNvCxnSpPr>
            <a:cxnSpLocks/>
          </p:cNvCxnSpPr>
          <p:nvPr/>
        </p:nvCxnSpPr>
        <p:spPr>
          <a:xfrm rot="10800000" flipV="1">
            <a:off x="7234349" y="3962322"/>
            <a:ext cx="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lipse 22">
            <a:extLst>
              <a:ext uri="{FF2B5EF4-FFF2-40B4-BE49-F238E27FC236}">
                <a16:creationId xmlns:a16="http://schemas.microsoft.com/office/drawing/2014/main" id="{C394CDC1-03EE-751B-175B-498FB0E492FD}"/>
              </a:ext>
            </a:extLst>
          </p:cNvPr>
          <p:cNvSpPr/>
          <p:nvPr/>
        </p:nvSpPr>
        <p:spPr>
          <a:xfrm>
            <a:off x="3576303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4" name="Connecteur : en angle 23">
            <a:extLst>
              <a:ext uri="{FF2B5EF4-FFF2-40B4-BE49-F238E27FC236}">
                <a16:creationId xmlns:a16="http://schemas.microsoft.com/office/drawing/2014/main" id="{ACE0A115-4C2D-6031-6631-03FC9DAA63EC}"/>
              </a:ext>
            </a:extLst>
          </p:cNvPr>
          <p:cNvCxnSpPr>
            <a:cxnSpLocks/>
          </p:cNvCxnSpPr>
          <p:nvPr/>
        </p:nvCxnSpPr>
        <p:spPr>
          <a:xfrm rot="10800000" flipV="1">
            <a:off x="2083313" y="3957844"/>
            <a:ext cx="183600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230552E-AA3C-6AC7-0F00-A46A8D5D2887}"/>
              </a:ext>
            </a:extLst>
          </p:cNvPr>
          <p:cNvSpPr/>
          <p:nvPr/>
        </p:nvSpPr>
        <p:spPr>
          <a:xfrm>
            <a:off x="1309250" y="4590896"/>
            <a:ext cx="1483288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اَلْمِطْحَنَةُ</a:t>
            </a:r>
          </a:p>
        </p:txBody>
      </p: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8047-9554-0E45-BC73-F5B723E00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7E9285F-9F66-1FBE-4C26-6BDB578F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سنحدد زمن أحداث حكايتنا.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4644D0E-465F-9436-4B43-E1F5F4FEA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27BCA9-4D93-2E39-0CE5-D965AA5AAB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CD582F-24A8-EEA9-9AE5-6F812EBF3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39F3EB-3030-4E28-509D-F4A13C573E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B19684-95EF-E658-90F4-8D151B5B93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436E4A-D1F4-7E6D-6E6C-77F36E8449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E8567E-EAE2-FC31-096F-B64311E8916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45E605-C98B-77FD-7B0E-40F72810335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F77E58-6FF2-C6DA-5AEE-C1D841A1F59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A4C95C-0ED3-3564-116E-05469467F31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E2702C-6F08-A7AF-226B-EE4D9F468A0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50BD53F-02E7-AC75-0A30-103C98703653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CE28CCAC-031B-2C3B-FE8B-5BA03E5A27F7}"/>
              </a:ext>
            </a:extLst>
          </p:cNvPr>
          <p:cNvCxnSpPr>
            <a:cxnSpLocks/>
            <a:stCxn id="31" idx="4"/>
          </p:cNvCxnSpPr>
          <p:nvPr/>
        </p:nvCxnSpPr>
        <p:spPr>
          <a:xfrm flipH="1">
            <a:off x="4633225" y="3441033"/>
            <a:ext cx="1" cy="1296304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B5F205E5-1EED-A6A6-152E-1B2466385FB2}"/>
              </a:ext>
            </a:extLst>
          </p:cNvPr>
          <p:cNvSpPr/>
          <p:nvPr/>
        </p:nvSpPr>
        <p:spPr>
          <a:xfrm>
            <a:off x="3412962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571218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8E4F3-5BA8-64D4-BC81-93D727D1B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C82794B-432E-0056-6935-AAE8D68DD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أَيِّ فَصْلٍ وَقَعَتْ أَحْداثُ حِكايَةُ حَبَّةِ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ﭐلْقَمِحِ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ما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ﭐلْفَصْلُ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ﭐلَّذي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تُحْصَدُ فيهِ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ﭐلسَّنابِلُ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85A7C9B-CA30-CBA1-86EB-2195B033F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4E6EDA7-76B1-14D6-A11C-D5E0FD0E31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BD1D02-93D7-0186-A088-773B7B0BF6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2B6EAD-8106-4AFE-58FD-0543383FC8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C71182-A68F-D168-E528-240E8D4B5A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D5D9EC-F8E4-8181-8751-8DDD63D0DB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025311-AD44-3F78-3CB1-7C71E302F4D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CB09EA-08E3-90BC-652D-BC15FB0547D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F1CDC8-96C9-8370-23C8-CBD4CF0DABF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FDDA08-CC66-6180-2DB6-66BBCF8BED0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AD3B46-352B-EB7F-ECCE-6A142C8A385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F8C10C7-72D1-A812-5889-C9651A97FF2A}"/>
              </a:ext>
            </a:extLst>
          </p:cNvPr>
          <p:cNvSpPr/>
          <p:nvPr/>
        </p:nvSpPr>
        <p:spPr>
          <a:xfrm>
            <a:off x="50733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</a:t>
            </a:r>
            <a:r>
              <a:rPr lang="ar-SA" sz="360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لصَّيْفِ</a:t>
            </a:r>
          </a:p>
        </p:txBody>
      </p: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477DA202-E681-D85A-9BC4-23792F5C8791}"/>
              </a:ext>
            </a:extLst>
          </p:cNvPr>
          <p:cNvCxnSpPr>
            <a:cxnSpLocks/>
            <a:stCxn id="20" idx="4"/>
            <a:endCxn id="17" idx="0"/>
          </p:cNvCxnSpPr>
          <p:nvPr/>
        </p:nvCxnSpPr>
        <p:spPr>
          <a:xfrm rot="5400000">
            <a:off x="2507129" y="2611240"/>
            <a:ext cx="1296304" cy="2955891"/>
          </a:xfrm>
          <a:prstGeom prst="bentConnector3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6A38D7A6-972D-3230-CFFE-0FBFB48776FB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D10E162-B872-DC44-5E04-3482D7C81E07}"/>
              </a:ext>
            </a:extLst>
          </p:cNvPr>
          <p:cNvSpPr/>
          <p:nvPr/>
        </p:nvSpPr>
        <p:spPr>
          <a:xfrm>
            <a:off x="641911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</a:t>
            </a:r>
            <a:r>
              <a:rPr lang="ar-SA" sz="360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لرَّبيعِ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5F0D1992-00D6-BC86-BCEE-BE7C1731A735}"/>
              </a:ext>
            </a:extLst>
          </p:cNvPr>
          <p:cNvCxnSpPr>
            <a:cxnSpLocks/>
            <a:stCxn id="20" idx="4"/>
            <a:endCxn id="21" idx="0"/>
          </p:cNvCxnSpPr>
          <p:nvPr/>
        </p:nvCxnSpPr>
        <p:spPr>
          <a:xfrm rot="16200000" flipH="1">
            <a:off x="5463018" y="2611240"/>
            <a:ext cx="1296304" cy="295588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BD1715A4-6B24-AAA5-562C-7ABDCCCB5CB8}"/>
              </a:ext>
            </a:extLst>
          </p:cNvPr>
          <p:cNvCxnSpPr>
            <a:cxnSpLocks/>
            <a:stCxn id="20" idx="4"/>
          </p:cNvCxnSpPr>
          <p:nvPr/>
        </p:nvCxnSpPr>
        <p:spPr>
          <a:xfrm flipH="1">
            <a:off x="4633225" y="3441033"/>
            <a:ext cx="1" cy="612352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3283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2B9A2-ACFD-396C-29B6-C88F70C1E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A5440A9-7EA7-2B16-61C1-6E76AC600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لنتذكر بعض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الأحداث التي تحدثت عنها حبة القمح خلال رحلتها.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482FD3B-B473-2DFA-1E72-B4951500C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2AB51B-8939-A095-E7DB-88B47200CD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8F2FFD-3E9C-1012-52A2-021CB900F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28AF30-2CD4-0DA7-FFAF-D6EE1854E8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8637D2-265F-374D-80D7-B8303F6C7B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991CD7-96DA-D3B8-C394-53F439F614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C36DA6-8D8A-93C1-BEE9-383A4B0119F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98C504-B951-817B-D637-14996A64CD1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9B17A4-AAF8-EB87-4AB3-6713BB3CFEB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DFBCBF-01E4-4EF0-3CA7-B4EA90A8FF6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FD9023-9CFC-DF43-C758-3DD24E804C2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C6C3A7D-311D-C828-6F2C-2892978D9DE4}"/>
              </a:ext>
            </a:extLst>
          </p:cNvPr>
          <p:cNvGrpSpPr/>
          <p:nvPr/>
        </p:nvGrpSpPr>
        <p:grpSpPr>
          <a:xfrm>
            <a:off x="833041" y="2065771"/>
            <a:ext cx="7435616" cy="4036229"/>
            <a:chOff x="1272180" y="2065771"/>
            <a:chExt cx="7435616" cy="4036229"/>
          </a:xfrm>
        </p:grpSpPr>
        <p:pic>
          <p:nvPicPr>
            <p:cNvPr id="13" name="Image 12" descr="Une image contenant Dessin animé, illustration, Animation, clipart&#10;&#10;Le contenu généré par l’IA peut être incorrect.">
              <a:extLst>
                <a:ext uri="{FF2B5EF4-FFF2-40B4-BE49-F238E27FC236}">
                  <a16:creationId xmlns:a16="http://schemas.microsoft.com/office/drawing/2014/main" id="{5BDDBCED-88D8-65C5-5082-BD2C8DACA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61463" y="2065771"/>
              <a:ext cx="2682472" cy="1760373"/>
            </a:xfrm>
            <a:prstGeom prst="rect">
              <a:avLst/>
            </a:prstGeom>
          </p:spPr>
        </p:pic>
        <p:pic>
          <p:nvPicPr>
            <p:cNvPr id="16" name="Image 15" descr="Une image contenant plante, dessin, fleur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A3CE320C-A7A6-D952-808E-24A5864B3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72180" y="2065771"/>
              <a:ext cx="2720576" cy="1836579"/>
            </a:xfrm>
            <a:prstGeom prst="rect">
              <a:avLst/>
            </a:prstGeom>
          </p:spPr>
        </p:pic>
        <p:pic>
          <p:nvPicPr>
            <p:cNvPr id="21" name="Image 20" descr="Une image contenant dessin, peinture, plant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85513860-A9EE-8F84-1099-E2C3FE4CC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84598" y="4341627"/>
              <a:ext cx="2796782" cy="1760373"/>
            </a:xfrm>
            <a:prstGeom prst="rect">
              <a:avLst/>
            </a:prstGeom>
          </p:spPr>
        </p:pic>
        <p:pic>
          <p:nvPicPr>
            <p:cNvPr id="23" name="Image 22" descr="Une image contenant dessin, chapeau, dessin humoristiqu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136BD5E9-2681-1D19-625F-21DDCB166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79600" y="4303524"/>
              <a:ext cx="2728196" cy="1798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770874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F1AFC-EB0B-69AC-2D47-8A74856DA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0BEB819-0C2D-9B35-AE72-5B878BDD7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ماذا وَقَعَ  في بِدايَةِ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ﭐلْحِكايَةِ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لِحَبَّةِ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ﭐلْقَمْحِ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مَنْ حاوَرَها؟ ماذا قالَتْ؟ </a:t>
            </a:r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775541F-E7ED-4034-23AC-A000207A3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B05A9D-BC04-822B-E288-198B371EE3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D1B35E-F38D-9960-2457-C458C0E0B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31D274-6D69-5374-BB78-81D16286FB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797779-6639-FEA0-8D23-EB37D84C40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25E455-EB9C-5B89-1B7D-38639698C6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DCC97F-AFEA-F059-FE6D-F1BCFD6328D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B4AC93-F0C7-E734-92B3-FFC6337ADEA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D7A666-4F5E-AD98-EAB6-7E0F5932461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1558D2-A761-73ED-E47D-DE7AC2F3771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726EA9E-3466-C615-ADF0-D696B0508F9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D5C2B-91AE-64A1-E9BD-9991A9FD87E5}"/>
              </a:ext>
            </a:extLst>
          </p:cNvPr>
          <p:cNvGrpSpPr/>
          <p:nvPr/>
        </p:nvGrpSpPr>
        <p:grpSpPr>
          <a:xfrm>
            <a:off x="833041" y="2065771"/>
            <a:ext cx="7435616" cy="4036229"/>
            <a:chOff x="1272180" y="2065771"/>
            <a:chExt cx="7435616" cy="4036229"/>
          </a:xfrm>
        </p:grpSpPr>
        <p:pic>
          <p:nvPicPr>
            <p:cNvPr id="9" name="Image 8" descr="Une image contenant Dessin animé, illustration, Animation, clipart&#10;&#10;Le contenu généré par l’IA peut être incorrect.">
              <a:extLst>
                <a:ext uri="{FF2B5EF4-FFF2-40B4-BE49-F238E27FC236}">
                  <a16:creationId xmlns:a16="http://schemas.microsoft.com/office/drawing/2014/main" id="{65C30CA2-BABA-67D2-8063-AB2E5C4A0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61463" y="2065771"/>
              <a:ext cx="2682472" cy="1760373"/>
            </a:xfrm>
            <a:prstGeom prst="rect">
              <a:avLst/>
            </a:prstGeom>
          </p:spPr>
        </p:pic>
        <p:pic>
          <p:nvPicPr>
            <p:cNvPr id="12" name="Image 11" descr="Une image contenant plante, dessin, fleur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D47E4D40-FA24-E5CC-7585-0F306AAD5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72180" y="2065771"/>
              <a:ext cx="2720576" cy="1836579"/>
            </a:xfrm>
            <a:prstGeom prst="rect">
              <a:avLst/>
            </a:prstGeom>
          </p:spPr>
        </p:pic>
        <p:pic>
          <p:nvPicPr>
            <p:cNvPr id="14" name="Image 13" descr="Une image contenant dessin, peinture, plant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F6DBB0F6-0F73-6297-9CFA-B5D96F2DF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84598" y="4341627"/>
              <a:ext cx="2796782" cy="1760373"/>
            </a:xfrm>
            <a:prstGeom prst="rect">
              <a:avLst/>
            </a:prstGeom>
          </p:spPr>
        </p:pic>
        <p:pic>
          <p:nvPicPr>
            <p:cNvPr id="15" name="Image 14" descr="Une image contenant dessin, chapeau, dessin humoristiqu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602E3B78-818D-AB25-6063-CE3A7CB0A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79600" y="4303524"/>
              <a:ext cx="2728196" cy="1798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021347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F8D59-4476-5B39-861E-ED22C3696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F0D2C00-072D-292C-82A3-4435B10E9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ﭐلَّذي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جَعَلَ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ﭐلْحَبَّةَ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خائِفَةً؟ وَمَنْ تَدَخَّلَ لِطَمْأَنَتِها؟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B6D5AB8-DC26-4B7F-4A13-7EFF6E32E0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270DA1-4DFD-4E5A-0D76-60B6C53454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747487-F77D-984B-78B1-5DC5E52F10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D44909-2CE9-AF47-3A96-50AF560FA4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313FF6-47C6-F3EB-E21D-7D58768028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91E80C-AC07-7B8F-E774-4B5222DBCE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2E7327-1E98-4EBD-1727-83890A8968B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5ABB2D-8DE7-5AAD-2C33-3D902DCF56A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BD282E0-71A0-1CE7-150C-7F46F099802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574805-DEA8-EDCB-1549-FC2A0500D57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0E86368-9011-7A5E-C589-36E2FB42160F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3BF4C04-8FCE-1CB4-8FFA-53545F3E0F90}"/>
              </a:ext>
            </a:extLst>
          </p:cNvPr>
          <p:cNvGrpSpPr/>
          <p:nvPr/>
        </p:nvGrpSpPr>
        <p:grpSpPr>
          <a:xfrm>
            <a:off x="833041" y="2065771"/>
            <a:ext cx="7435616" cy="4036229"/>
            <a:chOff x="1272180" y="2065771"/>
            <a:chExt cx="7435616" cy="4036229"/>
          </a:xfrm>
        </p:grpSpPr>
        <p:pic>
          <p:nvPicPr>
            <p:cNvPr id="9" name="Image 8" descr="Une image contenant Dessin animé, illustration, Animation, clipart&#10;&#10;Le contenu généré par l’IA peut être incorrect.">
              <a:extLst>
                <a:ext uri="{FF2B5EF4-FFF2-40B4-BE49-F238E27FC236}">
                  <a16:creationId xmlns:a16="http://schemas.microsoft.com/office/drawing/2014/main" id="{2F0AC8BB-47BC-22C4-AAB0-5F53E0F1E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61463" y="2065771"/>
              <a:ext cx="2682472" cy="1760373"/>
            </a:xfrm>
            <a:prstGeom prst="rect">
              <a:avLst/>
            </a:prstGeom>
          </p:spPr>
        </p:pic>
        <p:pic>
          <p:nvPicPr>
            <p:cNvPr id="12" name="Image 11" descr="Une image contenant plante, dessin, fleur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FBCE4629-34FE-2317-C487-0BDABE4FE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72180" y="2065771"/>
              <a:ext cx="2720576" cy="1836579"/>
            </a:xfrm>
            <a:prstGeom prst="rect">
              <a:avLst/>
            </a:prstGeom>
          </p:spPr>
        </p:pic>
        <p:pic>
          <p:nvPicPr>
            <p:cNvPr id="14" name="Image 13" descr="Une image contenant dessin, peinture, plant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7ADF040B-ED2B-B52C-732F-987EA53DF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84598" y="4341627"/>
              <a:ext cx="2796782" cy="1760373"/>
            </a:xfrm>
            <a:prstGeom prst="rect">
              <a:avLst/>
            </a:prstGeom>
          </p:spPr>
        </p:pic>
        <p:pic>
          <p:nvPicPr>
            <p:cNvPr id="15" name="Image 14" descr="Une image contenant dessin, chapeau, dessin humoristiqu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29D9600C-EB0E-0DDA-C215-02D78EB24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79600" y="4303524"/>
              <a:ext cx="2728196" cy="1798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227852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E17B-D944-924E-7F90-5DD29A1F2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C0F9E02-70C7-1586-FC82-8B2AE2F9C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حَدَثَ لِحَبَّةِ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ﭐلْقَمْحِ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في نِهايَةِ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ﭐلْحِكايَةِ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85F66C0-7FFC-EFC6-8661-41C35784F8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327B81-411F-D50B-E382-1BBE66553A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69084F-0004-A139-32F1-8572B6151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765D06-5E9C-AA13-DEF6-EEBA91AB53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DB608C-1E70-F8D5-EC8B-B49A1A62F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4435FB-D587-97BD-2E30-1C53EC55F8D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AA5D0-37C7-D298-CB16-BF54E57F08B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CC58C3-FA9B-E745-C882-8D230015032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AEE224-C26A-1B68-42EE-0DA75DFB431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554912-295A-67CE-EE7F-C6DD0F4BF11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35C8E3-47D5-3EBD-79C9-72DAF4CA56B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Image 3" descr="Une image contenant dessin, peinture, plante, illustration&#10;&#10;Le contenu généré par l’IA peut être incorrect.">
            <a:extLst>
              <a:ext uri="{FF2B5EF4-FFF2-40B4-BE49-F238E27FC236}">
                <a16:creationId xmlns:a16="http://schemas.microsoft.com/office/drawing/2014/main" id="{777D98AF-4AED-A7FA-6B6E-5E981A8562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8609" y="2548813"/>
            <a:ext cx="4004417" cy="292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36443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05F49-A93F-A4BC-C983-3BD5E2B66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CBFD0CA-F3E9-19D1-7C71-754032695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ص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37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E5A995-E403-B233-7E9D-D474A758E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AD2C31-8C1F-C134-A992-C111DAAE7D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3EDD91-1A41-DB52-8E72-857E56AC2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E50296-75AB-4A22-BA35-07868F9F20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6241CE-DF0D-B3F0-E593-B7CB64574C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13F145-B980-EE84-4855-C8BF500198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4CBF1A6-082A-1AE5-0F5F-D3DAFA0F7F5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0E877B-6C28-87B3-63B3-A330610D16F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B2F372-EB02-1631-B27C-99F8B5B4EA7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4C152D-849B-6C5C-DBF0-F675D8BA2CA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D91DD4-437F-7611-3DB3-253C5BAE278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Image 1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CD517F09-72F5-F6EE-0C9F-A1F548B1FA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908" y="1599825"/>
            <a:ext cx="3226183" cy="49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2859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2297B-DB0A-667E-10E2-9F4B00709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FB9D1947-779B-3188-3DFD-5AC783F29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774" y="1589602"/>
            <a:ext cx="3226183" cy="4948518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CEE9F75C-2229-4505-B7A3-10CD3E2C0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ستجيبون عن أسئلة حول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29E7885-246E-2065-AE16-301CAE4D99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466876-C613-37F2-8C21-8A0B8F28E0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A506DF-D727-7AF2-02F2-9D8710F03E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7DD24D-D72E-3174-C7FD-56414424E0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D29495-A9DE-9DC0-3127-5B425E50DD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69F8718-DD19-F4AA-9396-68E8A2389E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6C123B1-57FC-024F-C39D-26A1A6E79A8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BF63DC-814C-A84A-BB77-60B13835BAA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E6E565-51F6-458E-3BEF-024AA31D8D0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7C8037-D4EE-6A45-2D65-CF14B8D39A5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E216AD1-D826-9C80-C848-F6C776B4F96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70CCD-E318-1F86-42A2-46A756160D56}"/>
              </a:ext>
            </a:extLst>
          </p:cNvPr>
          <p:cNvSpPr/>
          <p:nvPr/>
        </p:nvSpPr>
        <p:spPr>
          <a:xfrm>
            <a:off x="3150807" y="1589603"/>
            <a:ext cx="3403184" cy="2506148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372477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4BDA0-E19D-8AAB-D7F1-A759AA7B0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4CBF0F3-3D1C-B0B5-D6E5-27E6AA80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أمام الجواب الصحيح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A3E0FC9A-36FD-0274-8157-F2104C7A40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79C543-E928-3C3A-4648-ECEADFBA7E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E87082-A608-718F-9DF6-B155DFEB2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6704C1-943A-FA50-670B-89183A7C85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1BC2497-10BF-C1C7-3B62-9030A1E8CF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F22475E-02EE-0450-C6B3-38A494ED32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35ABE39-6B23-B3DC-8168-FFE42E64E9F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8CE381-D242-4254-498B-9344DFAC3C3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E9BACF-9E63-2364-13FB-00F55E0FC9A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56B56C-0F46-3137-7E70-E9608FE4A50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9425E2-287F-464D-0F0C-66B30C4BC0F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Image 6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1C7BFC07-4829-10D5-F9AB-215E512A6F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335" y="3124200"/>
            <a:ext cx="8361691" cy="1638299"/>
          </a:xfrm>
          <a:prstGeom prst="rect">
            <a:avLst/>
          </a:prstGeom>
        </p:spPr>
      </p:pic>
      <p:sp>
        <p:nvSpPr>
          <p:cNvPr id="11" name="Signe de multiplication 10">
            <a:extLst>
              <a:ext uri="{FF2B5EF4-FFF2-40B4-BE49-F238E27FC236}">
                <a16:creationId xmlns:a16="http://schemas.microsoft.com/office/drawing/2014/main" id="{7A66DA0B-F267-64A8-F49A-E5CD15889358}"/>
              </a:ext>
            </a:extLst>
          </p:cNvPr>
          <p:cNvSpPr/>
          <p:nvPr/>
        </p:nvSpPr>
        <p:spPr>
          <a:xfrm>
            <a:off x="2830093" y="4095071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0E0305E6-4F64-54E0-833F-2DF33BD17F5F}"/>
              </a:ext>
            </a:extLst>
          </p:cNvPr>
          <p:cNvSpPr/>
          <p:nvPr/>
        </p:nvSpPr>
        <p:spPr>
          <a:xfrm>
            <a:off x="6693026" y="4123645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Signe de multiplication 13">
            <a:extLst>
              <a:ext uri="{FF2B5EF4-FFF2-40B4-BE49-F238E27FC236}">
                <a16:creationId xmlns:a16="http://schemas.microsoft.com/office/drawing/2014/main" id="{8834FF77-5383-3628-5B1D-0BA4FDB54527}"/>
              </a:ext>
            </a:extLst>
          </p:cNvPr>
          <p:cNvSpPr/>
          <p:nvPr/>
        </p:nvSpPr>
        <p:spPr>
          <a:xfrm>
            <a:off x="8564226" y="4104595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2111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7B9DB-4194-0F30-C4F5-9A7E284FC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écriture manuscrite, Police, conception&#10;&#10;Le contenu généré par l’IA peut être incorrect.">
            <a:extLst>
              <a:ext uri="{FF2B5EF4-FFF2-40B4-BE49-F238E27FC236}">
                <a16:creationId xmlns:a16="http://schemas.microsoft.com/office/drawing/2014/main" id="{606A64A3-42B1-4518-C448-08CBF04E4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893" y="2842373"/>
            <a:ext cx="4539505" cy="3567952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A935CC9D-38DB-32B9-3C0B-7FF2BBE46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الجواب الصحيح.  ـــــ   صححوا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CD70DC2B-4B63-04D3-FC74-B144D28EDF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1CC76F-FE7D-EFDD-C4F4-80ED81A6AA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33667C-B591-8907-7317-ED15E8E965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B84845-BBAE-3BA1-C480-12C42487E5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5CB008-016E-C5DB-B18B-3F1D74833F8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81318F6-72DA-3BBB-8E02-C27C9815B79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11B346B-13FA-96E6-758E-9B750095FF2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CA7653-5D27-B7DF-200B-C8866B29E70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92E436-F51B-A44C-2539-CA90CCF569C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5CED73-BC65-F87B-A552-8B4CD12E6DA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4D309D-24D5-953C-3484-3CF7D76C343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Image 1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4ACFFAD3-CF32-3D9F-C774-82CF331300A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81888"/>
          <a:stretch>
            <a:fillRect/>
          </a:stretch>
        </p:blipFill>
        <p:spPr>
          <a:xfrm>
            <a:off x="524438" y="2221664"/>
            <a:ext cx="8211671" cy="687384"/>
          </a:xfrm>
          <a:prstGeom prst="rect">
            <a:avLst/>
          </a:prstGeom>
        </p:spPr>
      </p:pic>
      <p:sp>
        <p:nvSpPr>
          <p:cNvPr id="16" name="Signe de multiplication 15">
            <a:extLst>
              <a:ext uri="{FF2B5EF4-FFF2-40B4-BE49-F238E27FC236}">
                <a16:creationId xmlns:a16="http://schemas.microsoft.com/office/drawing/2014/main" id="{9CFF2271-54F0-9E4C-AA59-61343C5F586C}"/>
              </a:ext>
            </a:extLst>
          </p:cNvPr>
          <p:cNvSpPr/>
          <p:nvPr/>
        </p:nvSpPr>
        <p:spPr>
          <a:xfrm>
            <a:off x="3378370" y="4810686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73959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4E3F8-37EF-632D-C18D-D603C059E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20A2D2C4-F059-6534-06AA-015FD3A6D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893" y="3142908"/>
            <a:ext cx="4504668" cy="3181350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7D6BB863-69A2-E14B-5A22-82D661EF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الجواب الصحيح.  ـــــ   صححوا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FE6188EB-C597-A541-CCED-4279DCA08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8902A6A-2203-A1BE-7C4F-510D186DE8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8B6206-FD2F-D3F3-E5AF-5F3635E296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E37DC9-0E22-2860-FC07-75C0BC041C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60A8E96-DC22-E34C-B0C0-30CF7EC292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ABD593-A6C8-DB6E-6A36-A33EA0E9ACF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C9EB0BD-11BA-2F4C-0BDD-F4B756D086A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45654A-D972-67A9-0460-0D5CFBC185D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FF67E5-DCCF-E844-6222-CCAB61F42E1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2431C0-F5FF-8699-020E-77F7C3882D7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841C81-6922-0BC1-1138-293E847CDF9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Image 1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5C35DC07-AA88-EA4C-BF79-8D810320407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81888"/>
          <a:stretch>
            <a:fillRect/>
          </a:stretch>
        </p:blipFill>
        <p:spPr>
          <a:xfrm>
            <a:off x="524438" y="2221664"/>
            <a:ext cx="8211671" cy="687384"/>
          </a:xfrm>
          <a:prstGeom prst="rect">
            <a:avLst/>
          </a:prstGeom>
        </p:spPr>
      </p:pic>
      <p:sp>
        <p:nvSpPr>
          <p:cNvPr id="16" name="Signe de multiplication 15">
            <a:extLst>
              <a:ext uri="{FF2B5EF4-FFF2-40B4-BE49-F238E27FC236}">
                <a16:creationId xmlns:a16="http://schemas.microsoft.com/office/drawing/2014/main" id="{2D08356B-DAEB-3BEC-78F6-E6D5253E9C82}"/>
              </a:ext>
            </a:extLst>
          </p:cNvPr>
          <p:cNvSpPr/>
          <p:nvPr/>
        </p:nvSpPr>
        <p:spPr>
          <a:xfrm>
            <a:off x="3511720" y="4829736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0742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C0CC3-364B-D2E0-B7D9-CFB1D6647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C04050-8601-1B42-B903-33B03A3E7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أحسنتم يا أبطال ــــ قبل أن نمر إلى النشاط الموالي استراحة النشيد ــــ استمعوا 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F8E0333-E36B-1AF4-677E-1CCE8D9B88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59600" y="675784"/>
            <a:ext cx="792001" cy="79200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FE666D2-1216-2B1A-B853-9CF41C79D9F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46D428-4EA3-8A40-9257-573A6BB934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7C7076-F40D-8AD0-4470-D9532568A0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24E9E0-3294-1926-9AD0-D5530DAAEB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3F5FBC-8833-01EF-711B-A1010C9718C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6E1E810-DCC2-8FA4-B038-B79E22E04A9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B6E733B-3FDC-67CE-0127-E3B2A9A5AE8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5A1CA1-28DE-5216-ACF1-79C403BF7F5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39A420-3254-D027-488C-55FF08FE102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5C180C-3921-1AAF-E8EB-D451DE48A7A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4C5787-95BB-0875-1FF8-E0CDE58D365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WhatsApp Video 2026-02-13 at 06.13.59">
            <a:hlinkClick r:id="" action="ppaction://media"/>
            <a:extLst>
              <a:ext uri="{FF2B5EF4-FFF2-40B4-BE49-F238E27FC236}">
                <a16:creationId xmlns:a16="http://schemas.microsoft.com/office/drawing/2014/main" id="{BD02581C-9A89-A953-1CEE-2E8F0C67C6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7335" y="1649895"/>
            <a:ext cx="6468862" cy="404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19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8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719146" y="2889000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تنمية الطلاقة ـــــ إستراتيجية المفردات.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C873EC-3159-A45A-6ED8-E6DE39DCE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247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915AD6-E6DF-9ABF-23AF-B14D5C62A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9054" y="2026564"/>
            <a:ext cx="8939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E9E6B2E3-06BD-F741-991F-46789D5B5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 اليوم نص «آن أوان الحصاد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 خذوا الكراسات ص 38.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2316B-7414-F248-6175-E7D4790D35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0566ED-85F4-3E4D-0F00-AEE7C49B08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9A38B4-40B0-5D72-6FE8-0099E143D0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F02BB2-5D42-0E6A-DFB8-DAD4F222F8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C60868-D375-205F-AFAE-4A6D4C2CF2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B3F4C5-5068-4DB5-FA94-87FD017C9F4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A57860-3D66-CB79-2DA2-2D0F522A41D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F416B5-741B-E854-C484-7E4563DF95D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8A8DCA-A500-C36B-B73D-613B4F69F1E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66D8D8-4FBB-B9DB-96EE-1A557EE06D0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CB3118-4F02-EDC1-C082-E1C78CC28E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A843CD7-9AF5-B081-61ED-D65BE5C3E6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083" y="1537730"/>
            <a:ext cx="3372297" cy="517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0DBB685-2864-FAFE-6805-85F05F4FC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083" y="1476000"/>
            <a:ext cx="3372297" cy="517263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50366F0-4B93-C440-BC5F-DB6AA5A0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الفقرة الأولى على الكراسة وأنتم تتابعون على كراساتكم.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7D85B15-F6DF-9108-9A8D-055628B21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099AF0-48B7-DA07-0D79-071B859CEB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86B869-401A-5DB1-0768-FAD14BE6A7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C4CAA8-C7CE-E036-6DD8-37BDDB6023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DF49CB-359A-8D4F-47B0-D50F47BC6C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BE0CBF-6989-8066-A2D9-6ED4A012C17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4436E7-DC7E-AA9E-08E1-D4E2C5FCA75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80F1C7-D40F-8C4F-C481-1FF5EA3D878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1D7FA1-4EF8-201D-3750-91A18B5A3ED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98931C-F008-E956-9DF4-7C6789E30CC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269416-7A6E-6A42-2BE7-57E7DBD217F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459191-1213-076F-D143-4586F106C999}"/>
              </a:ext>
            </a:extLst>
          </p:cNvPr>
          <p:cNvSpPr/>
          <p:nvPr/>
        </p:nvSpPr>
        <p:spPr>
          <a:xfrm>
            <a:off x="3097390" y="1924050"/>
            <a:ext cx="3317567" cy="159067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EEE37-CDDD-5FD7-256B-053E420DF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026A74-C206-E18A-55D6-0C5D9B689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بينكم 3 تلاميذ لقراءة الفقرة – تابعوا مع أصدقائكم.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40E143D-4951-6493-1F39-9EDDB6D82C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322DE2-A8C8-AD4B-4027-8394875B07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FF4576-CE0D-2321-5A74-42E30E0BB0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801F3A-216B-D0C5-0766-9EB691E5F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19D1CB-254E-C9C4-456E-A79AC4370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D8576B-E48E-B044-8A7B-CC1EF332CB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02F735-94B9-70A8-C9B4-2E9EB124DCA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8BF75B-D822-16C0-69C4-9F4E1FCE2D9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981988-735E-CF72-DA3F-B05F68E86FC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FADBB4-C13B-EE8F-6E3B-BF6C4ED6D9A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316B47-9C88-FF40-ABD2-FB4ADC88803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65FC1B1-713B-00F9-CD0F-509C891C4B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083" y="1476000"/>
            <a:ext cx="3372297" cy="517263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53EBA0E-DECE-F27B-852A-4B508BCD748B}"/>
              </a:ext>
            </a:extLst>
          </p:cNvPr>
          <p:cNvSpPr/>
          <p:nvPr/>
        </p:nvSpPr>
        <p:spPr>
          <a:xfrm>
            <a:off x="3097390" y="1924050"/>
            <a:ext cx="3317567" cy="159067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541340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7">
            <a:extLst>
              <a:ext uri="{FF2B5EF4-FFF2-40B4-BE49-F238E27FC236}">
                <a16:creationId xmlns:a16="http://schemas.microsoft.com/office/drawing/2014/main" id="{E95491A0-3404-8B27-FB7B-FF685DE77335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الآن؛ الفقرة الثانية  ــــ تابعوا معي على كراساتكم.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041130-BCF9-9093-AA97-5F4F19D524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9C41B8-6B10-185E-5E25-841C668B56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4F8D02-A8B0-607D-0431-B888E2F39F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D514E0-F337-9631-AC01-C03AF880A5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427CF6-8E4B-890F-5858-CBABC4492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0FAA80-8867-ADEC-917D-6E787B0B429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CAF4EE9-7DAD-1CF0-A3FD-4F40C14DA9A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0D558B-68D1-68D6-1DA5-EF28D47FE78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51A765-4EAE-1A79-F37B-A8497FAC2B9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F28131-BB45-0B2F-BA40-BA73910CA0E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92A85A-599D-961E-9F61-37AB3736C64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B13CF27-9BF7-B99E-CA34-B0993F6E25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083" y="1476000"/>
            <a:ext cx="3372297" cy="5172635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18743C3-A605-729D-A191-ABB661893D15}"/>
              </a:ext>
            </a:extLst>
          </p:cNvPr>
          <p:cNvSpPr/>
          <p:nvPr/>
        </p:nvSpPr>
        <p:spPr>
          <a:xfrm>
            <a:off x="3097390" y="3471767"/>
            <a:ext cx="3317567" cy="118110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3B667-D8A2-C34F-59CA-CFED8D090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7">
            <a:extLst>
              <a:ext uri="{FF2B5EF4-FFF2-40B4-BE49-F238E27FC236}">
                <a16:creationId xmlns:a16="http://schemas.microsoft.com/office/drawing/2014/main" id="{DEE55306-7DA9-422E-3347-1440377D0871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 قراءتي؟ 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55B4D1F-39A2-93DC-4CF0-3EB89E3D16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D8FA32-CEE8-BE79-828E-BA7331AE2A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BEA641-E2DA-2745-BB5D-7AA8234E96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B5D294-56FE-6FD7-FFDA-59020C7CF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993DE7-93A7-EB87-5647-46C4710049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CFAB24-076D-FA3E-3D37-002E5036C3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A7E390-F37E-B313-D766-D819CFBBA6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11BF6-8BF4-BDD4-463B-76CC49E3220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B5EBEB-64D3-94E6-4469-AF352E985F3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E270CF-236E-05A2-49FE-C9F2F42B7B3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6B8A83-6639-55CE-C55E-06FE3D02A5D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05139F4C-001C-6B4C-91DB-B6AA9629DC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083" y="1476000"/>
            <a:ext cx="3372297" cy="5172635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1E7007E-2542-DC73-DB5C-6819446DD824}"/>
              </a:ext>
            </a:extLst>
          </p:cNvPr>
          <p:cNvSpPr/>
          <p:nvPr/>
        </p:nvSpPr>
        <p:spPr>
          <a:xfrm>
            <a:off x="3097390" y="3471767"/>
            <a:ext cx="3317567" cy="118110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57987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2CD79-1A41-FE83-CB2E-D84F4DDC9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9AA31-2913-DCCB-B80E-F93B2F93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39.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768D52E0-953D-ECA0-0E4F-7766819669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D657C1-B1F8-FC95-B62A-41CAFED286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8F1A6D-A445-1FF1-EC22-5FA1468AEE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3D19F4-5EE3-A685-E471-9A80A2FDF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963EE0-3947-304D-3A50-A012064008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B664BC-C050-EC74-7FEB-A65C072D95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7CB6B6-244B-7DD7-6AA0-5D2D781983F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79E576-4515-FCED-6D99-89208717840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C7E749-5169-0B9E-44F4-C30D521A0FE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4CD4F0-166D-7624-5481-E94FFDB37CB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1593FF-0E90-9C04-24C0-36483F4619A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7" name="Image 16" descr="Une image contenant texte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697F4E0A-E626-FC4B-05B6-D9B191C97B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504" y="1627094"/>
            <a:ext cx="3306487" cy="503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2351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7294-B58E-2342-7E59-F0760F5A5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71011-AD80-9646-A20B-2E9DC9296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74000"/>
            <a:ext cx="711921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سأبحث عن معنى كلمات مستعينا بسياقها في النص. عليل هي منعش. أصل الكلمة بمرادفها.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E3CC8E-1B06-BB9E-A9FF-1837C41C27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EA845B-A579-AFC9-BF3B-90B0921C68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1A5D-2D13-DBEF-559A-96FE6DBC7F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467F1C-6200-7D24-82F8-5090A7031E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BA41488-5956-0DF7-D8F9-2920559354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9580242-17D4-AAE1-FB35-A2E933C9A5D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D4A0B4-F7A3-8BD9-0349-ACFBBA470EE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ECC2F9-3DDE-3412-DCE0-ADD1A2E5831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EBE1BB-EC49-7BAA-D40E-7957807CE07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9A703C-A7CE-AE29-143C-6BDFE507B7C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F177E6-7640-3515-02C6-3D02D7310D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6" name="Image 5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6B923AA6-963E-F665-B3D6-DA1926DAF7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335" y="2628773"/>
            <a:ext cx="8024555" cy="2933954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064EDF6-5861-A092-832B-566704FC2ED6}"/>
              </a:ext>
            </a:extLst>
          </p:cNvPr>
          <p:cNvCxnSpPr/>
          <p:nvPr/>
        </p:nvCxnSpPr>
        <p:spPr>
          <a:xfrm flipH="1">
            <a:off x="5476875" y="4029075"/>
            <a:ext cx="1866823" cy="7239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04951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208F5-A0D8-9970-525B-83FE55BD9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1EE415-A64B-432A-19C9-28CAA544F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فرادى، صلوا كل كلمة بمرادفها المناسب.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37A19244-EE8D-3F8D-A005-0BC2F9895B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74BB8EC-5EF9-E9CD-BA23-2B30EE6295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A9F2BF-8449-166A-B636-0BD1B9565A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0CCD46-3F7D-D38A-D29C-1D238F2E8C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47D5C56-B5A3-8C48-3755-FA4143E232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C9BAC9-F270-094A-7B56-F15871D67F6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99C88F1-66C9-78AA-E66E-6633F6ABB54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D01665-62E0-94F1-DE42-C5D39B3F047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220A92-140D-0903-08B2-ADE61BE4DA0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0D4139-370C-6DE0-9D2B-B0ACA5DB1A8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9E8804-1B8C-9CC0-926E-B805913FF02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B920E6-948E-E71E-5488-1459DE833296}"/>
              </a:ext>
            </a:extLst>
          </p:cNvPr>
          <p:cNvGrpSpPr/>
          <p:nvPr/>
        </p:nvGrpSpPr>
        <p:grpSpPr>
          <a:xfrm>
            <a:off x="507335" y="2628773"/>
            <a:ext cx="8024555" cy="2933954"/>
            <a:chOff x="507335" y="2628773"/>
            <a:chExt cx="8024555" cy="2933954"/>
          </a:xfrm>
        </p:grpSpPr>
        <p:pic>
          <p:nvPicPr>
            <p:cNvPr id="10" name="Image 9" descr="Une image contenant texte, Police, capture d’écran, ligne&#10;&#10;Le contenu généré par l’IA peut être incorrect.">
              <a:extLst>
                <a:ext uri="{FF2B5EF4-FFF2-40B4-BE49-F238E27FC236}">
                  <a16:creationId xmlns:a16="http://schemas.microsoft.com/office/drawing/2014/main" id="{87D930BB-5E2F-A4CB-ADF4-FA6836719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7335" y="2628773"/>
              <a:ext cx="8024555" cy="2933954"/>
            </a:xfrm>
            <a:prstGeom prst="rect">
              <a:avLst/>
            </a:prstGeom>
          </p:spPr>
        </p:pic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5026F159-E417-1CAE-B2A8-F743D2234002}"/>
                </a:ext>
              </a:extLst>
            </p:cNvPr>
            <p:cNvCxnSpPr/>
            <p:nvPr/>
          </p:nvCxnSpPr>
          <p:spPr>
            <a:xfrm flipH="1">
              <a:off x="5476875" y="4029075"/>
              <a:ext cx="1866823" cy="72390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936164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27270-148F-F01C-9863-E82DE5FDD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BA825F-26D1-75FC-03E8-897D534DB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870" y="684213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 من يقرأ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1B3A3C21-E966-3A83-96A0-58F8B2C58A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2B3315-DFE7-C347-155C-FAC415A00D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859913-11CD-EF9A-1497-D1B00F1867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127FBC-028B-4834-53EB-BBF181669F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0A4154E-56BA-CE8F-712F-5C37B61BBB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388FEBB-D709-95C5-6EA5-23ABE185B9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0573A40-E328-D1D7-A240-65B30C58A6D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D8A407-E7B7-62B6-B6A5-BCAC56EC5FB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0FD477-13F4-8D34-1C7C-46D9B9FB1D2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729DD9-3359-9FA7-C20F-456E847DCB1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2E1BE19-C208-BC9F-18AE-7E55CE26FA4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E84F738-B73C-A0CB-86D0-B77D689E79AB}"/>
              </a:ext>
            </a:extLst>
          </p:cNvPr>
          <p:cNvGrpSpPr/>
          <p:nvPr/>
        </p:nvGrpSpPr>
        <p:grpSpPr>
          <a:xfrm>
            <a:off x="507335" y="2628773"/>
            <a:ext cx="8024555" cy="2933954"/>
            <a:chOff x="507335" y="2628773"/>
            <a:chExt cx="8024555" cy="2933954"/>
          </a:xfrm>
        </p:grpSpPr>
        <p:pic>
          <p:nvPicPr>
            <p:cNvPr id="11" name="Image 10" descr="Une image contenant texte, Police, capture d’écran, ligne&#10;&#10;Le contenu généré par l’IA peut être incorrect.">
              <a:extLst>
                <a:ext uri="{FF2B5EF4-FFF2-40B4-BE49-F238E27FC236}">
                  <a16:creationId xmlns:a16="http://schemas.microsoft.com/office/drawing/2014/main" id="{73391644-BD61-812D-30F1-E4756EEF2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7335" y="2628773"/>
              <a:ext cx="8024555" cy="2933954"/>
            </a:xfrm>
            <a:prstGeom prst="rect">
              <a:avLst/>
            </a:prstGeom>
          </p:spPr>
        </p:pic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4C50409E-DD66-C05C-FAC8-6B1569E463C2}"/>
                </a:ext>
              </a:extLst>
            </p:cNvPr>
            <p:cNvCxnSpPr/>
            <p:nvPr/>
          </p:nvCxnSpPr>
          <p:spPr>
            <a:xfrm flipH="1">
              <a:off x="5476875" y="4029075"/>
              <a:ext cx="1866823" cy="72390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0FD3E6D5-0C44-281E-DF5F-2AAE87777AD4}"/>
              </a:ext>
            </a:extLst>
          </p:cNvPr>
          <p:cNvCxnSpPr/>
          <p:nvPr/>
        </p:nvCxnSpPr>
        <p:spPr>
          <a:xfrm flipH="1">
            <a:off x="3514725" y="4029075"/>
            <a:ext cx="1866823" cy="7239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12921B4C-1F4E-DB98-197F-01C7C090B798}"/>
              </a:ext>
            </a:extLst>
          </p:cNvPr>
          <p:cNvCxnSpPr/>
          <p:nvPr/>
        </p:nvCxnSpPr>
        <p:spPr>
          <a:xfrm flipH="1">
            <a:off x="1598850" y="4029075"/>
            <a:ext cx="1866823" cy="7239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206A8A13-2A6E-A8ED-B6F2-E63BBD03E11C}"/>
              </a:ext>
            </a:extLst>
          </p:cNvPr>
          <p:cNvCxnSpPr>
            <a:cxnSpLocks/>
          </p:cNvCxnSpPr>
          <p:nvPr/>
        </p:nvCxnSpPr>
        <p:spPr>
          <a:xfrm>
            <a:off x="1598850" y="4029075"/>
            <a:ext cx="5744848" cy="7239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46824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CCCD9-2E23-A0AD-6CA3-F59059D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1CFC34E-8916-4891-D2D1-20ED21ED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خط ونقل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1D36B5B-126F-21F8-097F-6DD2C40BB1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E762F2B-E694-3732-D103-BBF7FAC3DCAC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كتابة جمل ونقل جمل بخط مقروء وجميل</a:t>
            </a:r>
            <a:endParaRPr lang="fr-MA" dirty="0"/>
          </a:p>
          <a:p>
            <a:pPr marL="0" indent="0">
              <a:buNone/>
            </a:pPr>
            <a:r>
              <a:rPr lang="fr-MA" dirty="0"/>
              <a:t>	</a:t>
            </a:r>
            <a:endParaRPr lang="ar-MA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74AD921-078F-F854-41D5-B3977F2813B5}"/>
              </a:ext>
            </a:extLst>
          </p:cNvPr>
          <p:cNvSpPr txBox="1"/>
          <p:nvPr/>
        </p:nvSpPr>
        <p:spPr>
          <a:xfrm>
            <a:off x="5698163" y="1791405"/>
            <a:ext cx="1287532" cy="6463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Google Shape;571;p140">
            <a:extLst>
              <a:ext uri="{FF2B5EF4-FFF2-40B4-BE49-F238E27FC236}">
                <a16:creationId xmlns:a16="http://schemas.microsoft.com/office/drawing/2014/main" id="{A040957B-1717-0680-9CD9-D2276735B0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0581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361;p63">
            <a:extLst>
              <a:ext uri="{FF2B5EF4-FFF2-40B4-BE49-F238E27FC236}">
                <a16:creationId xmlns:a16="http://schemas.microsoft.com/office/drawing/2014/main" id="{75F59608-E1BB-13C2-5949-3A4194414F3A}"/>
              </a:ext>
            </a:extLst>
          </p:cNvPr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44749" y="176190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6EE06E-4CCA-BBBE-9E14-58D67F58A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732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A2C5-9030-CA18-9C0D-0D8EC91E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486385-4891-A740-959B-AA2A05454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797" y="81953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ستتدربون على النقل بخط جميل ـــ  من يقرأ هذه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4308883-DA52-D843-776E-3E55891DCE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641DE0-15C9-5D0A-B2A7-68F5E6CB1FA3}"/>
              </a:ext>
            </a:extLst>
          </p:cNvPr>
          <p:cNvSpPr/>
          <p:nvPr/>
        </p:nvSpPr>
        <p:spPr>
          <a:xfrm>
            <a:off x="1035056" y="3125164"/>
            <a:ext cx="7652890" cy="1352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اِطْمَأَنَّتِ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ٱلْحَبَّةُ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كَلامِ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ٱلصَّفْصافَةِ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وَٱلْفَزّاعَةِ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فَغَمَرَتْها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ٱلسَّعادَةِ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بِدِفْءِ أَصْدِقائِها.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BCAB1D3-78F4-71A8-72BF-12964492C3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1E0A1C-27EE-A22D-90E9-F6337AD7A6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AF83D73-1027-CF14-6F63-D58A62294D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9CC15F-0DDE-C2E6-19C7-E3F87FDA4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D3929F7-9F06-D572-2AB8-1FD722FC2C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900029-953D-C577-0D26-06E4AD47867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A19CD5-38DB-8E6A-77F5-07EF7F42B01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9AB037-37F0-90F9-4580-A20E13727BF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32F9BA-0689-5982-2820-28F0549190A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FDA477-921E-29C0-EAD1-D21BED8053A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021665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28F0C-BA3C-05A5-3D05-51CD7B61D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CCC9A-72BB-8F01-79EB-002AA6A50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كيف أنقل هذه الجملة على السبورة الجانبية : أقرأ الكلمة ثم أكتبها دفعة واحدة.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D157398-601E-DE76-DFC3-C432983319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EA6FD18-EF58-C811-38C7-A31FD9DA29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CA1CF9-4221-9A91-7A87-C14AE6CC22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BFABC5-033D-EFE6-76AD-92D3033F0B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ECFB530-DDAA-1A43-590D-CAB17C6F32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961FCF-7BEB-5F36-5916-481019D6EA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7A306C-7ABA-29AF-66C6-AE7CCDE8BC1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36F4D-E5FA-8124-B043-93468C9F2CE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841AFA-B296-0089-7CC9-6899460EB9D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8EE3D9-7EF8-2A15-E466-B7A5C5FE915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F4526A-FAB9-D79F-A1C5-F7C4A60673B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A50364-6952-6835-FD4D-DA3957195BF7}"/>
              </a:ext>
            </a:extLst>
          </p:cNvPr>
          <p:cNvSpPr/>
          <p:nvPr/>
        </p:nvSpPr>
        <p:spPr>
          <a:xfrm>
            <a:off x="1035056" y="3125164"/>
            <a:ext cx="7652890" cy="1352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اِطْمَأَنَّتِ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ٱلْحَبَّةُ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كَلامِ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ٱلصَّفْصافَةِ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وَٱلْفَزّاعَةِ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فَغَمَرَتْها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ٱلسَّعادَةِ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بِدِفْءِ أَصْدِقائِها.</a:t>
            </a:r>
          </a:p>
        </p:txBody>
      </p:sp>
    </p:spTree>
    <p:extLst>
      <p:ext uri="{BB962C8B-B14F-4D97-AF65-F5344CB8AC3E}">
        <p14:creationId xmlns:p14="http://schemas.microsoft.com/office/powerpoint/2010/main" val="298390109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1B5D-334A-61FE-56E5-94AE9728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848E45-461A-3840-9B2E-EEA3D5A08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 وانقلوا الجملة بخط جميل.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Dessin animé, sourire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CC8DB185-06F3-513D-4ABF-672B950037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2C60F9-6483-E520-05B7-0324027489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1EDAAB-8D34-02F4-6923-A3177736A0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774AB8-649E-88F2-22B5-135D9C769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E9F88B-7056-D8C1-BC62-BEFE213CE2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E96955-5E06-1CF2-CB21-D31B3A6D942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39992D-0FBD-C394-211D-BA29EFDA085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C72F38-E6B4-B386-B750-B4C1422AE9F4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7EB216-C3C2-37F7-16AF-959A15FE055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6AA6C5-F011-75D1-455E-4388D28CAD9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517427-47C7-7913-0D62-8509C1073F9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 descr="Une image contenant texte, écriture manuscrite, ligne, Police&#10;&#10;Le contenu généré par l’IA peut être incorrect.">
            <a:extLst>
              <a:ext uri="{FF2B5EF4-FFF2-40B4-BE49-F238E27FC236}">
                <a16:creationId xmlns:a16="http://schemas.microsoft.com/office/drawing/2014/main" id="{2ADA70C2-B31B-ED24-81A1-1E87D5BF093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335" y="2366881"/>
            <a:ext cx="6911939" cy="318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78483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DBF9A-DE2A-1FF5-6EF4-FFE8D3EB7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6124874-9CDF-CCDC-DCDE-8B7AAEC93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0581" y="1018536"/>
            <a:ext cx="432000" cy="432000"/>
          </a:xfrm>
          <a:prstGeom prst="rect">
            <a:avLst/>
          </a:prstGeom>
          <a:ln>
            <a:noFill/>
          </a:ln>
        </p:spPr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BC9C9A97-2002-44FC-B764-904BCA3CE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12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D68186-15A7-BEF6-9CAE-3F070E5D31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C882218-D074-DEEC-BF66-E07FE09CED9C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buSzPct val="50000"/>
            </a:pPr>
            <a:r>
              <a:rPr lang="ar-MA" dirty="0"/>
              <a:t>ماذا تعلمتم اليوم؟ </a:t>
            </a:r>
          </a:p>
          <a:p>
            <a:pPr lvl="0">
              <a:buSzPct val="50000"/>
            </a:pPr>
            <a:r>
              <a:rPr lang="ar-MA" dirty="0"/>
              <a:t>واجباتكم المنزلية.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407025-A53C-0F19-2DF1-48ADE3658F1A}"/>
              </a:ext>
            </a:extLst>
          </p:cNvPr>
          <p:cNvSpPr txBox="1"/>
          <p:nvPr/>
        </p:nvSpPr>
        <p:spPr>
          <a:xfrm>
            <a:off x="3683726" y="1791405"/>
            <a:ext cx="3537611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90907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4D765-B037-AA21-5532-138C23F71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08707-502D-A4C9-916A-BB8E9CE01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عناصر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3A4A6C-FE92-9FEC-868B-8D66FFFED5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86A8A7-E648-10C0-C61E-EA9E0E67D2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8A6441-7636-4156-B0D1-79A1AB855D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0FABAB-EBE3-9FF1-06AC-45EDD34AEC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C58295-AD58-A328-58BA-42CD42D69B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8E1C279-4F39-7D31-2C76-79CF3126937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853B19-B786-3F83-B972-B6195958BAB0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85C393-F11D-2DC8-7408-442C92EF65B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D6F8787-897B-DC3D-2DC8-13267D05A0A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BB56C8-407E-DD54-3484-00E13B9E8C9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82F3C75-15B0-B679-AC56-336CEAE820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3BDBF3-11AB-829D-4127-E66D82653488}"/>
              </a:ext>
            </a:extLst>
          </p:cNvPr>
          <p:cNvSpPr/>
          <p:nvPr/>
        </p:nvSpPr>
        <p:spPr>
          <a:xfrm>
            <a:off x="6912203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اَلشَّخْصِياتُ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7A26A14-5007-C346-49B8-C61DE7EA33B5}"/>
              </a:ext>
            </a:extLst>
          </p:cNvPr>
          <p:cNvSpPr/>
          <p:nvPr/>
        </p:nvSpPr>
        <p:spPr>
          <a:xfrm>
            <a:off x="4809361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8BD6989-30B0-EFC9-D8E8-C743BB4D63D5}"/>
              </a:ext>
            </a:extLst>
          </p:cNvPr>
          <p:cNvSpPr/>
          <p:nvPr/>
        </p:nvSpPr>
        <p:spPr>
          <a:xfrm>
            <a:off x="2706520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اَلزَّمانُ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FE4006-1797-17D1-0AC6-B23B83C729CA}"/>
              </a:ext>
            </a:extLst>
          </p:cNvPr>
          <p:cNvSpPr/>
          <p:nvPr/>
        </p:nvSpPr>
        <p:spPr>
          <a:xfrm>
            <a:off x="603679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اَلْأَحْداثُ 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845598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082B167-112B-9A49-836F-B59FE8D0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المنزل، تدربوا على قراءة النص جيدا ص38.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B580275-4D2F-43CC-F199-0800156E1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559061-6EB2-3C1F-36FC-A19E87A2FA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A7CC77-D5C5-AA4D-B345-14E3172069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62312A-F106-993A-4A2C-92652B6F5E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721E09-921A-71B6-F6EA-202450771A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52ACB9-520A-498B-7B24-3F6A5F0C12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21A3F9-5040-8A8F-1453-BE42CDB41A0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E33BE2-CD33-B673-7306-632218A0AFB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A9C769-55DA-62E7-09AF-FEF0C643E3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81E7B5-A366-5DA5-5E50-3EF1C11F84F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F15903-895E-EDEF-C449-0BB202F99B7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11" name="Google Shape;2778;p84">
            <a:extLst>
              <a:ext uri="{FF2B5EF4-FFF2-40B4-BE49-F238E27FC236}">
                <a16:creationId xmlns:a16="http://schemas.microsoft.com/office/drawing/2014/main" id="{F5350603-E5D0-AFDA-8B1A-BE9612EBE3DF}"/>
              </a:ext>
            </a:extLst>
          </p:cNvPr>
          <p:cNvGrpSpPr/>
          <p:nvPr/>
        </p:nvGrpSpPr>
        <p:grpSpPr>
          <a:xfrm>
            <a:off x="6167980" y="3731467"/>
            <a:ext cx="386011" cy="490540"/>
            <a:chOff x="14589952" y="593325"/>
            <a:chExt cx="1844485" cy="1888130"/>
          </a:xfrm>
          <a:solidFill>
            <a:srgbClr val="00B05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92C37773-F941-12F8-C2BB-E71DD6C15904}"/>
                </a:ext>
              </a:extLst>
            </p:cNvPr>
            <p:cNvSpPr/>
            <p:nvPr/>
          </p:nvSpPr>
          <p:spPr>
            <a:xfrm>
              <a:off x="14589952" y="593325"/>
              <a:ext cx="1844485" cy="1547879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7" name="Google Shape;2780;p84">
              <a:extLst>
                <a:ext uri="{FF2B5EF4-FFF2-40B4-BE49-F238E27FC236}">
                  <a16:creationId xmlns:a16="http://schemas.microsoft.com/office/drawing/2014/main" id="{D2808146-5B0D-FFEA-FDF9-4C8474489FB9}"/>
                </a:ext>
              </a:extLst>
            </p:cNvPr>
            <p:cNvSpPr/>
            <p:nvPr/>
          </p:nvSpPr>
          <p:spPr>
            <a:xfrm>
              <a:off x="14599461" y="712785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B3FE8B1-AE03-BDBE-2A47-09EE5C077C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688" y="1576236"/>
            <a:ext cx="3372297" cy="517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97254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19335</TotalTime>
  <Words>1593</Words>
  <Application>Microsoft Office PowerPoint</Application>
  <PresentationFormat>Affichage à l'écran (4:3)</PresentationFormat>
  <Paragraphs>457</Paragraphs>
  <Slides>68</Slides>
  <Notes>0</Notes>
  <HiddenSlides>0</HiddenSlides>
  <MMClips>8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68</vt:i4>
      </vt:variant>
    </vt:vector>
  </HeadingPairs>
  <TitlesOfParts>
    <vt:vector size="89" baseType="lpstr">
      <vt:lpstr>Calibri Light</vt:lpstr>
      <vt:lpstr>Dosis</vt:lpstr>
      <vt:lpstr>Noto Sans Symbols</vt:lpstr>
      <vt:lpstr>Microsoft Uighur</vt:lpstr>
      <vt:lpstr>Arial</vt:lpstr>
      <vt:lpstr>Dosis SemiBold</vt:lpstr>
      <vt:lpstr>Wingdings</vt:lpstr>
      <vt:lpstr>Calibri</vt:lpstr>
      <vt:lpstr>Modern Love</vt:lpstr>
      <vt:lpstr>Dosis Medium</vt:lpstr>
      <vt:lpstr>Dosis ExtraBold</vt:lpstr>
      <vt:lpstr>Thème Office</vt:lpstr>
      <vt:lpstr>04- قراءة/ كتابة</vt:lpstr>
      <vt:lpstr>05- اختتام الحصة</vt:lpstr>
      <vt:lpstr>03- استماع وتحدث</vt:lpstr>
      <vt:lpstr>01- نشاط اعتيادي</vt:lpstr>
      <vt:lpstr>1_Thème Office</vt:lpstr>
      <vt:lpstr>3_Env-Enseignant</vt:lpstr>
      <vt:lpstr>2_Thème Office</vt:lpstr>
      <vt:lpstr>00_Env-Enseignant</vt:lpstr>
      <vt:lpstr>1_04- قراءة/ 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مرحبا بكم . سننطلق في حصة اللغة العربية.</vt:lpstr>
      <vt:lpstr> قبل أن نبدأ حصة اليوم سأخبركم عن شروط الحصول على نجمة التميز.  في كل حصة سيفوز ثلاثة منكم بالنجمة. </vt:lpstr>
      <vt:lpstr> ضعوا اللوحة على الطاولة، الدفتر  والمقلمة في القمطر.</vt:lpstr>
      <vt:lpstr>انتبهوا جيدا كيف سأقرأ النصَّ. </vt:lpstr>
      <vt:lpstr>استعدوا للقراءة؛ أمامكم  دقيقة  من أجل قراءة صامتة للفقرة.</vt:lpstr>
      <vt:lpstr>التلميذ ....... قم إلى السبورة للقراءة . ويسجل الأستاذ على سجل الطلاقة.</vt:lpstr>
      <vt:lpstr>خذوا ألواحكم سأملي عليكم كلمات.</vt:lpstr>
      <vt:lpstr>سأقرأ الكلمات . من يقرأ الكلمات قبل أن تختفي؟ </vt:lpstr>
      <vt:lpstr>انظروا إلى الكلمة جيدا. </vt:lpstr>
      <vt:lpstr>اكتبوا.  ينطق الأستاذ الكلمة.</vt:lpstr>
      <vt:lpstr>ارفعوا الألواح، صححوا.</vt:lpstr>
      <vt:lpstr>انظروا إلى الكلمة جيدا. </vt:lpstr>
      <vt:lpstr>اكتبوا. ينطق الأستاذ الكلمة.</vt:lpstr>
      <vt:lpstr>ارفعوا الألواح، صححوا.</vt:lpstr>
      <vt:lpstr>انظروا إلى الكلمة جيدا. </vt:lpstr>
      <vt:lpstr>اكتبوا.  ينطق الأستاذ الكلمة.</vt:lpstr>
      <vt:lpstr>ارفعوا الألواح، صححوا.</vt:lpstr>
      <vt:lpstr>Présentation PowerPoint</vt:lpstr>
      <vt:lpstr> من يذكرنا بعنوان حكايتنا لهذا الأسبوع؟</vt:lpstr>
      <vt:lpstr>سنتعرف اليوم  على عناصر الحكاية. شخصياتها وزمانها ومكانها. استعدوا للاستماع.</vt:lpstr>
      <vt:lpstr>عرض فيديو الحكاية. </vt:lpstr>
      <vt:lpstr>نستخرج شخصيات الحكاية  ـــ من كانت تنتظر قدوم الفلاح؟</vt:lpstr>
      <vt:lpstr>حبة القمح هي التي كانت تنتظر قدوم الفلاح. رددوا.</vt:lpstr>
      <vt:lpstr>من التي نصحت الحبة بأن تستمتع بمنظر الفراشات؟ </vt:lpstr>
      <vt:lpstr>الصفصافة العجوز هي التي نصحت حبة القمح. رددوا.</vt:lpstr>
      <vt:lpstr> من يحمي حبة القمح ؟</vt:lpstr>
      <vt:lpstr>الفزاعة هي التي تحمي الحبة من الطيور. </vt:lpstr>
      <vt:lpstr> من كان يغني في الحقول في حبور؟</vt:lpstr>
      <vt:lpstr>الفلاحون هم الذين كانوا يغنون في حبور. </vt:lpstr>
      <vt:lpstr>استخرجنا شخصيات الحكاية.  من الشخصيات الأخرى التي لم نذكرها؟ </vt:lpstr>
      <vt:lpstr>ذكرت أماكن كثيرة في قصة حبة القمح. ما الأماكن المذكورة؟ </vt:lpstr>
      <vt:lpstr>سنحدد زمن أحداث حكايتنا.</vt:lpstr>
      <vt:lpstr>في أَيِّ فَصْلٍ وَقَعَتْ أَحْداثُ حِكايَةُ حَبَّةِ ﭐلْقَمِحِ؟ ما ﭐلْفَصْلُ ﭐلَّذي تُحْصَدُ فيهِ ﭐلسَّنابِلُ؟ </vt:lpstr>
      <vt:lpstr>والآن لنتذكر بعض الأحداث التي تحدثت عنها حبة القمح خلال رحلتها.</vt:lpstr>
      <vt:lpstr> ماذا وَقَعَ  في بِدايَةِ ﭐلْحِكايَةِ لِحَبَّةِ ﭐلْقَمْحِ؟ مَنْ حاوَرَها؟ ماذا قالَتْ؟  </vt:lpstr>
      <vt:lpstr>ما ﭐلَّذي جَعَلَ ﭐلْحَبَّةَ خائِفَةً؟ وَمَنْ تَدَخَّلَ لِطَمْأَنَتِها؟ </vt:lpstr>
      <vt:lpstr> ماذا حَدَثَ لِحَبَّةِ ﭐلْقَمْحِ في نِهايَةِ ﭐلْحِكايَةِ؟ </vt:lpstr>
      <vt:lpstr> خذوا كراساتكم ص37.</vt:lpstr>
      <vt:lpstr>ستجيبون عن أسئلة حول الحكاية.</vt:lpstr>
      <vt:lpstr>ضعوا علامة  أمام الجواب الصحيح. صححوا  </vt:lpstr>
      <vt:lpstr>ضعوا علامة أمام الجواب الصحيح.  ـــــ   صححوا .</vt:lpstr>
      <vt:lpstr>ضعوا علامة أمام الجواب الصحيح.  ـــــ   صححوا .</vt:lpstr>
      <vt:lpstr>أحسنتم يا أبطال ــــ قبل أن نمر إلى النشاط الموالي استراحة النشيد ــــ استمعوا .</vt:lpstr>
      <vt:lpstr>قراءة</vt:lpstr>
      <vt:lpstr>سنقرأ  اليوم نص «آن أوان الحصاد!» خذوا الكراسات ص 38.</vt:lpstr>
      <vt:lpstr>تابعوا معي. سأقرأ الفقرة الأولى على الكراسة وأنتم تتابعون على كراساتكم.</vt:lpstr>
      <vt:lpstr>سأعين من بينكم 3 تلاميذ لقراءة الفقرة – تابعوا مع أصدقائكم. </vt:lpstr>
      <vt:lpstr>Présentation PowerPoint</vt:lpstr>
      <vt:lpstr>Présentation PowerPoint</vt:lpstr>
      <vt:lpstr>خذوا كراساتكم ص 39.</vt:lpstr>
      <vt:lpstr>سأبحث عن معنى كلمات مستعينا بسياقها في النص. عليل هي منعش. أصل الكلمة بمرادفها.</vt:lpstr>
      <vt:lpstr>اشتغلوا فرادى، صلوا كل كلمة بمرادفها المناسب.</vt:lpstr>
      <vt:lpstr> صححوا. من يقرأ </vt:lpstr>
      <vt:lpstr>خط ونقل</vt:lpstr>
      <vt:lpstr>الآن ستتدربون على النقل بخط جميل ـــ  من يقرأ هذه الجملة؟ </vt:lpstr>
      <vt:lpstr>لاحظوا كيف أنقل هذه الجملة على السبورة الجانبية : أقرأ الكلمة ثم أكتبها دفعة واحدة. </vt:lpstr>
      <vt:lpstr>خذوا دفاتر القسم  وانقلوا الجملة بخط جميل.</vt:lpstr>
      <vt:lpstr>اختتام الحصة</vt:lpstr>
      <vt:lpstr>استخرجنا عناصر الحكاية. </vt:lpstr>
      <vt:lpstr>في المنزل، تدربوا على قراءة النص جيدا ص38. ارسموا علامة أمام المطلوب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253</cp:revision>
  <dcterms:created xsi:type="dcterms:W3CDTF">2023-09-20T21:35:22Z</dcterms:created>
  <dcterms:modified xsi:type="dcterms:W3CDTF">2026-02-15T15:22:20Z</dcterms:modified>
</cp:coreProperties>
</file>