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0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3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  <p:sldMasterId id="2147483878" r:id="rId12"/>
    <p:sldMasterId id="2147483894" r:id="rId13"/>
    <p:sldMasterId id="2147483913" r:id="rId14"/>
  </p:sldMasterIdLst>
  <p:notesMasterIdLst>
    <p:notesMasterId r:id="rId84"/>
  </p:notesMasterIdLst>
  <p:sldIdLst>
    <p:sldId id="2147482751" r:id="rId15"/>
    <p:sldId id="2147482723" r:id="rId16"/>
    <p:sldId id="2147482630" r:id="rId17"/>
    <p:sldId id="2147482725" r:id="rId18"/>
    <p:sldId id="2147482501" r:id="rId19"/>
    <p:sldId id="2147482691" r:id="rId20"/>
    <p:sldId id="2147482341" r:id="rId21"/>
    <p:sldId id="2147482489" r:id="rId22"/>
    <p:sldId id="2147482343" r:id="rId23"/>
    <p:sldId id="2134806900" r:id="rId24"/>
    <p:sldId id="2134806539" r:id="rId25"/>
    <p:sldId id="2147482762" r:id="rId26"/>
    <p:sldId id="2134806904" r:id="rId27"/>
    <p:sldId id="2134806541" r:id="rId28"/>
    <p:sldId id="2134806522" r:id="rId29"/>
    <p:sldId id="2134806543" r:id="rId30"/>
    <p:sldId id="2134806544" r:id="rId31"/>
    <p:sldId id="2134806542" r:id="rId32"/>
    <p:sldId id="2134806547" r:id="rId33"/>
    <p:sldId id="2134806548" r:id="rId34"/>
    <p:sldId id="2134806550" r:id="rId35"/>
    <p:sldId id="2134806551" r:id="rId36"/>
    <p:sldId id="2134806552" r:id="rId37"/>
    <p:sldId id="2134806554" r:id="rId38"/>
    <p:sldId id="2134806320" r:id="rId39"/>
    <p:sldId id="2147482726" r:id="rId40"/>
    <p:sldId id="2134806402" r:id="rId41"/>
    <p:sldId id="2147482693" r:id="rId42"/>
    <p:sldId id="2134806894" r:id="rId43"/>
    <p:sldId id="2134806931" r:id="rId44"/>
    <p:sldId id="2134806932" r:id="rId45"/>
    <p:sldId id="2147482763" r:id="rId46"/>
    <p:sldId id="2147482764" r:id="rId47"/>
    <p:sldId id="2147482765" r:id="rId48"/>
    <p:sldId id="2134806147" r:id="rId49"/>
    <p:sldId id="2134806403" r:id="rId50"/>
    <p:sldId id="2147482740" r:id="rId51"/>
    <p:sldId id="2147482766" r:id="rId52"/>
    <p:sldId id="2147482767" r:id="rId53"/>
    <p:sldId id="2147482768" r:id="rId54"/>
    <p:sldId id="2147482715" r:id="rId55"/>
    <p:sldId id="2147482700" r:id="rId56"/>
    <p:sldId id="2147482727" r:id="rId57"/>
    <p:sldId id="2134806934" r:id="rId58"/>
    <p:sldId id="2134806324" r:id="rId59"/>
    <p:sldId id="2147482516" r:id="rId60"/>
    <p:sldId id="2147482769" r:id="rId61"/>
    <p:sldId id="2147482770" r:id="rId62"/>
    <p:sldId id="2147482771" r:id="rId63"/>
    <p:sldId id="2147482737" r:id="rId64"/>
    <p:sldId id="2147482718" r:id="rId65"/>
    <p:sldId id="2147482774" r:id="rId66"/>
    <p:sldId id="2147482775" r:id="rId67"/>
    <p:sldId id="2147482773" r:id="rId68"/>
    <p:sldId id="2147482776" r:id="rId69"/>
    <p:sldId id="2147482728" r:id="rId70"/>
    <p:sldId id="2147482777" r:id="rId71"/>
    <p:sldId id="2147482750" r:id="rId72"/>
    <p:sldId id="2147482779" r:id="rId73"/>
    <p:sldId id="2147482778" r:id="rId74"/>
    <p:sldId id="2147482697" r:id="rId75"/>
    <p:sldId id="2147482352" r:id="rId76"/>
    <p:sldId id="2147482754" r:id="rId77"/>
    <p:sldId id="2147482755" r:id="rId78"/>
    <p:sldId id="2147482757" r:id="rId79"/>
    <p:sldId id="2147482758" r:id="rId80"/>
    <p:sldId id="2147482729" r:id="rId81"/>
    <p:sldId id="2147482531" r:id="rId82"/>
    <p:sldId id="2147482534" r:id="rId83"/>
  </p:sldIdLst>
  <p:sldSz cx="9144000" cy="6858000" type="screen4x3"/>
  <p:notesSz cx="6858000" cy="9144000"/>
  <p:embeddedFontLst>
    <p:embeddedFont>
      <p:font typeface="Abadi" panose="020B0604020104020204" pitchFamily="34" charset="0"/>
      <p:regular r:id="rId85"/>
      <p:bold r:id="rId86"/>
      <p:italic r:id="rId87"/>
      <p:boldItalic r:id="rId88"/>
    </p:embeddedFont>
    <p:embeddedFont>
      <p:font typeface="Dosis" pitchFamily="2" charset="0"/>
      <p:regular r:id="rId89"/>
      <p:bold r:id="rId90"/>
    </p:embeddedFont>
    <p:embeddedFont>
      <p:font typeface="Dosis Medium" pitchFamily="2" charset="0"/>
      <p:regular r:id="rId91"/>
    </p:embeddedFont>
    <p:embeddedFont>
      <p:font typeface="Dosis SemiBold" pitchFamily="2" charset="0"/>
      <p:regular r:id="rId92"/>
      <p:bold r:id="rId93"/>
    </p:embeddedFont>
    <p:embeddedFont>
      <p:font typeface="Microsoft Himalaya" panose="01010100010101010101" pitchFamily="2" charset="0"/>
      <p:regular r:id="rId94"/>
    </p:embeddedFont>
    <p:embeddedFont>
      <p:font typeface="Microsoft Uighur" panose="02000000000000000000" pitchFamily="2" charset="-78"/>
      <p:regular r:id="rId95"/>
      <p:bold r:id="rId96"/>
    </p:embeddedFont>
    <p:embeddedFont>
      <p:font typeface="Modern Love" panose="04090805081005020601" pitchFamily="82" charset="0"/>
      <p:regular r:id="rId97"/>
    </p:embeddedFont>
    <p:embeddedFont>
      <p:font typeface="Noto Sans Symbols" panose="020B0604020202020204" charset="0"/>
      <p:regular r:id="rId98"/>
      <p:bold r:id="rId9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6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92" userDrawn="1">
          <p15:clr>
            <a:srgbClr val="A4A3A4"/>
          </p15:clr>
        </p15:guide>
        <p15:guide id="4" orient="horz" pos="1366" userDrawn="1">
          <p15:clr>
            <a:srgbClr val="A4A3A4"/>
          </p15:clr>
        </p15:guide>
        <p15:guide id="5" orient="horz" pos="3566" userDrawn="1">
          <p15:clr>
            <a:srgbClr val="A4A3A4"/>
          </p15:clr>
        </p15:guide>
        <p15:guide id="6" pos="1814" userDrawn="1">
          <p15:clr>
            <a:srgbClr val="A4A3A4"/>
          </p15:clr>
        </p15:guide>
        <p15:guide id="7" pos="46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63C1DE"/>
    <a:srgbClr val="00A9A1"/>
    <a:srgbClr val="00ACA4"/>
    <a:srgbClr val="7EA43E"/>
    <a:srgbClr val="1F4E79"/>
    <a:srgbClr val="75161C"/>
    <a:srgbClr val="E3001B"/>
    <a:srgbClr val="FF7C80"/>
    <a:srgbClr val="4C7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33" autoAdjust="0"/>
    <p:restoredTop sz="94691"/>
  </p:normalViewPr>
  <p:slideViewPr>
    <p:cSldViewPr snapToGrid="0">
      <p:cViewPr>
        <p:scale>
          <a:sx n="63" d="100"/>
          <a:sy n="63" d="100"/>
        </p:scale>
        <p:origin x="1106" y="200"/>
      </p:cViewPr>
      <p:guideLst>
        <p:guide pos="3969"/>
        <p:guide orient="horz" pos="709"/>
        <p:guide pos="3492"/>
        <p:guide orient="horz" pos="1366"/>
        <p:guide orient="horz" pos="3566"/>
        <p:guide pos="1814"/>
        <p:guide pos="4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5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6.fntdata"/><Relationship Id="rId95" Type="http://schemas.openxmlformats.org/officeDocument/2006/relationships/font" Target="fonts/font11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font" Target="fonts/font1.fntdata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103" Type="http://schemas.openxmlformats.org/officeDocument/2006/relationships/tableStyles" Target="tableStyle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font" Target="fonts/font4.fntdata"/><Relationship Id="rId91" Type="http://schemas.openxmlformats.org/officeDocument/2006/relationships/font" Target="fonts/font7.fntdata"/><Relationship Id="rId96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font" Target="fonts/font2.fntdata"/><Relationship Id="rId94" Type="http://schemas.openxmlformats.org/officeDocument/2006/relationships/font" Target="fonts/font10.fntdata"/><Relationship Id="rId99" Type="http://schemas.openxmlformats.org/officeDocument/2006/relationships/font" Target="fonts/font15.fntdata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font" Target="fonts/font1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3.fntdata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font" Target="fonts/font9.fntdata"/><Relationship Id="rId98" Type="http://schemas.openxmlformats.org/officeDocument/2006/relationships/font" Target="fonts/font14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09/02/2026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14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65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411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7672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7474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1747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93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9183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452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323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05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8672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307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334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82767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26818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41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83933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3479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875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0713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2817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64683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0805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67863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33439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877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12366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209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25263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080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5909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3739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8773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8858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0441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1597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767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646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93649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58801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5471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53441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32995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9394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3799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364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364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09884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30327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8207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0951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4957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74244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5593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36030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6715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7556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09/02/2026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93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8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09/02/2026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09/02/2026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8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  <p:sldLayoutId id="214748393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3.gi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gif"/><Relationship Id="rId7" Type="http://schemas.microsoft.com/office/2007/relationships/hdphoto" Target="../media/hdphoto3.wdp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9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7.png"/><Relationship Id="rId5" Type="http://schemas.openxmlformats.org/officeDocument/2006/relationships/image" Target="../media/image35.png"/><Relationship Id="rId10" Type="http://schemas.openxmlformats.org/officeDocument/2006/relationships/image" Target="../media/image23.gif"/><Relationship Id="rId4" Type="http://schemas.openxmlformats.org/officeDocument/2006/relationships/image" Target="../media/image56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0.png"/><Relationship Id="rId4" Type="http://schemas.openxmlformats.org/officeDocument/2006/relationships/image" Target="../media/image40.png"/><Relationship Id="rId9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0.png"/><Relationship Id="rId4" Type="http://schemas.openxmlformats.org/officeDocument/2006/relationships/image" Target="../media/image40.png"/><Relationship Id="rId9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0.png"/><Relationship Id="rId4" Type="http://schemas.openxmlformats.org/officeDocument/2006/relationships/image" Target="../media/image40.png"/><Relationship Id="rId9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0.png"/><Relationship Id="rId4" Type="http://schemas.openxmlformats.org/officeDocument/2006/relationships/image" Target="../media/image40.png"/><Relationship Id="rId9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1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12" Type="http://schemas.openxmlformats.org/officeDocument/2006/relationships/image" Target="../media/image6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11" Type="http://schemas.openxmlformats.org/officeDocument/2006/relationships/image" Target="../media/image65.png"/><Relationship Id="rId5" Type="http://schemas.openxmlformats.org/officeDocument/2006/relationships/image" Target="../media/image41.png"/><Relationship Id="rId10" Type="http://schemas.openxmlformats.org/officeDocument/2006/relationships/image" Target="../media/image64.png"/><Relationship Id="rId4" Type="http://schemas.openxmlformats.org/officeDocument/2006/relationships/image" Target="../media/image40.png"/><Relationship Id="rId9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1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9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75.png"/><Relationship Id="rId5" Type="http://schemas.microsoft.com/office/2007/relationships/hdphoto" Target="../media/hdphoto7.wdp"/><Relationship Id="rId4" Type="http://schemas.openxmlformats.org/officeDocument/2006/relationships/image" Target="../media/image7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7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7.sv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7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78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ED13C0E-5F57-3D92-1852-98D6F0428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" b="345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535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الوضعية التواصلية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إملاء.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(رسالة): البنية السردية+ الوضعية التواصلية.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b="0" kern="1200" dirty="0"/>
              <a:t> </a:t>
            </a:r>
            <a:r>
              <a:rPr lang="fr-MA" sz="2000" kern="1200" dirty="0"/>
              <a:t>- 02</a:t>
            </a:r>
            <a:r>
              <a:rPr lang="ar-MA" sz="2000" kern="1200" dirty="0"/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 ــــ استراتيجية الفهم</a:t>
            </a:r>
            <a:r>
              <a:rPr lang="ar-MA" dirty="0"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kern="1200" dirty="0"/>
              <a:t> - 03</a:t>
            </a:r>
            <a:r>
              <a:rPr lang="ar-MA" sz="2000" kern="1200" dirty="0"/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ال.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780228" y="5398600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CAF8A75-B541-366C-85C2-E7C283C03F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5865" y="5230559"/>
            <a:ext cx="406770" cy="468000"/>
          </a:xfrm>
          <a:prstGeom prst="rect">
            <a:avLst/>
          </a:prstGeom>
        </p:spPr>
      </p:pic>
      <p:pic>
        <p:nvPicPr>
          <p:cNvPr id="27" name="Espace réservé pour une image  23">
            <a:extLst>
              <a:ext uri="{FF2B5EF4-FFF2-40B4-BE49-F238E27FC236}">
                <a16:creationId xmlns:a16="http://schemas.microsoft.com/office/drawing/2014/main" id="{7D1551FD-B71F-7697-46B5-EB3A5E67AB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2091" y="394733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188699"/>
            <a:chOff x="1331545" y="2851205"/>
            <a:chExt cx="6696000" cy="11886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90701" y="3208907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35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90468" y="3973055"/>
            <a:ext cx="548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1444380" y="4775658"/>
            <a:ext cx="5041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 استخراج معلومات صريحة في النص.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42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140542" y="5602238"/>
            <a:ext cx="5325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التمييز بين ال المنطوقة وغير المنطوقة و كتابة كلمات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مملاة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تبدأ بها.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549400" y="2031606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995948" y="2690694"/>
            <a:ext cx="482605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</a:t>
            </a:r>
            <a:r>
              <a:rPr lang="ar-MA" sz="2800" b="1" noProof="0" dirty="0">
                <a:ea typeface="Dosis SemiBold"/>
                <a:cs typeface="Microsoft Uighur" panose="02000000000000000000" pitchFamily="2" charset="-78"/>
                <a:sym typeface="Dosis SemiBold"/>
              </a:rPr>
              <a:t>في مدينتي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» /إملاء</a:t>
            </a:r>
            <a:r>
              <a:rPr lang="ar-SA" sz="2800" b="1" noProof="0" dirty="0"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DB85027A-0E5D-A2CD-916C-DBC6C40D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507"/>
          <a:stretch>
            <a:fillRect/>
          </a:stretch>
        </p:blipFill>
        <p:spPr>
          <a:xfrm>
            <a:off x="4572000" y="2088681"/>
            <a:ext cx="2288686" cy="3600000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CB3ACCA-4F5C-28F7-0352-764D77BBB4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179"/>
          <a:stretch>
            <a:fillRect/>
          </a:stretch>
        </p:blipFill>
        <p:spPr>
          <a:xfrm>
            <a:off x="2351137" y="2051155"/>
            <a:ext cx="2049159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911FE-D499-772F-6611-E8322F4DD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0F2883-49BB-7EB6-ED9B-D00A4D99A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60F2D-054E-3C8F-9D14-84D38A250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783C46-B596-5A09-C94C-C56DBA964B8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6FD52-7B72-92BC-5BF5-AAE5A151A09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83FB24-74BA-3A1F-BBE6-E008A838A6C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1B4CE-F26A-5E0A-C084-445A8F9A9D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7CCF1-E708-5DD3-A1EB-FD92DFBBDD0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A6945-9AC3-86FD-B3A2-CAB894EF96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D945B2-29FC-4E0D-7C88-1BA2A3B58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7698" y="394117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4803" y="169847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997555" y="484117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3081414" y="2672270"/>
            <a:ext cx="2616547" cy="52318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2D615-C1C3-5EDC-1BAE-BFD6BA260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7F5D6-70B8-EDC6-C4B3-046C66DAAE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EF0B3F-4121-763B-F9F9-72F42352B3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66122F-08C5-7BF2-E8A1-87DA295F52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E0DDE-C2BE-F5F9-2258-17C8ADC9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299CBD-ADF5-D31E-DA81-F5B193AC79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16BDF-8F0C-1F61-7629-437052063A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EC263-0ADC-990B-0714-49C1B693F6C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9A9F72-29C8-0EBA-CEDE-5F8110A012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DE413-BF96-ACFA-7103-ACE3FD57A1B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721CD71-D692-CC53-9143-75F321CC9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AE6363-D138-4668-9D7D-1856B4EE3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45C94B-EAA5-12C9-8163-850934474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C1B166-D8DF-4E1D-5573-4CB2F6A075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172D5A-7FC1-63F6-7BAE-23E95291F1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57168-332D-A0AD-4320-CEDF7D6ADD3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0EF789-9451-C4B7-EC98-A5FF87155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E96EC5-E17D-94EE-65B1-239C14E00A6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4F813E-1F46-0CC8-4796-11ACD4BB21F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C5E957-C4B4-596D-D0DB-05FB2A0590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5B569-3B11-FB94-38D3-9A14122B0B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E0C3A5-A0D2-1E56-3E6B-18D02D55C79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12768" y="1917776"/>
            <a:ext cx="6918464" cy="4413285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81D3E-DB1F-1968-3D8A-F8C99DAB0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1AA31C-7484-8939-E420-B756125B5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065CA9-DB0C-4CB0-A658-67343BEB4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2DE395-7103-C5C3-5987-26F14FF7D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DBAD34-D9D3-8AFF-9E04-1827DADD8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89F769-9C15-E3C1-36FF-5467338E13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0D047-7A60-0B9C-D607-DEFFCDDDAC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96E71E-1A15-0DD4-D9FE-E0C5BCD3B93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F4057-4DED-1E31-2794-B045509315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1A3C47-1D93-3980-0E85-E07C703AD2D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 لاحظوا كيف سأقرأ الحروف الملونة في آخر كل جملة.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178075-9D67-62A9-CA8E-CB05A130C8B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6189DB-CE0C-3244-8F8E-C181940E7E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DB97FA8-E9C6-3EC8-4BC9-C535397DEE4F}"/>
              </a:ext>
            </a:extLst>
          </p:cNvPr>
          <p:cNvSpPr txBox="1">
            <a:spLocks/>
          </p:cNvSpPr>
          <p:nvPr/>
        </p:nvSpPr>
        <p:spPr>
          <a:xfrm>
            <a:off x="574431" y="2291594"/>
            <a:ext cx="7995138" cy="3714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مَدينَتي سوقٌ كَبيرٌ وَجَمي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أَذْهَبُ مَعَ أُمّي لِشِراءِ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ٱلْفَواكِهِ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وَٱلْخُضَ</a:t>
            </a:r>
            <a:r>
              <a:rPr lang="ar-MA" sz="4800" b="1" dirty="0" err="1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نَشْتَري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ٱلْخُبْزَ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وَٱلْحَليبَ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أَيْ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ضا.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اَلْبائِعونَ طَيِّبونَ وَمُبْتَسِمو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أَرى ٱلنّاسَ يَتَجَوَّلونَ وَيَتَسَوَّقو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اَلْمَدِينَةُ مَليئَةٌ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بِٱلْحَرَكَةِ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وَٱلنَّشا</a:t>
            </a:r>
            <a:r>
              <a:rPr lang="ar-MA" sz="4800" b="1" dirty="0" err="1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أَنا سَعيدٌ في مَدينَتي ٱلْجَميلَ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B1732B-AC11-5D48-C619-291CC4D0B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796E04-A8F4-2C3F-388D-20C9367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A6F589-D53D-775A-6135-9E69CB1840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06DFD1-453A-6745-EFB1-53F0A7FAC7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A4C967-F866-9CBA-E78D-CE325D642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59D296-D325-ABC3-7AB4-67DD90E1717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C39F1C-C450-DA71-DDFA-8C67F3E5795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0CFD8D-35D9-44DD-5BAA-83D9CA26862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4BB92B-D93E-642D-ACBA-9A210028B8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0E1D1D-CFC1-F25A-E69C-2A947976752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75007ACD-A65C-DB8B-6037-1AAABEB4CCCF}"/>
              </a:ext>
            </a:extLst>
          </p:cNvPr>
          <p:cNvSpPr txBox="1">
            <a:spLocks/>
          </p:cNvSpPr>
          <p:nvPr/>
        </p:nvSpPr>
        <p:spPr>
          <a:xfrm>
            <a:off x="574431" y="2291594"/>
            <a:ext cx="7995138" cy="3714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مَدينَتي سوقٌ كَبيرٌ وَجَمي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أَذْهَبُ مَعَ أُمّي لِشِراءِ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ٱلْفَواكِهِ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وَٱلْخُضَ</a:t>
            </a:r>
            <a:r>
              <a:rPr lang="ar-MA" sz="4800" b="1" dirty="0" err="1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نَشْتَري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ٱلْخُبْزَ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وَٱلْحَليبَ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أَيْ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ضا.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اَلْبائِعونَ طَيِّبونَ وَمُبْتَسِمو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أَرى ٱلنّاسَ يَتَجَوَّلونَ وَيَتَسَوَّقو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اَلْمَدِينَةُ مَليئَةٌ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بِٱلْحَرَكَةِ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وَٱلنَّشا</a:t>
            </a:r>
            <a:r>
              <a:rPr lang="ar-MA" sz="4800" b="1" dirty="0" err="1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أَنا سَعيدٌ في مَدينَتي ٱلْجَميلَ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with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5EB92B-A220-4FAC-C3F0-2D300014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0E8746-D804-E1BD-D784-AA43A63A9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825E25-C446-36A9-B957-DE224A1E91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D107BF-4D4C-4B6C-AF91-36D3C2BC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F67067-0DFB-7D10-4D75-7568228875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3605BE-118A-7B60-88EA-E9F89ADE9B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D4455C-7205-FAB3-019B-A61E78510D6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59DA0B-4EBD-6BBC-1506-128A7BDC198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609F99-F7C2-AE73-7A4E-93F8445AF1E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46BAC1-EE4A-0BFC-026F-95A5F59B43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C7F5D87-21D5-0036-51AC-4E0DD1212930}"/>
              </a:ext>
            </a:extLst>
          </p:cNvPr>
          <p:cNvSpPr txBox="1">
            <a:spLocks/>
          </p:cNvSpPr>
          <p:nvPr/>
        </p:nvSpPr>
        <p:spPr>
          <a:xfrm>
            <a:off x="574431" y="2291594"/>
            <a:ext cx="7995138" cy="3714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مَدينَتي سوقٌ كَبيرٌ وَجَمي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أَذْهَبُ مَعَ أُمّي لِشِراءِ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ٱلْفَواكِهِ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وَٱلْخُضَ</a:t>
            </a:r>
            <a:r>
              <a:rPr lang="ar-MA" sz="4800" b="1" dirty="0" err="1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نَشْتَري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ٱلْخُبْزَ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وَٱلْحَليبَ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أَيْ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ضا.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اَلْبائِعونَ طَيِّبونَ وَمُبْتَسِمو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أَرى ٱلنّاسَ يَتَجَوَّلونَ وَيَتَسَوَّقو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اَلْمَدِينَةُ مَليئَةٌ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بِٱلْحَرَكَةِ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وَٱلنَّشا</a:t>
            </a:r>
            <a:r>
              <a:rPr lang="ar-MA" sz="4800" b="1" dirty="0" err="1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أَنا سَعيدٌ في مَدينَتي ٱلْجَميلَ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79FD0-7E5C-E49A-2807-5FFF1CD78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50B91F-B775-D4D6-0BE3-14314A576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C064E8-3A55-A0AC-E56A-D5494C59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C16871-0F37-779A-4D51-91E754841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628857-6971-AB7F-1A8D-8BA091D7E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0B3A185-D413-79A8-F073-B3A87A6E8C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824A5-5366-F596-753B-C01BEC05E49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CB9AE7-4051-1C28-4067-9DAE99CF163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85288F-CAB6-F303-6B95-DC01F727D9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346A6-9BE4-A226-682A-566BD5D908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B3E734C-255A-5008-FD8B-41A4A77AA2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8091"/>
            <a:ext cx="792001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39B753-C5DB-CA7A-5B83-8712BCC7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9484EB-3AAB-498E-ECA7-13F1E1AD17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AA6A1D-F7EC-BDCA-D4C2-57242AC05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E0D7FF-6620-9327-636A-721A6E1CF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F3A74E-195E-2AB0-C145-30EF3651EA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B508A3A-03C7-AE0C-18F9-62358529F6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279E4-2129-7B00-CE75-7F404A62BC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54EC6-6AE8-1EB9-1BBB-90B4094C3F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B0C07-6FDE-E435-38AD-E066FD0E89C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3B23C-86AE-8831-EE76-55F29DD6FE7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9BD0ADEA-1976-C488-8BF4-AA576C89F38E}"/>
              </a:ext>
            </a:extLst>
          </p:cNvPr>
          <p:cNvSpPr/>
          <p:nvPr/>
        </p:nvSpPr>
        <p:spPr>
          <a:xfrm>
            <a:off x="6436534" y="3428998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8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سِّكَّة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C1C7A868-6394-CEFF-9C70-638FC748455E}"/>
              </a:ext>
            </a:extLst>
          </p:cNvPr>
          <p:cNvSpPr/>
          <p:nvPr/>
        </p:nvSpPr>
        <p:spPr>
          <a:xfrm>
            <a:off x="3779520" y="3428998"/>
            <a:ext cx="245918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رَّصيفُ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9D9D651F-C6C2-0AD4-77E2-EB995AE98FCA}"/>
              </a:ext>
            </a:extLst>
          </p:cNvPr>
          <p:cNvSpPr/>
          <p:nvPr/>
        </p:nvSpPr>
        <p:spPr>
          <a:xfrm>
            <a:off x="586334" y="3428998"/>
            <a:ext cx="280406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اَلْـ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فُرْصَةُ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C63011-F2B8-C53F-0040-B79D685A2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AC900E-31C6-9FB5-6AA0-ED9791EC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2F5CD6-B337-4FF3-A070-141F8A93D8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88D2DA-DB47-D5C5-FAFD-E423C2E4F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BBD5C8-ED8D-25B2-D8A2-868537292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C0B7BB-333E-3505-75C6-942F749675F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204A0B-CAEB-6686-F70D-60F30FEF500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14BB2E-DD16-BF00-99AC-A6D0FAFB106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ACF435-C9BA-96BA-DECA-3261137DE3C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B1FFE-2693-86C4-C9B9-E12ED491E6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F17BA04-89AF-23A6-A033-484F188EAA03}"/>
              </a:ext>
            </a:extLst>
          </p:cNvPr>
          <p:cNvSpPr/>
          <p:nvPr/>
        </p:nvSpPr>
        <p:spPr>
          <a:xfrm>
            <a:off x="465667" y="2774347"/>
            <a:ext cx="8397146" cy="85127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رَّصيفُ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4DC3B8-6B11-1AD7-05E3-BDCC96E2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ED7DA6-C504-5A43-4193-66DE7FEF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44640A-0974-75FB-3A80-E495AFEA1C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14E935-BE12-607E-482D-F4746CA50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557E32-768A-577B-BB51-7D5B620C02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84D198-53C1-7C8E-B80F-A7C630ACAB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CC2B06-1A2B-3214-A601-0D7CEDAB3F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0008B-F9D5-E943-1037-DD1DC41CCE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2CD578-781C-E020-CB6E-42D81040508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41A67D-8257-FD3F-7DE9-FCA46C93DE6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F69314DA-C2A8-68F3-0BAA-0C6A69C531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8605542-9A0E-7344-BA65-69A2E96B46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اَلرَّصيفِ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3511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56B15D-F97F-BBDE-897E-B87050A95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AA5978-B524-C24A-C007-D77806FD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A03583-BECA-6C8F-6CF6-1CD9568B5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F84D95-388F-D19C-335D-860EAD7B8C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DD694-4B3F-AC94-CD72-58CC623D8C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92F015-0F32-1811-B4FC-7E3A9D3F0A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A71B4A-F213-5367-7E8F-58D4156572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A13E0-1F20-F46F-029B-961A0B11BC9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2FD12D-399C-25B5-6D93-8F992142E07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189E1-604B-0D94-DF36-A26E69D07E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91068" y="3100358"/>
            <a:ext cx="8260534" cy="12769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اَلْـ</a:t>
            </a: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فُرْصَةُ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52C845-9A6D-01E0-14C3-AF9C00AB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0C0DF9-3A96-49EC-DED7-9016CDE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EAF870-E556-D81A-8948-39DB8874A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7C7CE7-E323-8EC6-167D-0CEE55E497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84EF54-9795-8868-C1A4-E0B626D165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D755FB9-EBA0-7BE1-FDB0-CA401CD7853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833CD6-59CF-E340-F471-F3EABC6119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ECABEC-B784-96C5-9684-86E0735CB9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EAE1FC-A0BA-EC7F-5AC9-FFDD163D57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587BAF-BDEF-8A03-1A0D-3777EDCDD89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A1064B-ABF0-C852-A91F-9B231C1C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8D9A6-9593-5E15-10E4-B24C66D7C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448E6E-90BD-737C-9A81-122D83DA8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D4A7B5-3F03-B7B0-DF5F-EB76FCB57D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D7CCC4-A699-9B70-A954-6906301F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D77240F-2E20-1636-A53E-E787C3B2B4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F32A40-5221-BF50-4035-BB79B165C6D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FD6B3B-6084-18D2-ADCF-29C8F9E0392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CC383D-0E4C-6DA0-0F1E-A1DFE914708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699014-B224-A1E9-5077-9112BF289A1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AEE2976B-4135-26FC-34C7-BB98DEB3F4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6" y="756000"/>
            <a:ext cx="6840000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BE6712-AC86-7F1C-5FC1-224083A29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102F5F-DC3B-81B8-483F-9E1A564EA3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DAE12D7-2938-E4F2-1D0C-A78ADE318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C32C61-43E2-3366-7ABF-4C45FE7BD4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3365C1-5049-E813-BB18-7303F6AB9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447A01-E1E3-40D5-3E25-B2035385B1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EE599F-6EDC-458E-6033-829EFB2B02D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9691FB-BA4A-827F-E75C-BE06B22DD3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69A53D-5312-E680-8802-738573FC10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CFBF2-D46F-D48D-513C-A97EDEF914D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206D620-5445-1B46-A09B-9D624558C5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3E2FC1-D875-BCCF-8C07-B9EA4B8E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اَلْـفُرْصَةُ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68AB5D87-B5E0-DB8A-4B1C-4B75FA1B0E6F}"/>
              </a:ext>
            </a:extLst>
          </p:cNvPr>
          <p:cNvSpPr/>
          <p:nvPr/>
        </p:nvSpPr>
        <p:spPr>
          <a:xfrm>
            <a:off x="516467" y="2853923"/>
            <a:ext cx="8235134" cy="1904343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9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سِّكَّة</a:t>
            </a:r>
            <a:r>
              <a:rPr lang="ar-MA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ُ</a:t>
            </a:r>
            <a:endParaRPr lang="ar-MA" sz="9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5167927E-0003-5E46-9875-2ED932A1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13223A8-F94C-E02E-1E97-AE189277EC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52FF99-01C5-2E3E-AB0B-FB261EBB3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D9FD9B-1EB6-FA19-D228-6725AC26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8B1249-6F62-926B-A1AB-548984A6BD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D8839D-3FCB-7010-628D-E07AA757EB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E4A14D-1726-A02F-19E9-09E70E15CD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8D50B4-37B3-DFD2-10AF-FEF70B9994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FBC59F-6EE2-64F1-0EA0-57992BF95C1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246DD-FCE1-BC4B-2962-612FBAEC50B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467468-89E0-F4A4-9B25-CAA5351CE2E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EEFEE0-E943-D13F-DF11-339A8FD072A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821EB08-672F-A640-8DC4-A8013E364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F9B9389-81BE-DA3E-3C30-C8E527642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91C5F8-E1F1-2C81-3FFD-B4BC63FDC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3C6196-5EF7-1450-7476-0BBBBAF349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8676A0A-AC38-AE4E-7CA6-586E432298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294972-1E6E-B3F6-291D-CC71C4E740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137475-A4D3-08EC-5A1E-18C009D219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A4F9A8A-1C24-DA7D-C537-CCF7E77E398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3AA31B-49A3-9D63-C813-798DFF0B6D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2819EC-4473-E3C2-10B0-FC7AF1B1C1F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A43422-C073-0BFB-756A-F5DF1912EE6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6DA03E7-5DB1-63BA-AFF8-2A2B8341303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3E8CCCA4-0C77-28F0-51BE-948A94B3F69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79;p17">
            <a:extLst>
              <a:ext uri="{FF2B5EF4-FFF2-40B4-BE49-F238E27FC236}">
                <a16:creationId xmlns:a16="http://schemas.microsoft.com/office/drawing/2014/main" id="{230FD77C-3423-FAA9-54BC-DED1B572C708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02FE53D-029B-DBA9-60B0-33DCFA93A9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32FD7B-E7F6-2EB5-5A24-093768678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0C126D-AF9D-63CF-5856-8B42EB5CD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72B108-68D9-B693-3934-FD6ADCDBD4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279C82C-849A-A2B2-FB53-C9910BAD33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6E20F9-FD2B-1CBE-9B19-DEBCC8CC71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228428-A6E9-236A-D628-ECD877C1E5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0C32199-050B-C1DD-DD80-38E115F120B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C8AFB9-CF5E-C241-EB9A-06D6C901A6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B07628C-5767-4516-35A5-ED5B742E2B5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4D2172-7DB6-5F91-915B-5B452DDA6B7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8208646D-5D47-C5F2-51B9-19B5AE17EC1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3760542-632A-EA49-5577-824464903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اَلسِّكَّةُ</a:t>
            </a:r>
            <a:endParaRPr lang="ar-MA" altLang="fr-FR" sz="6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291000-6C6A-B94C-9DB8-F49D8A57B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5A7C67A-0E2B-0608-452D-3066865575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91B7D2-D3C5-FBF9-3B80-210A588A1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34F014-FB86-F2F3-FF39-F7B7391AA5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0D64E0-DAAD-66F2-F2B5-0B481900B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F4C69A-5F14-E0EC-911A-4EB8BD184B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40290D-E51D-B7C8-FEAF-D7330E8418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EE95873-BF1E-9AC3-600B-92D8CF0538E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FBC0DA-C367-7E3C-2770-52C7C3B1E0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3DD4DC-FAAD-76E0-FF14-04EAC02CA7D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C3EFA4-68B2-142B-1F29-A03DCC16127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E3CD38-E471-76DC-F538-55C193DF433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A04294AE-0C8D-0456-D0EB-7A3838A6101D}"/>
              </a:ext>
            </a:extLst>
          </p:cNvPr>
          <p:cNvSpPr/>
          <p:nvPr/>
        </p:nvSpPr>
        <p:spPr>
          <a:xfrm>
            <a:off x="6436534" y="3428998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8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سُّكَّرُ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DE30A88C-B033-4A2B-C612-78E995D27E91}"/>
              </a:ext>
            </a:extLst>
          </p:cNvPr>
          <p:cNvSpPr/>
          <p:nvPr/>
        </p:nvSpPr>
        <p:spPr>
          <a:xfrm>
            <a:off x="3779520" y="3428998"/>
            <a:ext cx="245918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رَّضيعُ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FC364FE2-66E6-3ADB-5180-377CA700D32A}"/>
              </a:ext>
            </a:extLst>
          </p:cNvPr>
          <p:cNvSpPr/>
          <p:nvPr/>
        </p:nvSpPr>
        <p:spPr>
          <a:xfrm>
            <a:off x="586334" y="3428998"/>
            <a:ext cx="280406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اَلْـ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فُسْحَةُ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(الرسالة) البنية السردية+ الوضعية التواصلية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لرسالة الأب  وسأطرح عليكم أسئلة حول الأحداث التي حكى عنها 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C4F1AD-A57D-676F-3644-7E1FB5982D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3C4F62-E2BA-B528-FE09-0DA06E0EF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5074DE-2583-25D2-571D-580928C2C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CE70-25C5-C754-F9E6-CE7511D4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38B20-AD2D-D667-51E3-365E2178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23439D-4B29-FD00-C2AB-380B2E0003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E76BD-5F99-A509-3C75-BB4EAC70A5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65AB9C-B874-6A08-2B9A-48DD3964C8F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87F93-3EE9-B12F-688F-854B1930F7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815401-3612-0EFC-5EC4-E436ED82CE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5" name="Image 24" descr="Une image contenant bâtiment, plein air, fenêtre, toit&#10;&#10;Le contenu généré par l’IA peut être incorrect.">
            <a:extLst>
              <a:ext uri="{FF2B5EF4-FFF2-40B4-BE49-F238E27FC236}">
                <a16:creationId xmlns:a16="http://schemas.microsoft.com/office/drawing/2014/main" id="{95C6D74A-3D4C-3D11-E8BE-DC19D68BE20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7374"/>
          <a:stretch>
            <a:fillRect/>
          </a:stretch>
        </p:blipFill>
        <p:spPr>
          <a:xfrm>
            <a:off x="1517099" y="1833274"/>
            <a:ext cx="2092726" cy="2079672"/>
          </a:xfrm>
          <a:prstGeom prst="roundRect">
            <a:avLst/>
          </a:prstGeom>
        </p:spPr>
      </p:pic>
      <p:pic>
        <p:nvPicPr>
          <p:cNvPr id="27" name="Image 26" descr="Une image contenant bâtiment, peinture, pot de fleurs, plante&#10;&#10;Le contenu généré par l’IA peut être incorrect.">
            <a:extLst>
              <a:ext uri="{FF2B5EF4-FFF2-40B4-BE49-F238E27FC236}">
                <a16:creationId xmlns:a16="http://schemas.microsoft.com/office/drawing/2014/main" id="{49588353-7EFE-E73F-696F-9442BD9FA0C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470" t="6088" r="5834" b="13742"/>
          <a:stretch>
            <a:fillRect/>
          </a:stretch>
        </p:blipFill>
        <p:spPr>
          <a:xfrm>
            <a:off x="4227759" y="1779415"/>
            <a:ext cx="2187389" cy="2187389"/>
          </a:xfrm>
          <a:prstGeom prst="roundRect">
            <a:avLst/>
          </a:prstGeom>
        </p:spPr>
      </p:pic>
      <p:pic>
        <p:nvPicPr>
          <p:cNvPr id="28" name="Image 27" descr="Une image contenant habits, personne, fontaine, plein air&#10;&#10;Le contenu généré par l’IA peut être incorrect.">
            <a:extLst>
              <a:ext uri="{FF2B5EF4-FFF2-40B4-BE49-F238E27FC236}">
                <a16:creationId xmlns:a16="http://schemas.microsoft.com/office/drawing/2014/main" id="{9E34D22D-809F-52A0-D82C-83CEFC0486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03773" y="4177484"/>
            <a:ext cx="2220348" cy="2200268"/>
          </a:xfrm>
          <a:prstGeom prst="round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461EF4C-4299-BE7D-61B6-8A1DDD9C2FB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40530" y="4225999"/>
            <a:ext cx="2220347" cy="21856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DC995-6BB3-079F-0CE6-C8C41367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2A8741-9A73-E3EA-203B-FA206EAAD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0A8E3-2DC8-32DC-F12D-F733A48B8D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54C17-A7DF-14A6-0676-F2FAA917DA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AA55CD-2E96-6185-27FB-547C751A56A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7E810E-967C-863A-E616-981519E05F8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6C77EC-6909-903F-45C3-833F1EF7309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BC2D3-A9C2-451A-C7AB-41C3DCF63CE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52559B-B8B4-62C8-073A-5A493982DE2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A88E0-2C58-7C13-5576-F542540310B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0A010C-D296-702E-7AA3-A8E109ABC6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9380" y="6180479"/>
            <a:ext cx="540000" cy="540000"/>
          </a:xfrm>
          <a:prstGeom prst="rect">
            <a:avLst/>
          </a:prstGeom>
        </p:spPr>
      </p:pic>
      <p:pic>
        <p:nvPicPr>
          <p:cNvPr id="6" name="WhatsApp Video 2026-02-08 at 15.10.53">
            <a:hlinkClick r:id="" action="ppaction://media"/>
            <a:extLst>
              <a:ext uri="{FF2B5EF4-FFF2-40B4-BE49-F238E27FC236}">
                <a16:creationId xmlns:a16="http://schemas.microsoft.com/office/drawing/2014/main" id="{D72B4F2F-7238-F0A2-692C-55229D31AC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6549" y="1938865"/>
            <a:ext cx="7525942" cy="424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58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26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البداية؟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سافر الأب عبر القطار إلى مدينة جديدة- رددوا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D943DB-770F-7055-F29F-BBDFBB9C5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69A83A-9EE0-1B50-93A2-46A3EAA2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1BCDD5-17BC-7050-D191-1F2C652555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DF145-D067-89EC-E42C-61607227A7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0D8E40-634B-942F-D4C8-63C29F49F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7C081-6408-ADF1-3416-616B4132ED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5DCC4-59CB-E7C5-123E-92663BE69D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2E30B-90C9-6F4E-F8F5-A14F65A2244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D78A3-CC5C-3F27-D961-4DD074201BE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DBFA9-ECEB-7BAC-41B2-73E9C338D1F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5" name="Image 14" descr="Une image contenant Visage humain, Animation, capture d’écran, personne&#10;&#10;Le contenu généré par l’IA peut être incorrect.">
            <a:extLst>
              <a:ext uri="{FF2B5EF4-FFF2-40B4-BE49-F238E27FC236}">
                <a16:creationId xmlns:a16="http://schemas.microsoft.com/office/drawing/2014/main" id="{0769B5D9-505C-609E-79EA-D41CE152E02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811" r="11074"/>
          <a:stretch>
            <a:fillRect/>
          </a:stretch>
        </p:blipFill>
        <p:spPr>
          <a:xfrm>
            <a:off x="6407596" y="2192247"/>
            <a:ext cx="2105681" cy="1949447"/>
          </a:xfrm>
          <a:prstGeom prst="roundRect">
            <a:avLst/>
          </a:prstGeom>
        </p:spPr>
      </p:pic>
      <p:pic>
        <p:nvPicPr>
          <p:cNvPr id="17" name="Image 16" descr="Une image contenant habits, garçon, chaussures, bateau&#10;&#10;Le contenu généré par l’IA peut être incorrect.">
            <a:extLst>
              <a:ext uri="{FF2B5EF4-FFF2-40B4-BE49-F238E27FC236}">
                <a16:creationId xmlns:a16="http://schemas.microsoft.com/office/drawing/2014/main" id="{985BA86B-A37A-962C-1D5C-AF44475369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5703" y="2866008"/>
            <a:ext cx="1979369" cy="1949448"/>
          </a:xfrm>
          <a:prstGeom prst="roundRect">
            <a:avLst/>
          </a:prstGeom>
        </p:spPr>
      </p:pic>
      <p:pic>
        <p:nvPicPr>
          <p:cNvPr id="18" name="Image 17" descr="Une image contenant nourriture, personne, repas, table&#10;&#10;Le contenu généré par l’IA peut être incorrect.">
            <a:extLst>
              <a:ext uri="{FF2B5EF4-FFF2-40B4-BE49-F238E27FC236}">
                <a16:creationId xmlns:a16="http://schemas.microsoft.com/office/drawing/2014/main" id="{E378E1E0-383A-EA56-7A98-BB719FDB2A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622" y="4092259"/>
            <a:ext cx="3005913" cy="1446393"/>
          </a:xfrm>
          <a:prstGeom prst="roundRect">
            <a:avLst/>
          </a:prstGeom>
        </p:spPr>
      </p:pic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74E1CBC0-0C4E-8411-5556-EEF8D56FEC6E}"/>
              </a:ext>
            </a:extLst>
          </p:cNvPr>
          <p:cNvSpPr/>
          <p:nvPr/>
        </p:nvSpPr>
        <p:spPr>
          <a:xfrm>
            <a:off x="7259484" y="1871205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00AB463-A263-F042-9167-07CAB285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93" y="756000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فعل الأب أول ما وصل إلى المدينة؟ زار  مَقَرَّ عَمَله </a:t>
            </a:r>
            <a:r>
              <a:rPr lang="ar-M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ٱلْجَديد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في مَرْكَزِ </a:t>
            </a:r>
            <a:r>
              <a:rPr lang="ar-M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ٱلشُّرْطَةِ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- رددوا</a:t>
            </a: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4D1AAF3-AC16-0C89-C802-E28B5C1B0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E9FAB4-92D6-0802-7DA8-D1A5A60A91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C6570E-8423-31E2-BED1-17449E77B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7EE14D-ABD3-63D9-E1DE-2E399D51D5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3E4F47-E706-AD54-8771-6D439BEFA4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665A481-4BB7-646A-FDFA-D91B7803F0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47D5314-C13D-A2CF-0CE0-6195E83FDC3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FF9272-69BE-8AFD-B984-CE55736A267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C9F125-64BE-2997-16DA-73134D2592F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07DD36-5AEB-29E7-76BF-4E3E84567FF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727967-E34C-C4B8-8D6B-E9261CFE110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 descr="Une image contenant Visage humain, Animation, capture d’écran, personne&#10;&#10;Le contenu généré par l’IA peut être incorrect.">
            <a:extLst>
              <a:ext uri="{FF2B5EF4-FFF2-40B4-BE49-F238E27FC236}">
                <a16:creationId xmlns:a16="http://schemas.microsoft.com/office/drawing/2014/main" id="{792AC3D5-2CA0-B204-DBD2-B9DB91EF37E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811" r="11074"/>
          <a:stretch>
            <a:fillRect/>
          </a:stretch>
        </p:blipFill>
        <p:spPr>
          <a:xfrm>
            <a:off x="6407596" y="2192247"/>
            <a:ext cx="2105681" cy="1949447"/>
          </a:xfrm>
          <a:prstGeom prst="roundRect">
            <a:avLst/>
          </a:prstGeom>
        </p:spPr>
      </p:pic>
      <p:pic>
        <p:nvPicPr>
          <p:cNvPr id="5" name="Image 4" descr="Une image contenant habits, garçon, chaussures, bateau&#10;&#10;Le contenu généré par l’IA peut être incorrect.">
            <a:extLst>
              <a:ext uri="{FF2B5EF4-FFF2-40B4-BE49-F238E27FC236}">
                <a16:creationId xmlns:a16="http://schemas.microsoft.com/office/drawing/2014/main" id="{2FB07FF8-305C-7019-0E9C-EFA7C3995E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5703" y="2866008"/>
            <a:ext cx="1979369" cy="1949448"/>
          </a:xfrm>
          <a:prstGeom prst="roundRect">
            <a:avLst/>
          </a:prstGeom>
        </p:spPr>
      </p:pic>
      <p:pic>
        <p:nvPicPr>
          <p:cNvPr id="6" name="Image 5" descr="Une image contenant nourriture, personne, repas, table&#10;&#10;Le contenu généré par l’IA peut être incorrect.">
            <a:extLst>
              <a:ext uri="{FF2B5EF4-FFF2-40B4-BE49-F238E27FC236}">
                <a16:creationId xmlns:a16="http://schemas.microsoft.com/office/drawing/2014/main" id="{C812B772-8CE6-D2E6-0BCF-3AC2249937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622" y="4092259"/>
            <a:ext cx="3005913" cy="1446393"/>
          </a:xfrm>
          <a:prstGeom prst="round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50027BAA-D17F-6E15-E04B-F55B5D09B9FC}"/>
              </a:ext>
            </a:extLst>
          </p:cNvPr>
          <p:cNvSpPr/>
          <p:nvPr/>
        </p:nvSpPr>
        <p:spPr>
          <a:xfrm>
            <a:off x="4853918" y="2523006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2A2E09A-6C47-AC40-92C6-E6B78FC1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61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فعل الصديقان بعد خروجهما من مركز الشرطة؟  توجه الاب وصديقه إلى الميناء -رددوا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5A6E19-431C-7B61-B11E-C31B884609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510F75-F4E1-6D2C-E211-A4C72AE40F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385AE3-1DAF-81E7-E993-12A0C686E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4547F1-6613-6A69-1D6D-D126E44DC1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C10345-8671-F139-D739-7FE6FB78E0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1A9728C-618E-F1A6-A26A-8ADDF27B1E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B0420E7-9AE3-215F-C5E9-2195A0C9660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2880FF-B994-D1C5-A2A0-BE6E65AFAAF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0F6FCA-1A73-593A-E291-9E6B0EA6B3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736807-3795-9979-BA72-C7B261A860B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ECE3B5-F43C-2661-0A92-AD6C83F846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 descr="Une image contenant Visage humain, Animation, capture d’écran, personne&#10;&#10;Le contenu généré par l’IA peut être incorrect.">
            <a:extLst>
              <a:ext uri="{FF2B5EF4-FFF2-40B4-BE49-F238E27FC236}">
                <a16:creationId xmlns:a16="http://schemas.microsoft.com/office/drawing/2014/main" id="{DBEE08D4-C090-9D7D-DF15-DCD23018B45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811" r="11074"/>
          <a:stretch>
            <a:fillRect/>
          </a:stretch>
        </p:blipFill>
        <p:spPr>
          <a:xfrm>
            <a:off x="6407596" y="2192247"/>
            <a:ext cx="2105681" cy="1949447"/>
          </a:xfrm>
          <a:prstGeom prst="roundRect">
            <a:avLst/>
          </a:prstGeom>
        </p:spPr>
      </p:pic>
      <p:pic>
        <p:nvPicPr>
          <p:cNvPr id="5" name="Image 4" descr="Une image contenant habits, garçon, chaussures, bateau&#10;&#10;Le contenu généré par l’IA peut être incorrect.">
            <a:extLst>
              <a:ext uri="{FF2B5EF4-FFF2-40B4-BE49-F238E27FC236}">
                <a16:creationId xmlns:a16="http://schemas.microsoft.com/office/drawing/2014/main" id="{51E107C7-2A18-51D4-1596-3C0E1E5560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5703" y="2866008"/>
            <a:ext cx="1979369" cy="1949448"/>
          </a:xfrm>
          <a:prstGeom prst="roundRect">
            <a:avLst/>
          </a:prstGeom>
        </p:spPr>
      </p:pic>
      <p:pic>
        <p:nvPicPr>
          <p:cNvPr id="6" name="Image 5" descr="Une image contenant nourriture, personne, repas, table&#10;&#10;Le contenu généré par l’IA peut être incorrect.">
            <a:extLst>
              <a:ext uri="{FF2B5EF4-FFF2-40B4-BE49-F238E27FC236}">
                <a16:creationId xmlns:a16="http://schemas.microsoft.com/office/drawing/2014/main" id="{EEFD6326-2831-B9E7-E1BE-8E3A56E28E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622" y="4092259"/>
            <a:ext cx="3005913" cy="1446393"/>
          </a:xfrm>
          <a:prstGeom prst="round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E0189C18-88E0-40BD-22B8-66346F479856}"/>
              </a:ext>
            </a:extLst>
          </p:cNvPr>
          <p:cNvSpPr/>
          <p:nvPr/>
        </p:nvSpPr>
        <p:spPr>
          <a:xfrm>
            <a:off x="4980530" y="2523009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12B6D-B088-9E39-7F75-CC7384A30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09893A4-C4F5-AC29-757E-8BA83350E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61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تناول الصديقان وجبة سمك على رصيف الميناء. رددوا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CF88F8A-4881-B86B-44EA-00F0265E3E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4884C4-B086-BA3F-CD0A-85B3CC5C34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7E9FB3-4234-5917-6C9E-D2C080AD8B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45E47B1-345F-5E09-81E1-74B0F4C42C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9D34B8C-5CD8-3C43-6E34-51D9C8E080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154B65C-A79A-81B7-E52E-E5FD9E09921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27D2748-C5EA-E8BB-FE63-2E4A75867E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CA87A7-0377-D30B-7025-6232B9D545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0628AF-A32D-3CB3-CA2E-314E93398C7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069943-3568-7A80-3FBD-495DF94CEEA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DBF785-131E-3739-FA30-5C5AAF575A8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 descr="Une image contenant Visage humain, Animation, capture d’écran, personne&#10;&#10;Le contenu généré par l’IA peut être incorrect.">
            <a:extLst>
              <a:ext uri="{FF2B5EF4-FFF2-40B4-BE49-F238E27FC236}">
                <a16:creationId xmlns:a16="http://schemas.microsoft.com/office/drawing/2014/main" id="{9D6F13C8-8E22-8A3C-1232-4820D07FE44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811" r="11074"/>
          <a:stretch>
            <a:fillRect/>
          </a:stretch>
        </p:blipFill>
        <p:spPr>
          <a:xfrm>
            <a:off x="6407596" y="2192247"/>
            <a:ext cx="2105681" cy="1949447"/>
          </a:xfrm>
          <a:prstGeom prst="roundRect">
            <a:avLst/>
          </a:prstGeom>
        </p:spPr>
      </p:pic>
      <p:pic>
        <p:nvPicPr>
          <p:cNvPr id="5" name="Image 4" descr="Une image contenant habits, garçon, chaussures, bateau&#10;&#10;Le contenu généré par l’IA peut être incorrect.">
            <a:extLst>
              <a:ext uri="{FF2B5EF4-FFF2-40B4-BE49-F238E27FC236}">
                <a16:creationId xmlns:a16="http://schemas.microsoft.com/office/drawing/2014/main" id="{B26F1483-589A-0F9D-4550-681E44625B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5703" y="2866008"/>
            <a:ext cx="1979369" cy="1949448"/>
          </a:xfrm>
          <a:prstGeom prst="roundRect">
            <a:avLst/>
          </a:prstGeom>
        </p:spPr>
      </p:pic>
      <p:pic>
        <p:nvPicPr>
          <p:cNvPr id="6" name="Image 5" descr="Une image contenant nourriture, personne, repas, table&#10;&#10;Le contenu généré par l’IA peut être incorrect.">
            <a:extLst>
              <a:ext uri="{FF2B5EF4-FFF2-40B4-BE49-F238E27FC236}">
                <a16:creationId xmlns:a16="http://schemas.microsoft.com/office/drawing/2014/main" id="{BFCA15AC-6963-8E78-58B1-4A21AE5BD6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622" y="4092259"/>
            <a:ext cx="3005913" cy="1446393"/>
          </a:xfrm>
          <a:prstGeom prst="round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19744B4F-4C5A-87DA-28B9-BAA0C77C1558}"/>
              </a:ext>
            </a:extLst>
          </p:cNvPr>
          <p:cNvSpPr/>
          <p:nvPr/>
        </p:nvSpPr>
        <p:spPr>
          <a:xfrm>
            <a:off x="2340508" y="3765649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42503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EED63-A7E2-F2BC-C5C8-3AD0C9D33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4773580-F427-AD98-1FB5-2CCC1EA09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61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تجول الأب في المدينة وزار مرافق متعددة. رددوا</a:t>
            </a:r>
            <a:b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بالأماكن التي زارها الأب في المدينة؟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B5B944D-BC49-F16A-34B3-52FCAFE498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B86271-4481-50EE-1416-F8FC511F19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ED88BF-98E7-0046-818C-0BD5F92C24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9ABC76-7600-0511-C8F4-216BFF2AB6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ADC5CE9-1210-D16D-27EC-B308ACED3C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42084-F437-55CF-A232-20044376E7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6A4652E-F4CC-F632-E416-DBE307A4CF7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260E49-0CF1-3976-2418-DA580773AF1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821D12-C14F-CDE0-B48A-377709DD1E0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E0E522-E0F5-DE4A-2B2B-A96F6E0D684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56A168-8BD1-0F2C-5C37-2266CBBF708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 descr="Une image contenant bâtiment, plein air, fenêtre, toit&#10;&#10;Le contenu généré par l’IA peut être incorrect.">
            <a:extLst>
              <a:ext uri="{FF2B5EF4-FFF2-40B4-BE49-F238E27FC236}">
                <a16:creationId xmlns:a16="http://schemas.microsoft.com/office/drawing/2014/main" id="{FC7F5A55-4B0C-DED5-0042-CCBFD512CF1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7374"/>
          <a:stretch>
            <a:fillRect/>
          </a:stretch>
        </p:blipFill>
        <p:spPr>
          <a:xfrm>
            <a:off x="6360655" y="2771120"/>
            <a:ext cx="2092726" cy="2079672"/>
          </a:xfrm>
          <a:prstGeom prst="roundRect">
            <a:avLst/>
          </a:prstGeom>
        </p:spPr>
      </p:pic>
      <p:pic>
        <p:nvPicPr>
          <p:cNvPr id="8" name="Image 7" descr="Une image contenant bâtiment, peinture, pot de fleurs, plante&#10;&#10;Le contenu généré par l’IA peut être incorrect.">
            <a:extLst>
              <a:ext uri="{FF2B5EF4-FFF2-40B4-BE49-F238E27FC236}">
                <a16:creationId xmlns:a16="http://schemas.microsoft.com/office/drawing/2014/main" id="{C36AFC06-F980-88AF-9E6A-50966C9A70A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470" t="6088" r="5834" b="13742"/>
          <a:stretch>
            <a:fillRect/>
          </a:stretch>
        </p:blipFill>
        <p:spPr>
          <a:xfrm>
            <a:off x="3574932" y="2771118"/>
            <a:ext cx="2187389" cy="2187389"/>
          </a:xfrm>
          <a:prstGeom prst="roundRect">
            <a:avLst/>
          </a:prstGeom>
        </p:spPr>
      </p:pic>
      <p:pic>
        <p:nvPicPr>
          <p:cNvPr id="14" name="Image 13" descr="Une image contenant peinture, dessin, bâtiment, plein air&#10;&#10;Le contenu généré par l’IA peut être incorrect.">
            <a:extLst>
              <a:ext uri="{FF2B5EF4-FFF2-40B4-BE49-F238E27FC236}">
                <a16:creationId xmlns:a16="http://schemas.microsoft.com/office/drawing/2014/main" id="{5989E519-3FF2-343D-2D17-CBB222CCF4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6103" y="2771119"/>
            <a:ext cx="2220495" cy="218738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7959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70B30-E263-CDD8-F8B2-AE9BC875B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7A7410F-FC06-E39F-6A73-D6F390DEF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61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فعل الأب في نهاية جولته في المدينة؟ اقتنى قصصا لحسام وأخته من المكتبة.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488A2E-3375-E14D-9197-82730D2463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E46770-804C-CEC6-AE62-4890BCC5AC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04B117-FA4A-212A-90C8-83F9A5632A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1CA7C3-C16B-3CCF-4CAD-EC0DFEF7D1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AC10EB9-AD54-7F65-A2EA-48C3822F49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0024F02-F3D8-0A3A-FA15-08A5B281F5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01FE291-3B96-71F3-94A4-E0A6CE0E5F1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C7541A-92E5-DC03-A81A-602B10621D5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CC80DF-8F54-3639-C58D-C757ECEC191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673A1E-8EED-AAF7-DF20-43BCFCC600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8F6DE6-95A8-724D-CF38-CF54817DF50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 descr="Une image contenant habits, personne, fontaine, plein air&#10;&#10;Le contenu généré par l’IA peut être incorrect.">
            <a:extLst>
              <a:ext uri="{FF2B5EF4-FFF2-40B4-BE49-F238E27FC236}">
                <a16:creationId xmlns:a16="http://schemas.microsoft.com/office/drawing/2014/main" id="{12850659-E7D3-FE6E-40FD-B8898220F5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1313" y="2730134"/>
            <a:ext cx="2220348" cy="2200268"/>
          </a:xfrm>
          <a:prstGeom prst="round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FBBEA4-6EF7-3903-FBC7-BCC0FB14A6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57" y="2730134"/>
            <a:ext cx="2220347" cy="21856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4338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761271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12945"/>
            <a:ext cx="792001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CD21EA-9B6D-9A1D-7268-A06037518B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4FC33A-D84C-6365-870E-A30D95457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760CDB-93B9-ADEC-FAB1-48E0BEF687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D5B72-8049-AAB2-9708-FE13C751B3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6F144E-DF6A-ABC5-5BED-860339065A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73265B-619F-EFE3-79E9-CB4996AF6C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D46361-22D1-C56A-22C7-24C9D5232F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2586C9-0846-D1E8-07F7-A54F5717C51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1AAB1-653E-9F0A-01B7-D743F161F2F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4512DE-DD80-8092-DAB4-8AB8641364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867793-896C-C106-9525-639895E7C6A7}"/>
              </a:ext>
            </a:extLst>
          </p:cNvPr>
          <p:cNvGrpSpPr/>
          <p:nvPr/>
        </p:nvGrpSpPr>
        <p:grpSpPr>
          <a:xfrm>
            <a:off x="422071" y="3587206"/>
            <a:ext cx="7838511" cy="1493347"/>
            <a:chOff x="706577" y="3119889"/>
            <a:chExt cx="7838511" cy="149334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BBE4D4-C0B1-94A0-A8F8-A7305DAC8365}"/>
                </a:ext>
              </a:extLst>
            </p:cNvPr>
            <p:cNvSpPr/>
            <p:nvPr/>
          </p:nvSpPr>
          <p:spPr>
            <a:xfrm>
              <a:off x="1091381" y="3637312"/>
              <a:ext cx="7453707" cy="426649"/>
            </a:xfrm>
            <a:prstGeom prst="roundRect">
              <a:avLst>
                <a:gd name="adj" fmla="val 37408"/>
              </a:avLst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A7AA0680-CB50-6C0B-BB35-16EE389A9098}"/>
                </a:ext>
              </a:extLst>
            </p:cNvPr>
            <p:cNvSpPr/>
            <p:nvPr/>
          </p:nvSpPr>
          <p:spPr>
            <a:xfrm rot="16200000">
              <a:off x="633013" y="3569697"/>
              <a:ext cx="702541" cy="555414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669FE4-0E87-B51D-B47B-129C756F5342}"/>
                </a:ext>
              </a:extLst>
            </p:cNvPr>
            <p:cNvGrpSpPr/>
            <p:nvPr/>
          </p:nvGrpSpPr>
          <p:grpSpPr>
            <a:xfrm>
              <a:off x="7719854" y="3119889"/>
              <a:ext cx="265471" cy="761799"/>
              <a:chOff x="1767565" y="1569991"/>
              <a:chExt cx="265471" cy="761799"/>
            </a:xfrm>
          </p:grpSpPr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0E3582-6119-09A8-FDCE-D4E26901BED3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DAA8006-76BD-A5C1-90B7-21FEF06C4DAC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24E7B3D-6CE3-222A-7DD3-16C5533BE6EF}"/>
                </a:ext>
              </a:extLst>
            </p:cNvPr>
            <p:cNvGrpSpPr/>
            <p:nvPr/>
          </p:nvGrpSpPr>
          <p:grpSpPr>
            <a:xfrm flipV="1">
              <a:off x="5953869" y="3821938"/>
              <a:ext cx="265471" cy="791298"/>
              <a:chOff x="1767565" y="1540492"/>
              <a:chExt cx="265471" cy="791298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4717EAB-9E9F-47ED-31C9-4D292A45FB4D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DB37480-20E6-FA8F-0202-833671AECBBA}"/>
                  </a:ext>
                </a:extLst>
              </p:cNvPr>
              <p:cNvSpPr/>
              <p:nvPr/>
            </p:nvSpPr>
            <p:spPr>
              <a:xfrm rot="16200000">
                <a:off x="1600221" y="1794317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BCD79DA-E780-EE86-C41C-830A46DD5508}"/>
                </a:ext>
              </a:extLst>
            </p:cNvPr>
            <p:cNvGrpSpPr/>
            <p:nvPr/>
          </p:nvGrpSpPr>
          <p:grpSpPr>
            <a:xfrm>
              <a:off x="4020540" y="3127154"/>
              <a:ext cx="265471" cy="761799"/>
              <a:chOff x="1767565" y="1569991"/>
              <a:chExt cx="265471" cy="761799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36DF5D5C-20BF-53AF-1D76-D58D6F93359E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DBAFF97-6EE0-160A-8D23-55F82CE844D2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14E07A1-F978-0FBC-098B-707D09FD0E41}"/>
                </a:ext>
              </a:extLst>
            </p:cNvPr>
            <p:cNvGrpSpPr/>
            <p:nvPr/>
          </p:nvGrpSpPr>
          <p:grpSpPr>
            <a:xfrm flipV="1">
              <a:off x="2259243" y="3822426"/>
              <a:ext cx="265471" cy="761799"/>
              <a:chOff x="1767565" y="1569991"/>
              <a:chExt cx="265471" cy="761799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2A82F9-8C03-B085-462C-FE9C7F4C887C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A7320B-29EA-38BE-EBCF-AE6DEF8226CD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pic>
        <p:nvPicPr>
          <p:cNvPr id="15" name="Image 14" descr="Une image contenant plein air, ciel, maison, peinture&#10;&#10;Le contenu généré par l’IA peut être incorrect.">
            <a:extLst>
              <a:ext uri="{FF2B5EF4-FFF2-40B4-BE49-F238E27FC236}">
                <a16:creationId xmlns:a16="http://schemas.microsoft.com/office/drawing/2014/main" id="{62652089-E941-DDD9-4078-45FFE340F6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7452" y="1620890"/>
            <a:ext cx="1870126" cy="18171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426F8EE-5EB7-471B-40DA-A19B7BAE625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231"/>
          <a:stretch>
            <a:fillRect/>
          </a:stretch>
        </p:blipFill>
        <p:spPr>
          <a:xfrm>
            <a:off x="3584609" y="2323962"/>
            <a:ext cx="1888228" cy="18827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C91D48AA-E487-8660-368A-47B9F3263D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9077" y="4800397"/>
            <a:ext cx="1894671" cy="17220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Image 42" descr="Une image contenant habits, bateau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7A20AEE-ACA5-A003-ED7D-C7627449CD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3822" y="4987240"/>
            <a:ext cx="1704044" cy="1587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C4691453-E003-527A-DA82-A881D4523E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64418" y="2297609"/>
            <a:ext cx="1623645" cy="15379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" name="Image 46" descr="Une image contenant habits, dessin, peinture, Dessin animé&#10;&#10;Le contenu généré par l’IA peut être incorrect.">
            <a:extLst>
              <a:ext uri="{FF2B5EF4-FFF2-40B4-BE49-F238E27FC236}">
                <a16:creationId xmlns:a16="http://schemas.microsoft.com/office/drawing/2014/main" id="{F01D1AF5-817B-B8FB-2957-A6FCFE49CE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32878" y="2329823"/>
            <a:ext cx="1770445" cy="17352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31" y="774213"/>
            <a:ext cx="717059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استمعوا  للحوار الذي دار بين الأب وصديقه وهو يعرفه على مرافق المدينة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FCA960-6E71-27BC-5506-C5E9C5E91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854102-B168-F954-0F47-574331EB1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7CE5F-0B96-24A1-9B0F-2208C2CBC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8D03E-AC56-2BBA-CDC2-07FB6F7CCC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917E88-ACA5-E685-162C-EA2728962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E58F5F-DC1A-9F22-0FB6-59355DD089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3D21AA-8277-AB58-1FCD-8C6B97A82D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078FC-8CCC-EF17-B896-134278E52A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004BEE-269A-7F84-A84B-EE448E0F685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81AA99-96E6-5946-4CFB-67EFAB9D20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F85399-9AE8-4D21-8729-3797EA624A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7AADA03-7EAF-90BE-4376-2EF65DD674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535" y="2070823"/>
            <a:ext cx="7962066" cy="410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32709-B48C-33E2-E6D2-B8764C67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BF6FD-8A72-8170-F417-25BE945E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يريد الأب اكتشاف المدينة التي يزورها لأول مرة؛ سأل صديقه : 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B54937-A986-4DED-A101-ECFF4CB9E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E9C103-956F-8DCE-7B26-8FA3B030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97BF49-E439-64C9-EB55-E6179A7DD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91FCB0-08C0-2914-2C50-8A6F6BF5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BFFE88-6F61-6EA3-5A09-5E204EBFC6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2E4E94-77CF-CD5A-7182-A25AD051AD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531911-B081-BD4B-5192-012FAF70D8F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25350-D9DD-6C0C-75EB-65430406BC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658D8C-F03D-3B58-03B5-92D2CE7909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5CB834-0435-7ED1-BFF7-65646784932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A0469-88DC-EEC9-769C-4163B7132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habits, homm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368EF6-695E-06E1-B106-50D76FF6D8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21" y="2034318"/>
            <a:ext cx="7959600" cy="410333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D850DD3-728E-DE82-22FE-339D302DDA31}"/>
              </a:ext>
            </a:extLst>
          </p:cNvPr>
          <p:cNvSpPr/>
          <p:nvPr/>
        </p:nvSpPr>
        <p:spPr>
          <a:xfrm>
            <a:off x="6116423" y="2200420"/>
            <a:ext cx="2376000" cy="230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8CC5331-D73C-0350-D0AC-0FD28509014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519297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87A7E-BD86-CFF8-7F79-72E66A8B4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3C70F6-C7A9-E4CE-A053-7632E66F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للتحدث عن مرافق مدينته قال عمر: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EB79752-FCFA-827F-0193-11032D9F8D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2D1F2BD-6DF4-1A2A-8C31-D4211A577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DA34D0B-533D-7594-FC14-39DE8F6993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6BEF88-29DD-4983-8FE6-C6397C9F86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7D3EAAB-59FE-396C-6E51-92CBB84BE2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1DFFEF1-2F45-28A3-BF12-0CE8F5B1F45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2AB61E-799E-25A0-4283-2BFA32B8E80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B73577-0F1E-E281-D42D-4D1087E4379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785790-670A-DC62-442A-03303980F64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7DC19B4-6E8C-401C-878C-B5DB824BE3E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BB07C-59B6-00C6-70C0-E0C0DE1C13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habits, homm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49FC4E3-B61D-5223-EAF2-5F5479C523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21" y="2034318"/>
            <a:ext cx="7959600" cy="4103330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0163ED4-7634-631F-0FB5-AC7437EBE283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14158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4AE52-D362-70E9-DB66-55E1E1B1B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8CF0097-6F1C-58FC-4EA5-A63DD8A9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يريد الأب معرفة المزيد عن المدينة. فسأل :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B54D800-9F8D-2956-49DF-DE0D79260D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94B8729-EA5D-B4EC-FAC1-E92A5659A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765614-B3F3-AD0D-D39C-A4CB9048BA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C3D956C-42B4-4085-883B-CAC433705D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FDD39DF-A8AA-C6D6-D27F-560779D160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B79A419-3178-1CAB-9833-6C887BAA7F5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911C373-B09E-1EA0-AA10-92A917DC863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B5CD737-2B05-738A-FB43-A7F398F0F99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C71D24-9525-E6E9-5FF8-DEEECA6D9B9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08903B-7F92-6F5D-49E9-2B401E47919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112195-CDA2-238D-9216-95C8E0FE48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habits, homm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B2BC11C-669B-82BA-C903-74F2213844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21" y="2034318"/>
            <a:ext cx="7959600" cy="410333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63C98847-1956-E17B-5CF0-EEA464E3FC25}"/>
              </a:ext>
            </a:extLst>
          </p:cNvPr>
          <p:cNvSpPr/>
          <p:nvPr/>
        </p:nvSpPr>
        <p:spPr>
          <a:xfrm>
            <a:off x="6116423" y="2200420"/>
            <a:ext cx="2376000" cy="230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04EE361-0498-7FA7-E763-EDA0C8A1EEF3}"/>
              </a:ext>
            </a:extLst>
          </p:cNvPr>
          <p:cNvSpPr/>
          <p:nvPr/>
        </p:nvSpPr>
        <p:spPr>
          <a:xfrm>
            <a:off x="789527" y="2120839"/>
            <a:ext cx="197613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78313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26B0-F037-9E6F-3699-0001228E2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462862A-CBBF-6FB9-A2CE-842475F3F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قال عمر :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EBE5C2F-8FBD-CF88-7CBB-1E90CD1022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8D833-4115-E018-DCE8-1B19432D1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8932DF6-E340-A379-64ED-776858E215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567AFC4-D9E5-FB4D-6F1A-7C78402741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23066F8-0D1E-ADF1-D082-AE176AEFCC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FF87E4C-4A46-B880-1967-1F3F39FD5A0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C889C4-4236-E75B-A64E-13C5AA0EE31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25AB37-E213-16F8-F983-FC38A698BD5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59B9F7-1BA9-911F-E95E-C0EA0C42CF2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8658E1B-D081-88F5-A6F8-0B2ECDA121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B05FCD-AE37-224E-0F87-0514A7ECA4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habits, homm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D76E53-3B92-0A70-276D-F0C05F3DE8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21" y="2034318"/>
            <a:ext cx="7959600" cy="410333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F3835A8B-90CA-376D-1C76-C277CF770EF9}"/>
              </a:ext>
            </a:extLst>
          </p:cNvPr>
          <p:cNvSpPr/>
          <p:nvPr/>
        </p:nvSpPr>
        <p:spPr>
          <a:xfrm>
            <a:off x="6152271" y="2162906"/>
            <a:ext cx="2376000" cy="230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C38F6A-BD8B-EAB4-6AA7-11FDF0F328C3}"/>
              </a:ext>
            </a:extLst>
          </p:cNvPr>
          <p:cNvSpPr txBox="1"/>
          <p:nvPr/>
        </p:nvSpPr>
        <p:spPr>
          <a:xfrm>
            <a:off x="5950634" y="2902633"/>
            <a:ext cx="2638686" cy="96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000" dirty="0"/>
              <a:t>وَراءَ هذِه الْأَسْوارِ الْعالِيَةِ، تَقَعُ الْمَدينَةُ الْقَديمَةُ بِأَزِقَّتِها الضَّيِّقَة. </a:t>
            </a:r>
            <a:endParaRPr lang="fr-FR" sz="2000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CA08764-DE4F-DDB1-D451-33589A988244}"/>
              </a:ext>
            </a:extLst>
          </p:cNvPr>
          <p:cNvSpPr/>
          <p:nvPr/>
        </p:nvSpPr>
        <p:spPr>
          <a:xfrm>
            <a:off x="789527" y="2120839"/>
            <a:ext cx="197613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70836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32958-7A83-B1D6-9B36-7CAFE19A1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8D0EBA2-4160-872E-5951-3F2574D3E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29" y="774213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الاستماع  ــــ تابعوا.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ABF58F0-DB70-7E01-3052-0F9851CC88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69AEBF3-804D-7D8E-14CF-5730B195F5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1A4F2D-15D1-8F72-4147-0F14649CA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4CBBF2-F7C7-406A-C024-67241AEB8C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60AEE4-66A5-498C-0B61-9566C1F1D5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56E18C-C8C7-C858-9156-E592063C64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096B139-8024-F16E-C241-1BB21A37225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031853-AD21-C040-387B-1992251B22C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72A7EC-C2A5-1862-0AD6-32B4AE9BB97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DA1B9A-2FCD-0183-3AB2-79381B7A441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B2F3B8-5664-0CBD-68A5-E53FD3C695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texte, habits, homm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66A082-6315-027E-696E-E9931D7860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21" y="2034318"/>
            <a:ext cx="7959600" cy="4103330"/>
          </a:xfrm>
          <a:prstGeom prst="rect">
            <a:avLst/>
          </a:prstGeom>
        </p:spPr>
      </p:pic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0CA251A7-7A5F-6FD7-F0CC-8E5018F2600B}"/>
              </a:ext>
            </a:extLst>
          </p:cNvPr>
          <p:cNvSpPr/>
          <p:nvPr/>
        </p:nvSpPr>
        <p:spPr>
          <a:xfrm>
            <a:off x="5913119" y="4768948"/>
            <a:ext cx="2533759" cy="1167618"/>
          </a:xfrm>
          <a:prstGeom prst="wedgeEllipseCallout">
            <a:avLst>
              <a:gd name="adj1" fmla="val -36822"/>
              <a:gd name="adj2" fmla="val -88102"/>
            </a:avLst>
          </a:prstGeom>
          <a:solidFill>
            <a:schemeClr val="bg1"/>
          </a:solidFill>
          <a:ln>
            <a:solidFill>
              <a:srgbClr val="63C1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8E56D0B-2B87-A4EC-AE3D-9C1A9030026D}"/>
              </a:ext>
            </a:extLst>
          </p:cNvPr>
          <p:cNvSpPr txBox="1"/>
          <p:nvPr/>
        </p:nvSpPr>
        <p:spPr>
          <a:xfrm>
            <a:off x="5703276" y="4920328"/>
            <a:ext cx="2638686" cy="878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dirty="0"/>
              <a:t>وَراءَ هذِه الْأَسْوارِ الْعالِيَةِ، تَقَعُ الْمَدينَةُ الْقَديمَةُ بِأَزِقَّتِها الضَّيِّقَة.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114613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3A625-FDE5-EA4A-FDDC-CAFF84FE3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7A50DD-B13C-BF25-5ABE-4B75D8442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الحوار. ماذا سأل الأب؟ ماذا أجاب عمر؟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05598E3-C212-9B8E-C176-E0C161DDE3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0FF1CB-B78A-049F-2BFF-E3DA25A30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F4FB46E-6EAB-47AC-B28B-B638C33C4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9ED36A5-30A5-C962-C222-475DC1E702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EB3B0C0-4944-B4C1-37C5-050890ABF6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39CE0E2-7E56-2FA0-EA62-845A923C68C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84E6EFE-9A67-1388-7E66-9EC8A4D5DF9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03DC71-54D7-2D59-DC7F-89EA9BE9B3B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8F68805-4315-C9B5-45E9-15BCCCF16C3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9BC1B4-B1C4-7DCA-CBFC-451711F3E6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DF2F474-2C10-63F4-88BE-0DE82F09EE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792001" cy="792000"/>
          </a:xfrm>
        </p:spPr>
      </p:pic>
      <p:pic>
        <p:nvPicPr>
          <p:cNvPr id="7" name="Image 6" descr="Une image contenant texte, habits, homm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D648AA2-C4CE-DFAC-4971-C28E1F88CF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21" y="2034318"/>
            <a:ext cx="7959600" cy="4103330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E1ACBF6A-10E2-EB7E-99BA-CD2A1F6C41B6}"/>
              </a:ext>
            </a:extLst>
          </p:cNvPr>
          <p:cNvSpPr/>
          <p:nvPr/>
        </p:nvSpPr>
        <p:spPr>
          <a:xfrm>
            <a:off x="5913119" y="4768948"/>
            <a:ext cx="2533759" cy="1167618"/>
          </a:xfrm>
          <a:prstGeom prst="wedgeEllipseCallout">
            <a:avLst>
              <a:gd name="adj1" fmla="val -36822"/>
              <a:gd name="adj2" fmla="val -88102"/>
            </a:avLst>
          </a:prstGeom>
          <a:solidFill>
            <a:schemeClr val="bg1"/>
          </a:solidFill>
          <a:ln>
            <a:solidFill>
              <a:srgbClr val="63C1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756BB3A-0E4E-74EC-AF9E-245E2159CDCA}"/>
              </a:ext>
            </a:extLst>
          </p:cNvPr>
          <p:cNvSpPr txBox="1"/>
          <p:nvPr/>
        </p:nvSpPr>
        <p:spPr>
          <a:xfrm>
            <a:off x="5703276" y="4920328"/>
            <a:ext cx="2638686" cy="878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dirty="0"/>
              <a:t>وَراءَ هذِه الْأَسْوارِ الْعالِيَةِ، تَقَعُ الْمَدينَةُ الْقَديمَةُ بِأَزِقَّتِها الضَّيِّقَة.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344365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ـــــ إستراتيجية الفهم.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3F948C76-87AA-3765-CD70-48E650E1B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81F65-A729-D4C5-2701-20EBE5687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402" y="2160724"/>
            <a:ext cx="659226" cy="8381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93550F-E905-9C49-0D55-4A2634209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816" y="101552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«رسالة».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85889" y="1923939"/>
            <a:ext cx="6772223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B04CB-92B2-E80F-1A6A-1AC1BC947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E530DF-B676-D6D1-CF7B-E91576D02B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8F3F8-6960-E73D-F074-DE248C520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B235E9-C715-F0C5-872B-BF67FE17F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6BECAA-45A9-1696-F479-BF9A5451DC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549049B-5365-9C29-7062-A1A8910561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5AEAC-8A2C-F7DC-2559-A2FA7F8B88C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29EDD8-20A3-674B-8A46-B85D72C362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5810B0-ED49-FA0F-08DE-87BED08887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35964-9C10-B431-E458-D1CCDF6B14A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339C81-1179-FD01-A95D-5BDB55E4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500DC5-7AAA-A060-BA10-0179936F1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914E01-AAD5-D0C4-6668-3F114A78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B04863-B1A8-CBF5-BA79-171DD9B179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1D55C7-2531-CC96-DDF7-F6C40D8E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512189-837A-1681-B2EB-C4679E1DD8B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4621FD-57CD-FC5A-9929-09D5CFC34B5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5C0FE3-EB7B-22A0-8990-4B3180D2047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A644E2-6B1F-4A01-B419-4DDDC52869E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C4500D-02BC-F075-7CD4-52A502A07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0A30E3-072A-6D45-98E6-2E2C50D548CF}"/>
              </a:ext>
            </a:extLst>
          </p:cNvPr>
          <p:cNvGrpSpPr/>
          <p:nvPr/>
        </p:nvGrpSpPr>
        <p:grpSpPr>
          <a:xfrm>
            <a:off x="507824" y="1965202"/>
            <a:ext cx="8128351" cy="4258045"/>
            <a:chOff x="505403" y="2258219"/>
            <a:chExt cx="8128351" cy="373842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B93A96-EA33-0281-F79D-5E88D032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5403" y="2335635"/>
              <a:ext cx="8128351" cy="366101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157067E-A36C-BA89-92C2-7B3C851D04F3}"/>
                </a:ext>
              </a:extLst>
            </p:cNvPr>
            <p:cNvSpPr txBox="1"/>
            <p:nvPr/>
          </p:nvSpPr>
          <p:spPr>
            <a:xfrm>
              <a:off x="632373" y="2258219"/>
              <a:ext cx="3618281" cy="396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خذوا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440A55-6A91-33EC-A828-23A068EB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E6C9F3-BADA-B873-6BE7-6AD74D3F24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D0F54E-ED82-45E2-4680-48F77CA22C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60DB9C-8ED8-56E8-A190-69FC4B7CB2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0690B2-6DA0-724A-C8B0-AEA813A6D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6B965C-E8FD-11C9-3D7F-E0588AADE9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1B066B-0794-6845-1545-19EB2646A8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D866A-346C-05F4-A39D-D8DD7B6D19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50272D-5282-7499-4A0A-3D06723080B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86A6E6-B746-11CF-6A98-A542C2CF1C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FA47F16-1BB5-E075-5D04-72742E7E2234}"/>
              </a:ext>
            </a:extLst>
          </p:cNvPr>
          <p:cNvGrpSpPr/>
          <p:nvPr/>
        </p:nvGrpSpPr>
        <p:grpSpPr>
          <a:xfrm>
            <a:off x="507824" y="1965202"/>
            <a:ext cx="8128351" cy="4258045"/>
            <a:chOff x="505403" y="2258219"/>
            <a:chExt cx="8128351" cy="373842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FD5CF2-7C3B-A168-43F6-53610E716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5403" y="2335635"/>
              <a:ext cx="8128351" cy="366101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8557EEF-9517-C0C5-7070-7871C100B75E}"/>
                </a:ext>
              </a:extLst>
            </p:cNvPr>
            <p:cNvSpPr txBox="1"/>
            <p:nvPr/>
          </p:nvSpPr>
          <p:spPr>
            <a:xfrm>
              <a:off x="632373" y="2258219"/>
              <a:ext cx="3618281" cy="396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B566-B520-3057-5B30-4FFD1127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E6669533-B657-5FE0-251E-A1292D6E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7986D2-3162-E06F-F9DD-E567D50F7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48F37F-DC16-29BE-819F-7B6C4CBF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24EACD-E288-9156-71A6-347F00007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8B898B-FF9D-C98B-39C2-ABE99E2A99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31CB7B-428C-9592-4A2E-6C7995310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B147CC-CC8E-934B-A308-2C556D8FD7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C91A56-95D9-62F3-9B6A-1D7218CFCF1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666277-0B51-C780-6C9E-C095A0FC3A0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22EF49-4351-4B52-50E2-F9D5219FF7E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05254D-6AAF-1A8E-CC7C-55ECA13BB5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D785C9-EDF4-1895-5A96-D8C508781FB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1275E64-9E9E-983A-D471-E59943DED0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167" y="1978126"/>
            <a:ext cx="8315665" cy="437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8542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4475-D21A-4CA4-4E34-A51197FA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82D3924-DF66-8738-CB07-E46E43DD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على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BEF904-4EB0-DC5C-611E-87F24447A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632689-63C0-E7C5-F8C2-826BD3D2A2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A94EC7-6F2A-C0CE-5A6A-5199AA1B4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94E1B8-D066-A566-B92B-CDEDF349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5D6DF4-95E0-480D-1DE6-2A996A3F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B6A011-6570-B3CD-49E5-ED00E9D173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67DD24-29D5-2DEB-931F-9EB7B2E9CF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5954B3-AAEA-13F7-E6CF-85A0D4D153A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7FD45-1C2B-520F-47CE-0B7C1FBAEED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C390A5-22F1-7538-8671-483B9D37114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7BB0A5-944C-BB60-301E-D9855D61334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5A3304-5AE5-6783-4E52-D6D0319BC1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167" y="1978126"/>
            <a:ext cx="8315665" cy="437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2121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763C0-9320-DAAC-184B-8CC230DD2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5CDDAE51-C942-9274-03B5-E37F812F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ابحثوا عن الكلمات المضغوطة في النص. من يقرؤها؟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6630CD3-0676-EBC9-9F26-063A74CF85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3D7694-B3EE-D07F-8785-DA3E4F0FC5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3942C0-587C-8BED-126C-6D4CD0DB7B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0C2568-F0CA-80C5-0803-5695966BF2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95F051-13E5-8876-48E2-F1BBCBA301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548F9B-8B2F-F8F0-1BF6-18B5465AB8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061E034-05FE-63E3-BF6D-CC4E34333E9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DF2094-E350-D76B-BEFB-C2AFFA91C6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C21923-0FD8-5B94-4C6E-C3E0CBC5698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85AAF0-8497-B1E9-E2DE-12CC0487966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FF7CDF7-A576-1D8C-50EB-FE1924EB771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37C0016-CCB8-8CCB-CC55-F5B4982624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549" y="1594929"/>
            <a:ext cx="3286336" cy="504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9805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B75-0B08-4A59-0441-4CA683A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1E5A5D-6BE4-A945-FA52-96159D03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الآن على الإجابة عن أسئلة الفهم. من يقرأ الفقرة؟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736A19-B4B8-5FB4-9C83-F5504BAB7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247B0E-4814-8645-53DC-6663CC3C7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7BC98E-C3FA-4014-0B7F-889B16B165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00C26-7768-A7E7-0588-57269940F2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59A853-B53B-D141-2DAF-A3A9D307E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CC7318-6022-6FCF-2195-2617365C45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435C8D-6DA8-FC6C-31F2-1C3632DF3E5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82D6EA-FAC0-B3B3-DA58-978F4B5D01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5CEA23-CFA3-3225-3D4F-988AE81D0C3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EDC723-B77D-6EE1-B843-5D6263B167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592662-248D-B196-58B9-6E6D18000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8A8C7F2-7485-2DA3-C53A-41827238E6E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6169"/>
          <a:stretch>
            <a:fillRect/>
          </a:stretch>
        </p:blipFill>
        <p:spPr>
          <a:xfrm>
            <a:off x="438210" y="2521654"/>
            <a:ext cx="8451166" cy="202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0144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827A6-2A57-35EA-E42B-7332DD61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33F7FD-05D3-D9B5-1E46-9C011DA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4C9E48-B206-92DF-0F7D-F6DF50689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78679-3EA5-1231-0AE8-C62F5E5576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8729D4-5A38-4CED-D87E-59854776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96633-5BF5-22DE-225B-6B63DF96A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50AE00-2311-D850-4358-B672A2F6CC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46EEFC-2A94-7074-605D-96281057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3431A3-CA94-C65D-D73A-9BF6D6E3E0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4BE76-38B7-3C84-2DA8-8F0B59B9EF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8BE47A-3567-5D1D-DEC6-0E1FD33C0F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7E715-4020-A3DB-6DA8-E416B3791F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268241-C60B-78CB-6ED8-8A2F88EB32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64993F4-A3DC-F3BE-34B6-360B4FEC88D6}"/>
              </a:ext>
            </a:extLst>
          </p:cNvPr>
          <p:cNvSpPr/>
          <p:nvPr/>
        </p:nvSpPr>
        <p:spPr>
          <a:xfrm>
            <a:off x="1502335" y="5433639"/>
            <a:ext cx="689855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 ٱلْأَبُ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72BC6F7F-4A37-3E14-7B4B-09A576E0291C}"/>
              </a:ext>
            </a:extLst>
          </p:cNvPr>
          <p:cNvSpPr/>
          <p:nvPr/>
        </p:nvSpPr>
        <p:spPr>
          <a:xfrm>
            <a:off x="1278386" y="4445468"/>
            <a:ext cx="720944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بِأَيَّةِ وَسيلَةٍ 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 </a:t>
            </a:r>
            <a:r>
              <a:rPr lang="ar-M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لْأَبُ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DC786-043D-B974-F984-BB5A57613E01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EFF4E12-D520-BF83-33B6-C8D03A3CD6B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6169"/>
          <a:stretch>
            <a:fillRect/>
          </a:stretch>
        </p:blipFill>
        <p:spPr>
          <a:xfrm>
            <a:off x="438210" y="2521654"/>
            <a:ext cx="8451166" cy="202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9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0825-E768-01AA-81C0-EAAD7C3A3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8A7F30E-5CB6-904D-D0DB-C685EEBA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في النصِّ : السِّكَّةَ الْحديدية. أتساءل ما وسيلة النقل التي تسير على السكة؟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E9097A3-13ED-DAC0-77F4-4DB5F83F45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47163A-4829-8FD3-E9CF-9E9EBC839F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967B6D-C3AC-5355-EC98-8E4DDC1229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A7D5BC-3AD4-95BB-AE3B-5F9BF2B3E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8F6D5-106E-257A-53EB-BBC7834AB0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7EF68D-7D50-3FCF-0FD9-B90643ECE1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1D88C3E-DB21-CC88-AC49-B5FBAA1C7FB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84B110-0DED-0EEB-81A6-B891D932A6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A99482-8CDA-2F84-204F-604053A5505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C31025-01FB-0933-F901-A6C0A28A0BE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F44DDF-4272-FDF6-7E17-A07382DC9C2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02E235CC-6699-DEFC-D6F7-D44820713AA7}"/>
              </a:ext>
            </a:extLst>
          </p:cNvPr>
          <p:cNvSpPr/>
          <p:nvPr/>
        </p:nvSpPr>
        <p:spPr>
          <a:xfrm>
            <a:off x="1502335" y="5433639"/>
            <a:ext cx="689855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 ٱلْأَبُ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7B9EEBAA-F5D0-3AE6-DFE1-E5C0AFD26BCD}"/>
              </a:ext>
            </a:extLst>
          </p:cNvPr>
          <p:cNvSpPr/>
          <p:nvPr/>
        </p:nvSpPr>
        <p:spPr>
          <a:xfrm>
            <a:off x="1278386" y="4445468"/>
            <a:ext cx="720944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بِأَيَّةِ وَسيلَةٍ 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 </a:t>
            </a:r>
            <a:r>
              <a:rPr lang="ar-M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لْأَبُ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74CAE4-D51B-50A7-82D0-B986EEEF2107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35D66E3-E25C-070A-2449-D0B27BBB37C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6169"/>
          <a:stretch>
            <a:fillRect/>
          </a:stretch>
        </p:blipFill>
        <p:spPr>
          <a:xfrm>
            <a:off x="438210" y="2521654"/>
            <a:ext cx="8451166" cy="2020035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1EE7BE5-3637-585C-2119-DB1161BAB791}"/>
              </a:ext>
            </a:extLst>
          </p:cNvPr>
          <p:cNvCxnSpPr/>
          <p:nvPr/>
        </p:nvCxnSpPr>
        <p:spPr>
          <a:xfrm>
            <a:off x="616336" y="3086731"/>
            <a:ext cx="162911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2974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3BF8-7AE0-D528-3F0B-C0E38B26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DBB374-A290-FF71-80CB-4760F370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إنه القطار. أصوغ الجواب : سافر الأب على متن القطار.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DA28A8-9112-5BAD-1BB1-6AAD9FD98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E63EF9-3B70-CA90-83E0-369FD83166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FDEA22-8A08-957C-B313-9F1201C96D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51A103-457E-3195-4D0C-5A7C9D27D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CE1B6D-57D0-E495-C1FF-CB23F5FCA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EA0928-6ADD-F163-4E91-19CECFE1E3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D3BEFDA-EF0F-2185-FE0B-5EA799D8D2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7138DA-557A-7EB7-AF5B-792649F3F1A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BE0ED0-1A3B-A6B5-14A9-DCFAACF832C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0BA22E-87A5-9B45-93A2-6D6C57100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7CE4435-89D5-1224-F18D-A26124FB56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BED85FF7-0EA0-BA5A-DBB5-35EAA3F75D7D}"/>
              </a:ext>
            </a:extLst>
          </p:cNvPr>
          <p:cNvSpPr/>
          <p:nvPr/>
        </p:nvSpPr>
        <p:spPr>
          <a:xfrm>
            <a:off x="1502335" y="5433639"/>
            <a:ext cx="689855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 ٱلْأَبُ عَلى مَتْنِ القِطارِ. 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535825CC-5E9A-2151-DA1F-52A3412E32DB}"/>
              </a:ext>
            </a:extLst>
          </p:cNvPr>
          <p:cNvSpPr/>
          <p:nvPr/>
        </p:nvSpPr>
        <p:spPr>
          <a:xfrm>
            <a:off x="1278386" y="4445468"/>
            <a:ext cx="720944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بِأَيَّةِ وَسيلَةٍ 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 </a:t>
            </a:r>
            <a:r>
              <a:rPr lang="ar-M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لْأَبُ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AA7A66-DE1A-505E-D1AB-98AD2079AB40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FF6F74D-D936-78BF-2B80-355E3779FE4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6169"/>
          <a:stretch>
            <a:fillRect/>
          </a:stretch>
        </p:blipFill>
        <p:spPr>
          <a:xfrm>
            <a:off x="438210" y="2521654"/>
            <a:ext cx="8451166" cy="202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46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D14B4-B8B0-1C45-2F00-E52F12A99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FAF4289-C402-E895-F39C-099FDA08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93B6D26-7128-5D23-14E4-CDCBEC97D0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F0BD62-BDB1-F889-AE8F-0F5F1D63D5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751311-C17E-83B7-8F3A-E24B3BCFCC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6FDE57-B3A0-7C85-B76E-55ADE8FC2E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FD211E-175E-9A73-B2ED-D6BDD491E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CA6D5F-278D-3ACF-E50C-7E0BB5FDB3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D18A06F-A48E-68D4-AFD2-27E90560D26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41E84B-F3D2-3BF9-6288-58C034E926B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1F807E-1A27-7BA4-614B-F09BA2945A8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464212-A4E0-A210-DFD5-81D7985056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99A004-0FEE-69E2-BDF2-449B5D11293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456C8000-2916-68E3-7A3B-A1C42EA5067B}"/>
              </a:ext>
            </a:extLst>
          </p:cNvPr>
          <p:cNvSpPr/>
          <p:nvPr/>
        </p:nvSpPr>
        <p:spPr>
          <a:xfrm>
            <a:off x="1502335" y="5433639"/>
            <a:ext cx="689855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عَمَلُ ٱلْأَبِ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85392899-F639-011A-F09F-399290055400}"/>
              </a:ext>
            </a:extLst>
          </p:cNvPr>
          <p:cNvSpPr/>
          <p:nvPr/>
        </p:nvSpPr>
        <p:spPr>
          <a:xfrm>
            <a:off x="1278386" y="4445468"/>
            <a:ext cx="720944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عَمَلُ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لْأَبِ؟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A208F4B-1BA3-7F50-79EE-A52FA6DC4EA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6169"/>
          <a:stretch>
            <a:fillRect/>
          </a:stretch>
        </p:blipFill>
        <p:spPr>
          <a:xfrm>
            <a:off x="438210" y="2521654"/>
            <a:ext cx="8451166" cy="202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173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49128-2998-D81F-D99A-0BD3BEB6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1487C9E-A605-326D-324E-5C39F6F9F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يجيب؟ كيف عرفتم ذلك؟ انقلوا الجواب على كراساتكم.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5A1E44-B3C6-BB66-E8DB-5AAB22892B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CF98E4-ED8B-98CB-FA8B-64256CB130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BE057F-EC6C-5C9F-9911-65FD36DB68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6AC0B1-86D7-03E2-84BB-3BEAC163B9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2866A1B-8D12-BB87-E4C9-BE0B18249D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3015CD-DB47-384A-E8D1-874D1D97CEE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E135B17-3B4E-B55A-47E9-E59686A065A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763933-ECB4-B9C9-82FA-1F553F0CE3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13F697-25B1-B9CB-141B-F84040D188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0F2946-B000-3D4B-EBCB-0C18327D42E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48C46A-0FCD-AD9B-7789-473BE9C23F1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C2C50EFC-8790-0221-C128-F2493BA3CDB7}"/>
              </a:ext>
            </a:extLst>
          </p:cNvPr>
          <p:cNvSpPr/>
          <p:nvPr/>
        </p:nvSpPr>
        <p:spPr>
          <a:xfrm>
            <a:off x="1502335" y="5433639"/>
            <a:ext cx="689855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عَمَلُ ٱلْأَبِ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شُرْطِيٌّ. 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63AD13C5-A37E-838E-2267-2BA29CA4970D}"/>
              </a:ext>
            </a:extLst>
          </p:cNvPr>
          <p:cNvSpPr/>
          <p:nvPr/>
        </p:nvSpPr>
        <p:spPr>
          <a:xfrm>
            <a:off x="1278386" y="4445468"/>
            <a:ext cx="720944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altLang="fr-FR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عَمَلُ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لْأَبِ؟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F926D54-9E15-C953-6FCE-74522C56EB0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6169"/>
          <a:stretch>
            <a:fillRect/>
          </a:stretch>
        </p:blipFill>
        <p:spPr>
          <a:xfrm>
            <a:off x="438210" y="2521654"/>
            <a:ext cx="8451166" cy="2020035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3ED2CC7-96D4-8747-6E5B-D96FA297FE59}"/>
              </a:ext>
            </a:extLst>
          </p:cNvPr>
          <p:cNvCxnSpPr/>
          <p:nvPr/>
        </p:nvCxnSpPr>
        <p:spPr>
          <a:xfrm flipH="1">
            <a:off x="1591359" y="3718223"/>
            <a:ext cx="3940508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30951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إملاء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تنتهي بتاء.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D8F077C-4418-220B-3640-597F9B988B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5482" y="1052955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AB4F2-C5AE-8E17-82B0-F06C0147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5DF0DDE-4423-2C4F-CD0B-BBAD156B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34859-343F-1278-5A86-5EEC96E94A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B47D91-5F90-96FC-DAE3-C92E5DC65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50A5B8-A37C-B10B-D29A-53851F923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1D97F7-4DDF-725D-CE60-3C8476B0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E1376DB-3887-80BA-C9F0-B32FFCC6DD3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2F0223-5032-A533-170A-268B0F7542E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152FD2-32D4-55D5-1F3F-33CF06F1B65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F76ED-E048-F3F2-6BA8-0597631F2E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D9ABD6-674D-5C3D-ABCD-74DFB737293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E28CE9-1E38-418A-DE52-4ACB3912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– رددوا ورائي  - بأي حرف تنتهي جميع هذه الكلمات؟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2401DBF-13F8-59B6-3406-859DAD9582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FACA4CDD-0F2D-E2A1-BBA0-CD2BB31E60BD}"/>
              </a:ext>
            </a:extLst>
          </p:cNvPr>
          <p:cNvSpPr/>
          <p:nvPr/>
        </p:nvSpPr>
        <p:spPr>
          <a:xfrm>
            <a:off x="5543907" y="1530412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باخِرَ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0FB88A92-27EA-B15A-4C7C-F17C72A471BB}"/>
              </a:ext>
            </a:extLst>
          </p:cNvPr>
          <p:cNvSpPr/>
          <p:nvPr/>
        </p:nvSpPr>
        <p:spPr>
          <a:xfrm>
            <a:off x="5543906" y="4042535"/>
            <a:ext cx="2040981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رَسَمَ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DBC0D566-0E01-EF0B-05F6-973DCFCD4C46}"/>
              </a:ext>
            </a:extLst>
          </p:cNvPr>
          <p:cNvSpPr/>
          <p:nvPr/>
        </p:nvSpPr>
        <p:spPr>
          <a:xfrm>
            <a:off x="5543906" y="5327588"/>
            <a:ext cx="210160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بَيْ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BFEB856A-1E2C-6C74-1283-D97D9E1D8827}"/>
              </a:ext>
            </a:extLst>
          </p:cNvPr>
          <p:cNvSpPr/>
          <p:nvPr/>
        </p:nvSpPr>
        <p:spPr>
          <a:xfrm>
            <a:off x="5543907" y="2773917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مَدينَ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</p:spTree>
    <p:extLst>
      <p:ext uri="{BB962C8B-B14F-4D97-AF65-F5344CB8AC3E}">
        <p14:creationId xmlns:p14="http://schemas.microsoft.com/office/powerpoint/2010/main" val="425719698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AAE4B-D6C9-22EC-614A-4C34F2CA1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3EDDCAA-4486-4164-7762-1D58BE4B42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94867B-2CBF-058F-32A5-CEAEAB46A7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0FB718-BFC4-CF33-A3CF-48EB2FAC21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D57ECC-3A6B-DADD-4876-1E52F9BBE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6E83DA-4910-91FF-C7BB-D1EE5774F5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FAC1454-0F9C-5BED-599D-AFD0FA5B76B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CC5E05-29A6-6090-D48E-61ED9BA90B1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3655BB-C04C-D8EE-E564-98CC1A00CA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A8FF1F-860B-C7F8-A70B-51D97BAA470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F019CCA-1DF2-63A4-C8DB-E6A9035F96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D235C7F-6BC6-E5D7-1AAD-400558EBF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سأقف على آخر كل كلمة. هكذا أقرأ باخرة – باخره رددوا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DBF60D0-65B9-614E-4D0E-A39F1C2D17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0373FAED-6DF3-46E0-E112-ECACFBAB4246}"/>
              </a:ext>
            </a:extLst>
          </p:cNvPr>
          <p:cNvSpPr/>
          <p:nvPr/>
        </p:nvSpPr>
        <p:spPr>
          <a:xfrm>
            <a:off x="5543907" y="1530412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باخِرَ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5C894EDE-E7FD-CB10-4291-E2FD64D2F894}"/>
              </a:ext>
            </a:extLst>
          </p:cNvPr>
          <p:cNvSpPr/>
          <p:nvPr/>
        </p:nvSpPr>
        <p:spPr>
          <a:xfrm>
            <a:off x="5543906" y="4042535"/>
            <a:ext cx="2040981" cy="112264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رَسَمَ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53457D5E-F46E-848C-80AA-A2049CC4DC42}"/>
              </a:ext>
            </a:extLst>
          </p:cNvPr>
          <p:cNvSpPr/>
          <p:nvPr/>
        </p:nvSpPr>
        <p:spPr>
          <a:xfrm>
            <a:off x="5543906" y="5327588"/>
            <a:ext cx="2101607" cy="112264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بَيْ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C4E4C6EF-5BA8-10DD-D59A-0143A617F41B}"/>
              </a:ext>
            </a:extLst>
          </p:cNvPr>
          <p:cNvSpPr/>
          <p:nvPr/>
        </p:nvSpPr>
        <p:spPr>
          <a:xfrm>
            <a:off x="5543907" y="2773917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مَدينَ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sp>
        <p:nvSpPr>
          <p:cNvPr id="27" name="Google Shape;1671;p201">
            <a:extLst>
              <a:ext uri="{FF2B5EF4-FFF2-40B4-BE49-F238E27FC236}">
                <a16:creationId xmlns:a16="http://schemas.microsoft.com/office/drawing/2014/main" id="{6786A891-4CBE-37C4-1132-192AFAC67CFE}"/>
              </a:ext>
            </a:extLst>
          </p:cNvPr>
          <p:cNvSpPr/>
          <p:nvPr/>
        </p:nvSpPr>
        <p:spPr>
          <a:xfrm>
            <a:off x="1371873" y="1526200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باخِر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َهْ</a:t>
            </a:r>
            <a:endParaRPr lang="ar-MA" sz="72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2" name="Graphique 31" descr="Oreille contour">
            <a:extLst>
              <a:ext uri="{FF2B5EF4-FFF2-40B4-BE49-F238E27FC236}">
                <a16:creationId xmlns:a16="http://schemas.microsoft.com/office/drawing/2014/main" id="{4B8B1217-D73F-BCC0-EB6B-8ED1237B85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57221" y="1303482"/>
            <a:ext cx="914400" cy="914400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9F51BF94-3591-A1BC-3061-A86E43F33E6B}"/>
              </a:ext>
            </a:extLst>
          </p:cNvPr>
          <p:cNvGrpSpPr/>
          <p:nvPr/>
        </p:nvGrpSpPr>
        <p:grpSpPr>
          <a:xfrm>
            <a:off x="1371873" y="2638644"/>
            <a:ext cx="2472922" cy="1253702"/>
            <a:chOff x="1371873" y="2638644"/>
            <a:chExt cx="2472922" cy="1253702"/>
          </a:xfrm>
        </p:grpSpPr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60835723-CCEC-168D-BAD0-6340F7A89AAC}"/>
                </a:ext>
              </a:extLst>
            </p:cNvPr>
            <p:cNvSpPr/>
            <p:nvPr/>
          </p:nvSpPr>
          <p:spPr>
            <a:xfrm>
              <a:off x="1371873" y="2769705"/>
              <a:ext cx="2015722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َدينَ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هْ</a:t>
              </a:r>
              <a:endParaRPr lang="ar-MA" sz="7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3" name="Graphique 32" descr="Oreille contour">
              <a:extLst>
                <a:ext uri="{FF2B5EF4-FFF2-40B4-BE49-F238E27FC236}">
                  <a16:creationId xmlns:a16="http://schemas.microsoft.com/office/drawing/2014/main" id="{1E112041-1FE0-E556-9510-81F519F83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930395" y="2638644"/>
              <a:ext cx="914400" cy="914400"/>
            </a:xfrm>
            <a:prstGeom prst="rect">
              <a:avLst/>
            </a:prstGeom>
          </p:spPr>
        </p:pic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7D821FDA-6EBA-43B7-EA9E-65E6322DA529}"/>
              </a:ext>
            </a:extLst>
          </p:cNvPr>
          <p:cNvGrpSpPr/>
          <p:nvPr/>
        </p:nvGrpSpPr>
        <p:grpSpPr>
          <a:xfrm>
            <a:off x="1371872" y="3875911"/>
            <a:ext cx="2498181" cy="1285053"/>
            <a:chOff x="1371872" y="3875911"/>
            <a:chExt cx="2498181" cy="1285053"/>
          </a:xfrm>
        </p:grpSpPr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5F91A850-0290-4D81-24EA-6B94CFF3BBEC}"/>
                </a:ext>
              </a:extLst>
            </p:cNvPr>
            <p:cNvSpPr/>
            <p:nvPr/>
          </p:nvSpPr>
          <p:spPr>
            <a:xfrm>
              <a:off x="1371872" y="4038323"/>
              <a:ext cx="2040981" cy="112264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ر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َسَمَ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تْ</a:t>
              </a:r>
              <a:endParaRPr lang="ar-MA" sz="7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4" name="Graphique 33" descr="Oreille contour">
              <a:extLst>
                <a:ext uri="{FF2B5EF4-FFF2-40B4-BE49-F238E27FC236}">
                  <a16:creationId xmlns:a16="http://schemas.microsoft.com/office/drawing/2014/main" id="{A1D0F517-DDD1-6414-6F46-710FE64B3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955653" y="3875911"/>
              <a:ext cx="914400" cy="914400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ABBF7FF6-79D1-062E-97A6-AC2AA54A25D7}"/>
              </a:ext>
            </a:extLst>
          </p:cNvPr>
          <p:cNvGrpSpPr/>
          <p:nvPr/>
        </p:nvGrpSpPr>
        <p:grpSpPr>
          <a:xfrm>
            <a:off x="1371872" y="5022547"/>
            <a:ext cx="2558807" cy="1423470"/>
            <a:chOff x="1371872" y="5022547"/>
            <a:chExt cx="2558807" cy="1423470"/>
          </a:xfrm>
        </p:grpSpPr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E6322A85-78E7-AAB2-25AA-48CC99381BDB}"/>
                </a:ext>
              </a:extLst>
            </p:cNvPr>
            <p:cNvSpPr/>
            <p:nvPr/>
          </p:nvSpPr>
          <p:spPr>
            <a:xfrm>
              <a:off x="1371872" y="5323376"/>
              <a:ext cx="2101607" cy="112264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ب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َيْ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تْ</a:t>
              </a:r>
              <a:endParaRPr lang="ar-MA" sz="7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5" name="Graphique 34" descr="Oreille contour">
              <a:extLst>
                <a:ext uri="{FF2B5EF4-FFF2-40B4-BE49-F238E27FC236}">
                  <a16:creationId xmlns:a16="http://schemas.microsoft.com/office/drawing/2014/main" id="{FC89A259-8E27-1A4A-33C6-EEC55575A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16279" y="5022547"/>
              <a:ext cx="914400" cy="914400"/>
            </a:xfrm>
            <a:prstGeom prst="rect">
              <a:avLst/>
            </a:prstGeom>
          </p:spPr>
        </p:pic>
      </p:grp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741CD29-6FA6-075F-A449-7805BC3C97F9}"/>
              </a:ext>
            </a:extLst>
          </p:cNvPr>
          <p:cNvCxnSpPr/>
          <p:nvPr/>
        </p:nvCxnSpPr>
        <p:spPr>
          <a:xfrm flipH="1">
            <a:off x="3829638" y="2136968"/>
            <a:ext cx="136375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539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6F359-BFAE-9881-BDF7-E41663350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A5C7EA8-5C74-24AB-E98C-E2AE54D89A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2F8D27-0163-D817-CB52-90C8F1A88B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12C71B-C303-1E7F-CC8E-BFBB07E378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9FF24A8-30CF-049A-74BF-854CA4D86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FC4583-EDA1-067B-010B-667247B6F7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548BFDB-7400-D158-7232-76894854E7F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DBCEB2-FDBA-23CA-3864-FA6475E9817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820941-1EDF-E6FD-77EC-96AF0EA5EE8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78E22B-7C8E-67EC-0012-922FB97DF75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13F619-84F5-3E83-312A-4649CC323C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E532D1B-4103-174A-CCEB-13DB3B4B2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معي : التاء مربوطة -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أقف على الكلمة أسمع هْ. من يقرأ؟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0AE0E3-5525-BC9C-74D1-D279124D7B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84AF6324-8417-B694-4CAE-30D61B43081E}"/>
              </a:ext>
            </a:extLst>
          </p:cNvPr>
          <p:cNvSpPr/>
          <p:nvPr/>
        </p:nvSpPr>
        <p:spPr>
          <a:xfrm>
            <a:off x="5543907" y="1853740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باخِرَ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65580174-F82A-07B7-542C-021F6FDAAFE6}"/>
              </a:ext>
            </a:extLst>
          </p:cNvPr>
          <p:cNvSpPr/>
          <p:nvPr/>
        </p:nvSpPr>
        <p:spPr>
          <a:xfrm>
            <a:off x="5543907" y="3097245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مَدينَ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sp>
        <p:nvSpPr>
          <p:cNvPr id="27" name="Google Shape;1671;p201">
            <a:extLst>
              <a:ext uri="{FF2B5EF4-FFF2-40B4-BE49-F238E27FC236}">
                <a16:creationId xmlns:a16="http://schemas.microsoft.com/office/drawing/2014/main" id="{B88111E3-D0AB-A90A-F2E9-F4B1D94808D2}"/>
              </a:ext>
            </a:extLst>
          </p:cNvPr>
          <p:cNvSpPr/>
          <p:nvPr/>
        </p:nvSpPr>
        <p:spPr>
          <a:xfrm>
            <a:off x="1371873" y="1849528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باخِر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َهْ</a:t>
            </a:r>
            <a:endParaRPr lang="ar-MA" sz="72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2" name="Graphique 31" descr="Oreille contour">
            <a:extLst>
              <a:ext uri="{FF2B5EF4-FFF2-40B4-BE49-F238E27FC236}">
                <a16:creationId xmlns:a16="http://schemas.microsoft.com/office/drawing/2014/main" id="{6B68A903-9CC1-012D-1C9B-611416808C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57221" y="1626810"/>
            <a:ext cx="914400" cy="914400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261F9D52-092D-1645-D831-BB80F8500645}"/>
              </a:ext>
            </a:extLst>
          </p:cNvPr>
          <p:cNvGrpSpPr/>
          <p:nvPr/>
        </p:nvGrpSpPr>
        <p:grpSpPr>
          <a:xfrm>
            <a:off x="1371873" y="2961972"/>
            <a:ext cx="2472922" cy="1253702"/>
            <a:chOff x="1371873" y="2638644"/>
            <a:chExt cx="2472922" cy="1253702"/>
          </a:xfrm>
        </p:grpSpPr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A9296E41-9662-EBD3-5E88-40D461FC6619}"/>
                </a:ext>
              </a:extLst>
            </p:cNvPr>
            <p:cNvSpPr/>
            <p:nvPr/>
          </p:nvSpPr>
          <p:spPr>
            <a:xfrm>
              <a:off x="1371873" y="2769705"/>
              <a:ext cx="2015722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َدينَ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هْ</a:t>
              </a:r>
              <a:endParaRPr lang="ar-MA" sz="7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3" name="Graphique 32" descr="Oreille contour">
              <a:extLst>
                <a:ext uri="{FF2B5EF4-FFF2-40B4-BE49-F238E27FC236}">
                  <a16:creationId xmlns:a16="http://schemas.microsoft.com/office/drawing/2014/main" id="{AE49533A-0CFA-C76B-8649-92AE466AF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930395" y="2638644"/>
              <a:ext cx="914400" cy="914400"/>
            </a:xfrm>
            <a:prstGeom prst="rect">
              <a:avLst/>
            </a:prstGeom>
          </p:spPr>
        </p:pic>
      </p:grp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ED552050-B38C-717C-D516-EB33A2AEAF5D}"/>
              </a:ext>
            </a:extLst>
          </p:cNvPr>
          <p:cNvCxnSpPr/>
          <p:nvPr/>
        </p:nvCxnSpPr>
        <p:spPr>
          <a:xfrm flipH="1">
            <a:off x="3829638" y="2460296"/>
            <a:ext cx="136375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12242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5E928-E34E-7AB6-233B-A48B80104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B563D54-B1C5-396F-CE08-433F3174F3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CDAFE6-9BAF-E8AC-4F0D-9070BB0291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601611-D2FA-B506-4515-AEE9F68E39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1F5E81F-02CD-A112-47BE-D514F9E5BC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8DE48D-9ADE-CE4C-B838-852D7428CF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C931961-D980-DA87-631C-67881C02A27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B61E84-7C94-80B4-3A36-7491E1E8768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0159A1-61FD-F309-81BF-48BE717A026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204087-FD66-80FA-7CC2-1B4A671D1E7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C9D88B9-C44A-47F0-7A54-56DFF9F9482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413AEA-8EB9-BDCC-6C38-75A2186BD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معي :  التاء مبسوطة  -  عندما أقف على الكلمة أسمع تْ - من يقرأ؟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7782116-CA06-4FEC-6697-3458A2B0B0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8DEA68CB-76B7-2F2D-0CFF-736784781905}"/>
              </a:ext>
            </a:extLst>
          </p:cNvPr>
          <p:cNvSpPr/>
          <p:nvPr/>
        </p:nvSpPr>
        <p:spPr>
          <a:xfrm>
            <a:off x="5543906" y="1930836"/>
            <a:ext cx="2040981" cy="112264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رَسَمَ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17FB76C4-D0DF-BE31-0F8C-EACDEA7CFDD5}"/>
              </a:ext>
            </a:extLst>
          </p:cNvPr>
          <p:cNvSpPr/>
          <p:nvPr/>
        </p:nvSpPr>
        <p:spPr>
          <a:xfrm>
            <a:off x="5543906" y="3215889"/>
            <a:ext cx="2101607" cy="112264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بَيْ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82875600-DFF5-BF6C-E324-E4CBB755E0BD}"/>
              </a:ext>
            </a:extLst>
          </p:cNvPr>
          <p:cNvGrpSpPr/>
          <p:nvPr/>
        </p:nvGrpSpPr>
        <p:grpSpPr>
          <a:xfrm>
            <a:off x="1371872" y="1764212"/>
            <a:ext cx="2498181" cy="1285053"/>
            <a:chOff x="1371872" y="3875911"/>
            <a:chExt cx="2498181" cy="1285053"/>
          </a:xfrm>
        </p:grpSpPr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7B56A486-70D1-F460-429D-413564E514FA}"/>
                </a:ext>
              </a:extLst>
            </p:cNvPr>
            <p:cNvSpPr/>
            <p:nvPr/>
          </p:nvSpPr>
          <p:spPr>
            <a:xfrm>
              <a:off x="1371872" y="4038323"/>
              <a:ext cx="2040981" cy="112264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ر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َسَمَ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تْ</a:t>
              </a:r>
              <a:endParaRPr lang="ar-MA" sz="7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4" name="Graphique 33" descr="Oreille contour">
              <a:extLst>
                <a:ext uri="{FF2B5EF4-FFF2-40B4-BE49-F238E27FC236}">
                  <a16:creationId xmlns:a16="http://schemas.microsoft.com/office/drawing/2014/main" id="{039B471D-F9AA-7B5D-4AB1-FAF4F8661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955653" y="3875911"/>
              <a:ext cx="914400" cy="914400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BFD8DEC-2C55-BD03-0534-1E849B208943}"/>
              </a:ext>
            </a:extLst>
          </p:cNvPr>
          <p:cNvGrpSpPr/>
          <p:nvPr/>
        </p:nvGrpSpPr>
        <p:grpSpPr>
          <a:xfrm>
            <a:off x="1371872" y="2910848"/>
            <a:ext cx="2558807" cy="1423470"/>
            <a:chOff x="1371872" y="5022547"/>
            <a:chExt cx="2558807" cy="1423470"/>
          </a:xfrm>
        </p:grpSpPr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18296E8C-B33D-9984-C170-93B323DAEE0C}"/>
                </a:ext>
              </a:extLst>
            </p:cNvPr>
            <p:cNvSpPr/>
            <p:nvPr/>
          </p:nvSpPr>
          <p:spPr>
            <a:xfrm>
              <a:off x="1371872" y="5323376"/>
              <a:ext cx="2101607" cy="112264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ب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َيْ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تْ</a:t>
              </a:r>
              <a:endParaRPr lang="ar-MA" sz="7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5" name="Graphique 34" descr="Oreille contour">
              <a:extLst>
                <a:ext uri="{FF2B5EF4-FFF2-40B4-BE49-F238E27FC236}">
                  <a16:creationId xmlns:a16="http://schemas.microsoft.com/office/drawing/2014/main" id="{0D9E8BCB-522F-4C1B-CAE1-B9C135422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16279" y="5022547"/>
              <a:ext cx="914400" cy="914400"/>
            </a:xfrm>
            <a:prstGeom prst="rect">
              <a:avLst/>
            </a:prstGeom>
          </p:spPr>
        </p:pic>
      </p:grp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F3437505-7A76-5F47-C6E1-D0DD8D1DA161}"/>
              </a:ext>
            </a:extLst>
          </p:cNvPr>
          <p:cNvCxnSpPr/>
          <p:nvPr/>
        </p:nvCxnSpPr>
        <p:spPr>
          <a:xfrm flipH="1">
            <a:off x="3829638" y="2460296"/>
            <a:ext cx="136375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26104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02A69-A29F-116F-37A5-A93A55AE9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2E3D6F-F99D-EA17-8DAB-44E0F421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"باخرة"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897CDEE-A974-0701-CB89-452E273C1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29A903-1E02-CB8D-303F-5D2B00EAF0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4C0D08-7C4C-D633-8009-FA65B4BC07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E35BB1-8FC6-ED72-EF2E-1B39C9F76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086CC6-4115-892B-0F78-CE6FFA106E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8497950-530B-CF68-E13C-392E9466B4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3C5DAB5-056A-902B-7F53-83760C17BE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AEAD4-D9CD-E813-C239-82E638F1E21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604A2F-D80E-97F2-364C-38E36B2DBFD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7FE888-47D0-10A0-D5F2-441A8CF122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DF49CB-3285-2E14-34D7-D3A03607377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EE92F18-01C2-4B38-10B7-8ACDCDDBA82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962532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3EF5C-EAAB-EB4C-F357-FDCCD80A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9C0C91B-04A5-F844-9553-FCA83F2B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كيف كتبت التاء؟ من يقف على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47E992-2C11-6295-4F9D-361643AD3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05DF14-9BC7-7FE4-F449-7C6A0B6FE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FD5F76-0983-5AED-2E88-D022170F91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1AB2A1-4EAB-49F7-A458-232494BEF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A4FD32-C1EC-9B82-C23B-3BD953AC5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ADF91B-2B21-5505-10BE-88E70D36AD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DD6096-618D-F6B0-137F-D9167AB588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6C9208-99D3-52EE-4647-C6943B04A6C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48600B-180D-F9C1-1208-D77DF9A1619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BFC123-9F63-D3E8-B6C0-83639F9DF9A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B0E401-7512-EA5A-9822-6B79A444C74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D8DFA63B-C0F0-492B-D400-60DB2EC1E5F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8AB8A8B-487A-A94F-E562-D040D4EAF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باخِرَةٌ</a:t>
            </a:r>
          </a:p>
        </p:txBody>
      </p:sp>
    </p:spTree>
    <p:extLst>
      <p:ext uri="{BB962C8B-B14F-4D97-AF65-F5344CB8AC3E}">
        <p14:creationId xmlns:p14="http://schemas.microsoft.com/office/powerpoint/2010/main" val="208422040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0559B-3160-C34F-DB13-2F453211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4F646F-198E-6E3B-8252-50ECB9F6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"رَسَمَتْ"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FE486B5-DBF6-AE8A-E743-5C4793BB7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A626BA-ED73-CB01-8EA4-A02198A7DB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0C0F3B-E5C9-ADF7-219C-FA09049B08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D405B5-96CC-14A6-E503-A86F918DFA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8B957A-AA34-54C6-4CFF-B1B8BE918C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048CC9F-F405-F380-ECA4-A7F0E15965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9C62C6A-BACE-5477-AB27-E3D5EE35B40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873686-4FD5-54F3-5CE2-21FFA20B4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1C64F-718A-3CBD-2B0B-E8E0487DE3A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C70EA3-4EE9-5D34-A530-61ECB15CA0A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48CC79-9BF5-10D2-0022-D44233D3790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35F065F1-D6A8-F5DF-859E-AD987A92C7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55118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A068-F0DD-3526-81A4-174DB4EB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07F6F03-3FFD-C865-7CE2-E20E270B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كيف كتبت التاء؟ من يقف على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4F1095A-B7CD-1943-3DD2-BF9957E31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C35F41-C5B2-83A2-3C3A-08A74E002E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93B98E-0010-0F27-CBDF-610E4FC6F7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80C975-A9E7-7B6E-C5C9-F59BC6453E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D0EEB-EF19-BF3B-7513-396AB1FB9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58C38D4-C6FF-07BE-C736-8B54CD0B15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6C4F82-90E2-EF3F-61AC-107A6B95154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A90B5F-A3B3-316A-D125-60F07CCFB66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3C2124-F87B-DC33-7EDB-55AD2E7E424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059132-907A-072E-C5FF-F7733AB4B73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E611DA-0303-AFE0-D8EA-844AAB56E4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B3900CD-E9BE-AF35-A6AC-886AF6EA110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16E6080-3A41-E25F-249C-B0E7625E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Tx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رَسَمَتْ</a:t>
            </a:r>
          </a:p>
        </p:txBody>
      </p:sp>
    </p:spTree>
    <p:extLst>
      <p:ext uri="{BB962C8B-B14F-4D97-AF65-F5344CB8AC3E}">
        <p14:creationId xmlns:p14="http://schemas.microsoft.com/office/powerpoint/2010/main" val="815484843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DCDAF-7473-3F53-38B9-3FAE10659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6813B2-69D9-880F-64F9-775B77354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"مدينة"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0126EE3-5B71-B39F-3295-45AF357E3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4B132D-4925-D8A9-8FD6-637642DC17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32FA62-CB68-7C01-5A52-0431271FDD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CD366E-3E97-2028-B66D-01BB11D3A6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E788A6-41DB-C88D-287E-E14093A84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800DA0-9862-AF97-AAC5-1CA1E5F91C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96350FB-01E2-DADB-7059-99B9ECD859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F8E0E6-23A3-F3B8-411E-D7FB074706E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2148B3-74F4-2578-3EC0-B921C1022CF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94392-FC98-51F1-6ADD-F7557094F0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502B7D-5A3A-1147-5106-C1A421DDEFA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9F993C9C-94CE-DA72-125A-E990B2137E3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421887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B48F-AAAF-F719-A52E-8FD499D1C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8E5649F-5F24-FB5A-D8E9-97247BC7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كيف كتبت التاء؟ من يقف على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E2A1AE1-935A-C469-1ED6-31CDF8C05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78444E-625A-3B2D-0F4F-E4A0035B37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F400ACF-27D6-BB46-46B0-EF27084D8F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FB9914-7432-A1F7-EDF3-4E6789A264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3C2A49-6004-CC32-E332-16ED29FCD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B5C57B-A109-7929-A15A-B985D98AAE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417086-92B1-F3FE-4115-012F7A4A623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EE32AC-A951-AE4E-26BD-635E7412265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038121-60E7-5ABA-8981-E9B0F35841B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DF297E-CA99-3046-5250-1E2F0AB2562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B06ACA-C88B-5563-2231-DBA38CE3111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1F8B8350-36FF-F031-2803-058FEEB3008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3B6DB07-3647-BA38-0BFC-BE301B620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Tx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مَدينَةٌ</a:t>
            </a:r>
          </a:p>
        </p:txBody>
      </p:sp>
    </p:spTree>
    <p:extLst>
      <p:ext uri="{BB962C8B-B14F-4D97-AF65-F5344CB8AC3E}">
        <p14:creationId xmlns:p14="http://schemas.microsoft.com/office/powerpoint/2010/main" val="1335718575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15936</TotalTime>
  <Words>1652</Words>
  <Application>Microsoft Office PowerPoint</Application>
  <PresentationFormat>Affichage à l'écran (4:3)</PresentationFormat>
  <Paragraphs>474</Paragraphs>
  <Slides>69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69</vt:i4>
      </vt:variant>
    </vt:vector>
  </HeadingPairs>
  <TitlesOfParts>
    <vt:vector size="95" baseType="lpstr">
      <vt:lpstr>Calibri</vt:lpstr>
      <vt:lpstr>Dosis Medium</vt:lpstr>
      <vt:lpstr>Wingdings</vt:lpstr>
      <vt:lpstr>Noto Sans Symbols</vt:lpstr>
      <vt:lpstr>Microsoft Himalaya</vt:lpstr>
      <vt:lpstr>Calibri Light</vt:lpstr>
      <vt:lpstr>Abadi</vt:lpstr>
      <vt:lpstr>Dosis SemiBold</vt:lpstr>
      <vt:lpstr>Dosis</vt:lpstr>
      <vt:lpstr>Microsoft Uighur</vt:lpstr>
      <vt:lpstr>Modern Love</vt:lpstr>
      <vt:lpstr>Arial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3_Thème Office</vt:lpstr>
      <vt:lpstr>1_03- استماع وتحدث</vt:lpstr>
      <vt:lpstr>2_05- قراءة/كتابة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سنبدأ تحدي الطلاقة. سأسحب أسماء 5 تلاميذ  من العلبة لقراءة فقرة بدقة واسترسال.</vt:lpstr>
      <vt:lpstr>انتبهوا جيدا كيف سأقرأ النصَّ.  لاحظوا كيف سأقرأ الحروف الملونة في آخر كل جملة. </vt:lpstr>
      <vt:lpstr>أمامكم  دقيقة واحدة ؛ اقرؤوا الفقرة قراءة صامتة.</vt:lpstr>
      <vt:lpstr>يقرأ التلميذ الأول. ويسجل الأستاذ على سجل الطلاقة.</vt:lpstr>
      <vt:lpstr>خذوا ألواحكم سأملي عليكم كلمات.</vt:lpstr>
      <vt:lpstr>سأقرأ الكلمات.  من يقرأ ؟</vt:lpstr>
      <vt:lpstr>انظروا إلى الكلمة جيدا. </vt:lpstr>
      <vt:lpstr>اكتبوا؛ ينطق الأستاذ الكلمة.</vt:lpstr>
      <vt:lpstr>ارفعوا الألواح  ـــ صححوا.</vt:lpstr>
      <vt:lpstr>انظروا إلى الكلمة جيدا. </vt:lpstr>
      <vt:lpstr>اكتبوا؛ ينطق الأستاذ الكلمة.</vt:lpstr>
      <vt:lpstr>ارفعوا الألواح ــــ صححوا.</vt:lpstr>
      <vt:lpstr>انظروا إلى الكلمة جيدا. </vt:lpstr>
      <vt:lpstr>اكتبوا. ينطق الأستاذ الكلمة.</vt:lpstr>
      <vt:lpstr>Présentation PowerPoint</vt:lpstr>
      <vt:lpstr>انتبهوا. من يقرأ الكلمات؟</vt:lpstr>
      <vt:lpstr> استماع وتحدث</vt:lpstr>
      <vt:lpstr> سنعيد الاستماع لرسالة الأب  وسأطرح عليكم أسئلة حول الأحداث التي حكى عنها . انتبهوا. </vt:lpstr>
      <vt:lpstr> عرض شريط الحكاية. </vt:lpstr>
      <vt:lpstr>ماذا وقع في البداية؟ في البداية، سافر الأب عبر القطار إلى مدينة جديدة- رددوا</vt:lpstr>
      <vt:lpstr>  ماذا فعل الأب أول ما وصل إلى المدينة؟ زار  مَقَرَّ عَمَله ٱلْجَديد في مَرْكَزِ ٱلشُّرْطَةِ - رددوا </vt:lpstr>
      <vt:lpstr>ماذا فعل الصديقان بعد خروجهما من مركز الشرطة؟  توجه الاب وصديقه إلى الميناء -رددوا</vt:lpstr>
      <vt:lpstr>ماذا حدث بعد ذلك؟ تناول الصديقان وجبة سمك على رصيف الميناء. رددوا </vt:lpstr>
      <vt:lpstr>ماذا حدث بعد ذلك؟ تجول الأب في المدينة وزار مرافق متعددة. رددوا من يذكرنا بالأماكن التي زارها الأب في المدينة؟  </vt:lpstr>
      <vt:lpstr>ماذا فعل الأب في نهاية جولته في المدينة؟ اقتنى قصصا لحسام وأخته من المكتبة. رددوا</vt:lpstr>
      <vt:lpstr>الآن، من يسرد أحداث الحكاية من البداية إلى النهاية؟</vt:lpstr>
      <vt:lpstr> والآن استمعوا  للحوار الذي دار بين الأب وصديقه وهو يعرفه على مرافق المدينة.</vt:lpstr>
      <vt:lpstr>يريد الأب اكتشاف المدينة التي يزورها لأول مرة؛ سأل صديقه :   </vt:lpstr>
      <vt:lpstr>للتحدث عن مرافق مدينته قال عمر: </vt:lpstr>
      <vt:lpstr>يريد الأب معرفة المزيد عن المدينة. فسأل : </vt:lpstr>
      <vt:lpstr>قال عمر : </vt:lpstr>
      <vt:lpstr>نعيد الاستماع  ــــ تابعوا.</vt:lpstr>
      <vt:lpstr>لنتذكر الحوار. ماذا سأل الأب؟ ماذا أجاب عمر؟ </vt:lpstr>
      <vt:lpstr>قراءة</vt:lpstr>
      <vt:lpstr>نمر الآن للتدرب على قراءة نص «رسالة».</vt:lpstr>
      <vt:lpstr>تابعوا معي، سأقرأ المقطع الأول. </vt:lpstr>
      <vt:lpstr>من يقرأ؟ خذوا كراساتكم، تابعوا مع زميلكم.</vt:lpstr>
      <vt:lpstr>تابعوا معي، سأقرأ المقطع الأول. </vt:lpstr>
      <vt:lpstr>من يقرأ؟ على كراساتكم، تابعوا مع زميلكم.</vt:lpstr>
      <vt:lpstr>الآن؛ ابحثوا عن الكلمات المضغوطة في النص. من يقرؤها؟ </vt:lpstr>
      <vt:lpstr> ستتدربون الآن على الإجابة عن أسئلة الفهم. من يقرأ الفقرة؟</vt:lpstr>
      <vt:lpstr> من يقرأ السؤال؟ عودوا للفقرة وابحثوا عن الجواب.</vt:lpstr>
      <vt:lpstr> أقرأ في النصِّ : السِّكَّةَ الْحديدية. أتساءل ما وسيلة النقل التي تسير على السكة؟ </vt:lpstr>
      <vt:lpstr>إنه القطار. أصوغ الجواب : سافر الأب على متن القطار. انقلوا الجواب على كراساتكم. </vt:lpstr>
      <vt:lpstr> من يقرأ السؤال؟ عودوا للفقرة وابحثوا عن الجواب.</vt:lpstr>
      <vt:lpstr> من يجيب؟ كيف عرفتم ذلك؟ انقلوا الجواب على كراساتكم.  </vt:lpstr>
      <vt:lpstr>إملاء</vt:lpstr>
      <vt:lpstr> أقرأ – رددوا ورائي  - بأي حرف تنتهي جميع هذه الكلمات؟ </vt:lpstr>
      <vt:lpstr> سأقف على آخر كل كلمة. هكذا أقرأ باخرة – باخره رددوا </vt:lpstr>
      <vt:lpstr> لاحظوا معي : التاء مربوطة -  عندما أقف على الكلمة أسمع هْ. من يقرأ؟ </vt:lpstr>
      <vt:lpstr> لاحظوا معي :  التاء مبسوطة  -  عندما أقف على الكلمة أسمع تْ - من يقرأ؟ </vt:lpstr>
      <vt:lpstr>خذوا ألواحكم. اكتبوا "باخرة" </vt:lpstr>
      <vt:lpstr>ارفعوا الألواح. صححوا. كيف كتبت التاء؟ من يقف على الكلمة؟ </vt:lpstr>
      <vt:lpstr>خذوا ألواحكم. اكتبوا "رَسَمَتْ" </vt:lpstr>
      <vt:lpstr>ارفعوا الألواح. صححوا. كيف كتبت التاء؟ من يقف على الكلمة؟ </vt:lpstr>
      <vt:lpstr>خذوا ألواحكم. اكتبوا "مدينة" </vt:lpstr>
      <vt:lpstr>ارفعوا الألواح. صححوا. كيف كتبت التاء؟ من يقف على الكلمة؟ </vt:lpstr>
      <vt:lpstr>اختتام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214</cp:revision>
  <dcterms:created xsi:type="dcterms:W3CDTF">2023-09-20T21:35:22Z</dcterms:created>
  <dcterms:modified xsi:type="dcterms:W3CDTF">2026-02-10T06:03:28Z</dcterms:modified>
</cp:coreProperties>
</file>