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8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9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1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2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3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4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5.xml" ContentType="application/vnd.openxmlformats-officedocument.theme+xml"/>
  <Override PartName="/ppt/slideLayouts/slideLayout26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5" r:id="rId2"/>
    <p:sldMasterId id="2147483707" r:id="rId3"/>
    <p:sldMasterId id="2147483724" r:id="rId4"/>
    <p:sldMasterId id="2147483742" r:id="rId5"/>
    <p:sldMasterId id="2147483765" r:id="rId6"/>
    <p:sldMasterId id="2147483793" r:id="rId7"/>
    <p:sldMasterId id="2147483809" r:id="rId8"/>
    <p:sldMasterId id="2147483824" r:id="rId9"/>
    <p:sldMasterId id="2147483838" r:id="rId10"/>
    <p:sldMasterId id="2147483841" r:id="rId11"/>
    <p:sldMasterId id="2147483864" r:id="rId12"/>
    <p:sldMasterId id="2147483882" r:id="rId13"/>
    <p:sldMasterId id="2147483906" r:id="rId14"/>
    <p:sldMasterId id="2147483929" r:id="rId15"/>
    <p:sldMasterId id="2147483985" r:id="rId16"/>
  </p:sldMasterIdLst>
  <p:notesMasterIdLst>
    <p:notesMasterId r:id="rId109"/>
  </p:notesMasterIdLst>
  <p:sldIdLst>
    <p:sldId id="2147482758" r:id="rId17"/>
    <p:sldId id="2147482588" r:id="rId18"/>
    <p:sldId id="2147482470" r:id="rId19"/>
    <p:sldId id="2147482602" r:id="rId20"/>
    <p:sldId id="2147482616" r:id="rId21"/>
    <p:sldId id="2147482691" r:id="rId22"/>
    <p:sldId id="2147482480" r:id="rId23"/>
    <p:sldId id="2147482620" r:id="rId24"/>
    <p:sldId id="2147482481" r:id="rId25"/>
    <p:sldId id="2147482769" r:id="rId26"/>
    <p:sldId id="2147482784" r:id="rId27"/>
    <p:sldId id="2147482631" r:id="rId28"/>
    <p:sldId id="2147482621" r:id="rId29"/>
    <p:sldId id="2134806445" r:id="rId30"/>
    <p:sldId id="2134806253" r:id="rId31"/>
    <p:sldId id="2134806254" r:id="rId32"/>
    <p:sldId id="2134806235" r:id="rId33"/>
    <p:sldId id="2134806245" r:id="rId34"/>
    <p:sldId id="2147482413" r:id="rId35"/>
    <p:sldId id="2134806461" r:id="rId36"/>
    <p:sldId id="2147482414" r:id="rId37"/>
    <p:sldId id="2147482739" r:id="rId38"/>
    <p:sldId id="2147482740" r:id="rId39"/>
    <p:sldId id="2134806463" r:id="rId40"/>
    <p:sldId id="2147482741" r:id="rId41"/>
    <p:sldId id="2134806247" r:id="rId42"/>
    <p:sldId id="2147482785" r:id="rId43"/>
    <p:sldId id="2134806468" r:id="rId44"/>
    <p:sldId id="2147482415" r:id="rId45"/>
    <p:sldId id="2147482721" r:id="rId46"/>
    <p:sldId id="2147482416" r:id="rId47"/>
    <p:sldId id="2134806469" r:id="rId48"/>
    <p:sldId id="2147482720" r:id="rId49"/>
    <p:sldId id="2147482742" r:id="rId50"/>
    <p:sldId id="2147482743" r:id="rId51"/>
    <p:sldId id="2147482786" r:id="rId52"/>
    <p:sldId id="2147482787" r:id="rId53"/>
    <p:sldId id="2147482788" r:id="rId54"/>
    <p:sldId id="2147482789" r:id="rId55"/>
    <p:sldId id="2147482722" r:id="rId56"/>
    <p:sldId id="2134806480" r:id="rId57"/>
    <p:sldId id="2134806481" r:id="rId58"/>
    <p:sldId id="2147482418" r:id="rId59"/>
    <p:sldId id="2147482723" r:id="rId60"/>
    <p:sldId id="2147482724" r:id="rId61"/>
    <p:sldId id="2147482725" r:id="rId62"/>
    <p:sldId id="2147482726" r:id="rId63"/>
    <p:sldId id="2147482634" r:id="rId64"/>
    <p:sldId id="2147482635" r:id="rId65"/>
    <p:sldId id="2147482622" r:id="rId66"/>
    <p:sldId id="2147482790" r:id="rId67"/>
    <p:sldId id="329" r:id="rId68"/>
    <p:sldId id="2134806261" r:id="rId69"/>
    <p:sldId id="2134806420" r:id="rId70"/>
    <p:sldId id="2147482727" r:id="rId71"/>
    <p:sldId id="2147482490" r:id="rId72"/>
    <p:sldId id="2147482728" r:id="rId73"/>
    <p:sldId id="2147482510" r:id="rId74"/>
    <p:sldId id="2147482509" r:id="rId75"/>
    <p:sldId id="2147482744" r:id="rId76"/>
    <p:sldId id="2147482791" r:id="rId77"/>
    <p:sldId id="2147482636" r:id="rId78"/>
    <p:sldId id="2147482507" r:id="rId79"/>
    <p:sldId id="2147482442" r:id="rId80"/>
    <p:sldId id="2134806260" r:id="rId81"/>
    <p:sldId id="2134806654" r:id="rId82"/>
    <p:sldId id="2134806405" r:id="rId83"/>
    <p:sldId id="2134806406" r:id="rId84"/>
    <p:sldId id="2134806407" r:id="rId85"/>
    <p:sldId id="2134806401" r:id="rId86"/>
    <p:sldId id="2134806402" r:id="rId87"/>
    <p:sldId id="2147482747" r:id="rId88"/>
    <p:sldId id="2134806409" r:id="rId89"/>
    <p:sldId id="2134806410" r:id="rId90"/>
    <p:sldId id="2147482642" r:id="rId91"/>
    <p:sldId id="2147482447" r:id="rId92"/>
    <p:sldId id="2147482643" r:id="rId93"/>
    <p:sldId id="2134806662" r:id="rId94"/>
    <p:sldId id="2147482644" r:id="rId95"/>
    <p:sldId id="2134806667" r:id="rId96"/>
    <p:sldId id="2147482645" r:id="rId97"/>
    <p:sldId id="2147482450" r:id="rId98"/>
    <p:sldId id="2147482514" r:id="rId99"/>
    <p:sldId id="2147482647" r:id="rId100"/>
    <p:sldId id="366" r:id="rId101"/>
    <p:sldId id="2147482648" r:id="rId102"/>
    <p:sldId id="2134806317" r:id="rId103"/>
    <p:sldId id="2134806326" r:id="rId104"/>
    <p:sldId id="2134806325" r:id="rId105"/>
    <p:sldId id="2147482792" r:id="rId106"/>
    <p:sldId id="2147482464" r:id="rId107"/>
    <p:sldId id="2147482625" r:id="rId108"/>
  </p:sldIdLst>
  <p:sldSz cx="9144000" cy="6858000" type="screen4x3"/>
  <p:notesSz cx="6858000" cy="9144000"/>
  <p:embeddedFontLst>
    <p:embeddedFont>
      <p:font typeface="Dosis" pitchFamily="2" charset="0"/>
      <p:regular r:id="rId110"/>
      <p:bold r:id="rId111"/>
    </p:embeddedFont>
    <p:embeddedFont>
      <p:font typeface="Dosis ExtraBold" pitchFamily="2" charset="0"/>
      <p:bold r:id="rId112"/>
    </p:embeddedFont>
    <p:embeddedFont>
      <p:font typeface="Dosis Medium" pitchFamily="2" charset="0"/>
      <p:regular r:id="rId113"/>
    </p:embeddedFont>
    <p:embeddedFont>
      <p:font typeface="Dosis SemiBold" pitchFamily="2" charset="0"/>
      <p:bold r:id="rId114"/>
    </p:embeddedFont>
    <p:embeddedFont>
      <p:font typeface="Microsoft Uighur" panose="02000000000000000000" pitchFamily="2" charset="-78"/>
      <p:regular r:id="rId115"/>
      <p:bold r:id="rId116"/>
    </p:embeddedFont>
    <p:embeddedFont>
      <p:font typeface="Modern Love" panose="04090805081005020601" pitchFamily="82" charset="0"/>
      <p:regular r:id="rId117"/>
    </p:embeddedFont>
    <p:embeddedFont>
      <p:font typeface="Noto Sans Symbols" panose="020B0604020202020204" charset="0"/>
      <p:regular r:id="rId118"/>
      <p:bold r:id="rId1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28D"/>
    <a:srgbClr val="106585"/>
    <a:srgbClr val="FFFFFF"/>
    <a:srgbClr val="1E3F48"/>
    <a:srgbClr val="0097B2"/>
    <a:srgbClr val="7FB9BE"/>
    <a:srgbClr val="4C5155"/>
    <a:srgbClr val="D6E9EA"/>
    <a:srgbClr val="F6F6F6"/>
    <a:srgbClr val="70B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3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117" Type="http://schemas.openxmlformats.org/officeDocument/2006/relationships/font" Target="fonts/font8.fntdata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font" Target="fonts/font3.fntdata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9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102" Type="http://schemas.openxmlformats.org/officeDocument/2006/relationships/slide" Target="slides/slide86.xml"/><Relationship Id="rId12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113" Type="http://schemas.openxmlformats.org/officeDocument/2006/relationships/font" Target="fonts/font4.fntdata"/><Relationship Id="rId118" Type="http://schemas.openxmlformats.org/officeDocument/2006/relationships/font" Target="fonts/font9.fntdata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59" Type="http://schemas.openxmlformats.org/officeDocument/2006/relationships/slide" Target="slides/slide43.xml"/><Relationship Id="rId103" Type="http://schemas.openxmlformats.org/officeDocument/2006/relationships/slide" Target="slides/slide87.xml"/><Relationship Id="rId108" Type="http://schemas.openxmlformats.org/officeDocument/2006/relationships/slide" Target="slides/slide92.xml"/><Relationship Id="rId54" Type="http://schemas.openxmlformats.org/officeDocument/2006/relationships/slide" Target="slides/slide38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49" Type="http://schemas.openxmlformats.org/officeDocument/2006/relationships/slide" Target="slides/slide33.xml"/><Relationship Id="rId114" Type="http://schemas.openxmlformats.org/officeDocument/2006/relationships/font" Target="fonts/font5.fntdata"/><Relationship Id="rId119" Type="http://schemas.openxmlformats.org/officeDocument/2006/relationships/font" Target="fonts/font10.fntdata"/><Relationship Id="rId44" Type="http://schemas.openxmlformats.org/officeDocument/2006/relationships/slide" Target="slides/slide28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slide" Target="slides/slide81.xml"/><Relationship Id="rId104" Type="http://schemas.openxmlformats.org/officeDocument/2006/relationships/slide" Target="slides/slide88.xml"/><Relationship Id="rId12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slide" Target="slides/slide71.xml"/><Relationship Id="rId110" Type="http://schemas.openxmlformats.org/officeDocument/2006/relationships/font" Target="fonts/font1.fntdata"/><Relationship Id="rId115" Type="http://schemas.openxmlformats.org/officeDocument/2006/relationships/font" Target="fonts/font6.fntdata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slide" Target="slides/slide61.xml"/><Relationship Id="rId100" Type="http://schemas.openxmlformats.org/officeDocument/2006/relationships/slide" Target="slides/slide84.xml"/><Relationship Id="rId105" Type="http://schemas.openxmlformats.org/officeDocument/2006/relationships/slide" Target="slides/slide8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93" Type="http://schemas.openxmlformats.org/officeDocument/2006/relationships/slide" Target="slides/slide77.xml"/><Relationship Id="rId98" Type="http://schemas.openxmlformats.org/officeDocument/2006/relationships/slide" Target="slides/slide82.xml"/><Relationship Id="rId12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9.xml"/><Relationship Id="rId46" Type="http://schemas.openxmlformats.org/officeDocument/2006/relationships/slide" Target="slides/slide30.xml"/><Relationship Id="rId67" Type="http://schemas.openxmlformats.org/officeDocument/2006/relationships/slide" Target="slides/slide51.xml"/><Relationship Id="rId116" Type="http://schemas.openxmlformats.org/officeDocument/2006/relationships/font" Target="fonts/font7.fntdata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62" Type="http://schemas.openxmlformats.org/officeDocument/2006/relationships/slide" Target="slides/slide46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111" Type="http://schemas.openxmlformats.org/officeDocument/2006/relationships/font" Target="fonts/font2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20.xml"/><Relationship Id="rId57" Type="http://schemas.openxmlformats.org/officeDocument/2006/relationships/slide" Target="slides/slide41.xml"/><Relationship Id="rId106" Type="http://schemas.openxmlformats.org/officeDocument/2006/relationships/slide" Target="slides/slide9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52" Type="http://schemas.openxmlformats.org/officeDocument/2006/relationships/slide" Target="slides/slide36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94" Type="http://schemas.openxmlformats.org/officeDocument/2006/relationships/slide" Target="slides/slide78.xml"/><Relationship Id="rId99" Type="http://schemas.openxmlformats.org/officeDocument/2006/relationships/slide" Target="slides/slide83.xml"/><Relationship Id="rId101" Type="http://schemas.openxmlformats.org/officeDocument/2006/relationships/slide" Target="slides/slide85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png"/></Relationships>
</file>

<file path=ppt/slideLayouts/_rels/slideLayout2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30131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10051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22361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85253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70072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0130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3043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45476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3076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201959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820301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308912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7686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3016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80454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43243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2152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81554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34727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8854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4432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8382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3253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38745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6161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83460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38764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1719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08935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15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35321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5215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801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42958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70627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395473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698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54660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09804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397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40866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1057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74308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4157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6487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889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3497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3786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4292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29251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01495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4481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99322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6353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38313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23435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0572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029977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83083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1557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53265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065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20137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1107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8061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3853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0765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32757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81665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09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1499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5792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4999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01630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52224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04494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2230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6516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723409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4437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78590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4732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98156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54290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80476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4500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6030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15614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83274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7340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311956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58025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7413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03148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1895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36974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9140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47881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0219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832257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5105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4029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5036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78203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9764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81646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702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4854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603784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84021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711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910685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64050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42021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2197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697768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3541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23254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79268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20725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11390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99179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73548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19947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38998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902126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4033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39540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54293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23202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51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6858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21510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7320865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00048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51344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05871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43331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51666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45850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78680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257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58072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34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7045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47035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0184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2784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26202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04377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29640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93048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78388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90663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62452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59174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4167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837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1.bin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1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26" Type="http://schemas.openxmlformats.org/officeDocument/2006/relationships/image" Target="../media/image16.jpg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18" Type="http://schemas.openxmlformats.org/officeDocument/2006/relationships/slideLayout" Target="../slideLayouts/slideLayout261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46.xml"/><Relationship Id="rId21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slideLayout" Target="../slideLayouts/slideLayout260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45.xml"/><Relationship Id="rId16" Type="http://schemas.openxmlformats.org/officeDocument/2006/relationships/slideLayout" Target="../slideLayouts/slideLayout259.xml"/><Relationship Id="rId20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2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23" Type="http://schemas.openxmlformats.org/officeDocument/2006/relationships/slideLayout" Target="../slideLayouts/slideLayout266.xml"/><Relationship Id="rId10" Type="http://schemas.openxmlformats.org/officeDocument/2006/relationships/slideLayout" Target="../slideLayouts/slideLayout253.xml"/><Relationship Id="rId19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Relationship Id="rId22" Type="http://schemas.openxmlformats.org/officeDocument/2006/relationships/slideLayout" Target="../slideLayouts/slideLayout26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32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983" r:id="rId23"/>
    <p:sldLayoutId id="214748398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30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8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83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62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6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10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74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348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92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5446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005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992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266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905" r:id="rId23"/>
    <p:sldLayoutId id="214748398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01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  <p:sldLayoutId id="2147483952" r:id="rId23"/>
    <p:sldLayoutId id="214748395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7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8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9.png"/><Relationship Id="rId7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media" Target="../media/media4.wav"/><Relationship Id="rId7" Type="http://schemas.openxmlformats.org/officeDocument/2006/relationships/image" Target="../media/image58.png"/><Relationship Id="rId12" Type="http://schemas.openxmlformats.org/officeDocument/2006/relationships/image" Target="../media/image64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6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61.png"/><Relationship Id="rId4" Type="http://schemas.openxmlformats.org/officeDocument/2006/relationships/audio" Target="../media/media4.wav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12" Type="http://schemas.openxmlformats.org/officeDocument/2006/relationships/image" Target="../media/image7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1.png"/><Relationship Id="rId11" Type="http://schemas.openxmlformats.org/officeDocument/2006/relationships/image" Target="../media/image70.png"/><Relationship Id="rId5" Type="http://schemas.openxmlformats.org/officeDocument/2006/relationships/image" Target="../media/image60.png"/><Relationship Id="rId10" Type="http://schemas.openxmlformats.org/officeDocument/2006/relationships/image" Target="../media/image69.png"/><Relationship Id="rId4" Type="http://schemas.openxmlformats.org/officeDocument/2006/relationships/image" Target="../media/image59.png"/><Relationship Id="rId9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6.wav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58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46.png"/><Relationship Id="rId4" Type="http://schemas.openxmlformats.org/officeDocument/2006/relationships/audio" Target="../media/media6.wav"/><Relationship Id="rId9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8.wav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58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46.png"/><Relationship Id="rId4" Type="http://schemas.openxmlformats.org/officeDocument/2006/relationships/audio" Target="../media/media8.wav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10.wav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8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46.png"/><Relationship Id="rId4" Type="http://schemas.openxmlformats.org/officeDocument/2006/relationships/audio" Target="../media/media10.wav"/><Relationship Id="rId9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2.png"/><Relationship Id="rId11" Type="http://schemas.openxmlformats.org/officeDocument/2006/relationships/image" Target="../media/image70.png"/><Relationship Id="rId5" Type="http://schemas.openxmlformats.org/officeDocument/2006/relationships/image" Target="../media/image61.png"/><Relationship Id="rId10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61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26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2.png"/><Relationship Id="rId11" Type="http://schemas.openxmlformats.org/officeDocument/2006/relationships/image" Target="../media/image70.png"/><Relationship Id="rId5" Type="http://schemas.openxmlformats.org/officeDocument/2006/relationships/image" Target="../media/image61.png"/><Relationship Id="rId10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7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6.png"/><Relationship Id="rId11" Type="http://schemas.openxmlformats.org/officeDocument/2006/relationships/image" Target="../media/image70.png"/><Relationship Id="rId5" Type="http://schemas.openxmlformats.org/officeDocument/2006/relationships/image" Target="../media/image61.png"/><Relationship Id="rId10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97.xml"/><Relationship Id="rId7" Type="http://schemas.openxmlformats.org/officeDocument/2006/relationships/image" Target="../media/image40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78.png"/><Relationship Id="rId9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82.xml"/><Relationship Id="rId7" Type="http://schemas.openxmlformats.org/officeDocument/2006/relationships/image" Target="../media/image40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26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8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9.png"/><Relationship Id="rId7" Type="http://schemas.openxmlformats.org/officeDocument/2006/relationships/image" Target="../media/image8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11" Type="http://schemas.openxmlformats.org/officeDocument/2006/relationships/image" Target="../media/image88.svg"/><Relationship Id="rId5" Type="http://schemas.openxmlformats.org/officeDocument/2006/relationships/image" Target="../media/image41.png"/><Relationship Id="rId10" Type="http://schemas.openxmlformats.org/officeDocument/2006/relationships/image" Target="../media/image87.png"/><Relationship Id="rId4" Type="http://schemas.openxmlformats.org/officeDocument/2006/relationships/image" Target="../media/image40.png"/><Relationship Id="rId9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39.png"/><Relationship Id="rId7" Type="http://schemas.openxmlformats.org/officeDocument/2006/relationships/image" Target="../media/image8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84.png"/><Relationship Id="rId11" Type="http://schemas.openxmlformats.org/officeDocument/2006/relationships/image" Target="../media/image88.svg"/><Relationship Id="rId5" Type="http://schemas.openxmlformats.org/officeDocument/2006/relationships/image" Target="../media/image41.png"/><Relationship Id="rId10" Type="http://schemas.openxmlformats.org/officeDocument/2006/relationships/image" Target="../media/image87.png"/><Relationship Id="rId4" Type="http://schemas.openxmlformats.org/officeDocument/2006/relationships/image" Target="../media/image40.png"/><Relationship Id="rId9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8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8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9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41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6.png"/><Relationship Id="rId4" Type="http://schemas.openxmlformats.org/officeDocument/2006/relationships/image" Target="../media/image36.png"/><Relationship Id="rId9" Type="http://schemas.openxmlformats.org/officeDocument/2006/relationships/image" Target="../media/image26.gi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40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26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4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100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02.sv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36.png"/><Relationship Id="rId7" Type="http://schemas.openxmlformats.org/officeDocument/2006/relationships/image" Target="../media/image103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102.svg"/><Relationship Id="rId4" Type="http://schemas.openxmlformats.org/officeDocument/2006/relationships/image" Target="../media/image39.png"/><Relationship Id="rId9" Type="http://schemas.openxmlformats.org/officeDocument/2006/relationships/image" Target="../media/image104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39.png"/><Relationship Id="rId7" Type="http://schemas.openxmlformats.org/officeDocument/2006/relationships/image" Target="../media/image10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102.svg"/><Relationship Id="rId4" Type="http://schemas.openxmlformats.org/officeDocument/2006/relationships/image" Target="../media/image40.png"/><Relationship Id="rId9" Type="http://schemas.openxmlformats.org/officeDocument/2006/relationships/image" Target="../media/image104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9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10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0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9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9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0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0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9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36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02.sv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200.xml"/><Relationship Id="rId7" Type="http://schemas.openxmlformats.org/officeDocument/2006/relationships/image" Target="../media/image58.png"/><Relationship Id="rId12" Type="http://schemas.openxmlformats.org/officeDocument/2006/relationships/image" Target="../media/image46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61.png"/><Relationship Id="rId11" Type="http://schemas.openxmlformats.org/officeDocument/2006/relationships/image" Target="../media/image26.gif"/><Relationship Id="rId5" Type="http://schemas.openxmlformats.org/officeDocument/2006/relationships/image" Target="../media/image60.png"/><Relationship Id="rId10" Type="http://schemas.openxmlformats.org/officeDocument/2006/relationships/image" Target="../media/image7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7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11.xml"/><Relationship Id="rId7" Type="http://schemas.openxmlformats.org/officeDocument/2006/relationships/image" Target="../media/image40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109.png"/><Relationship Id="rId4" Type="http://schemas.openxmlformats.org/officeDocument/2006/relationships/image" Target="../media/image62.png"/><Relationship Id="rId9" Type="http://schemas.openxmlformats.org/officeDocument/2006/relationships/image" Target="../media/image108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11.xml"/><Relationship Id="rId7" Type="http://schemas.openxmlformats.org/officeDocument/2006/relationships/image" Target="../media/image40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111.png"/><Relationship Id="rId4" Type="http://schemas.openxmlformats.org/officeDocument/2006/relationships/image" Target="../media/image62.png"/><Relationship Id="rId9" Type="http://schemas.openxmlformats.org/officeDocument/2006/relationships/image" Target="../media/image110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E641B62-2894-62CA-AEE0-EDA8BB5B7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18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حرف الحاء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</a:t>
            </a:r>
            <a:r>
              <a:rPr lang="ar-MA" dirty="0"/>
              <a:t>مع الحركات القصيرة والطويلة</a:t>
            </a:r>
            <a:endParaRPr lang="tzm-Arab-MA" dirty="0"/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 </a:t>
            </a:r>
            <a:r>
              <a:rPr lang="tzm-Arab-MA" dirty="0"/>
              <a:t>دمج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896000" y="39042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 </a:t>
            </a:r>
            <a:r>
              <a:rPr lang="ar-MA" dirty="0"/>
              <a:t>حرف الحاء مع التنوين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</a:t>
            </a:r>
            <a:r>
              <a:rPr lang="ar-MA" dirty="0"/>
              <a:t>التنوين</a:t>
            </a:r>
            <a:endParaRPr lang="tzm-Arab-MA" dirty="0"/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</a:t>
            </a:r>
            <a:r>
              <a:rPr lang="ar-MA" dirty="0"/>
              <a:t> </a:t>
            </a:r>
            <a:r>
              <a:rPr lang="tzm-Arab-MA" dirty="0"/>
              <a:t>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قراءة :</a:t>
            </a:r>
            <a:r>
              <a:rPr lang="ar-MA" dirty="0"/>
              <a:t> </a:t>
            </a:r>
            <a:r>
              <a:rPr lang="tzm-Arab-MA" dirty="0"/>
              <a:t> حرف </a:t>
            </a:r>
            <a:r>
              <a:rPr lang="ar-MA" dirty="0"/>
              <a:t>الجيم مع الحركات القصيرة والطويلة</a:t>
            </a:r>
            <a:endParaRPr lang="tzm-Arab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/>
              <a:t>خط : رسم الحرف مع </a:t>
            </a:r>
            <a:r>
              <a:rPr lang="ar-MA" dirty="0"/>
              <a:t>الحركات القصيرة والطويلة</a:t>
            </a:r>
            <a:endParaRPr lang="tzm-Arab-MA" dirty="0"/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حرف الجيم مع التنوين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رسم الحرف مع التنوين – نقل كلمات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222" y="1374810"/>
            <a:ext cx="5488778" cy="2842958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الجرثومة بوب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      البنية السردية للحكاية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10838" y="2300382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     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الاثنين ــــــ الثلاثاء ـــــ يناير – فبراير – أمام - خلف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02-استماع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الجيم مع التنوين.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 التنوين- نقل كلمات.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61596" y="1505776"/>
            <a:ext cx="468000" cy="468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3970453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760130"/>
            <a:ext cx="6696000" cy="1166987"/>
            <a:chOff x="1331545" y="2851205"/>
            <a:chExt cx="6696000" cy="101811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24987" y="3144331"/>
              <a:ext cx="4934784" cy="72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استخراج البنية السردية للحكاية لفهم المضمون العام  للحكاية؛</a:t>
              </a:r>
            </a:p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 حرف الجيم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مع التنوين؛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الجيم مع التنوين ونقل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435743" y="3144052"/>
            <a:ext cx="603791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إملاء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جَــ – جا – جَرَحَ - دَجاجَةٌ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الاثنين ــــــ الثلاثاء ـــــ يناير – فبراير – أمام - خلف.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5575" y="1547856"/>
            <a:ext cx="2632075" cy="4679950"/>
          </a:xfrm>
          <a:prstGeom prst="rect">
            <a:avLst/>
          </a:prstGeom>
        </p:spPr>
      </p:pic>
      <p:pic>
        <p:nvPicPr>
          <p:cNvPr id="15" name="Espace réservé pour une image  14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49E88644-1F36-51E4-9DC0-B1F795CDD0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D08B9C-4349-6225-4B17-AD203EE0F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3B80F3-C2D7-44C6-6832-270F0B574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3A4A6B-91D8-DFCA-4AEB-7B66876A3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15A34-45AB-0C93-160E-4F23A12875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F67CFF-D175-8622-7D4B-7AC57CF39C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D23212-B047-E7C1-11AD-D848E72D70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2590FA-162A-C681-B52F-8D291B9A12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4A2512-5E43-06BB-20A5-316000BC3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632374" y="4838990"/>
            <a:ext cx="429215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838039" y="2568290"/>
            <a:ext cx="5029862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D49BD1-F717-16DA-399C-43A1469B8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030036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414EFF-D73C-83DF-19FF-D39340BD2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067E7F-38C7-D683-7C8C-44E837E41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4ABF60-ACBA-380E-05A8-E7ADD07D4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6A6ABE-D4CE-73E6-38D4-08C4B08FF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634E003-31E8-FF26-A6FE-504C6DC343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88B18-FAFF-E8CB-892D-93074641C8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0BF3F6-F5CE-BE7B-9A4E-CC2A9AD0EEF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4572AA-DAFE-F97B-B996-1557A327D2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762AA53E-A7C2-E23F-59B1-BD2CF412D3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14579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319705" y="1054280"/>
            <a:ext cx="8115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484239" y="1779391"/>
            <a:ext cx="78141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457457" y="2733498"/>
            <a:ext cx="78677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766914" y="3793608"/>
            <a:ext cx="75610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18632" y="4785028"/>
            <a:ext cx="8529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-24174" y="5496318"/>
            <a:ext cx="85520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المقاطع، فيتم الاستمرار في تعبئتها في نهاية كل حصة بالحرف الجديد ثم قراءتها قبل ختام الحصة، كما ينصح بتعويد المتعلمين على قراءة لوحة المقاطع في أي وقت متاح.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367131" y="1196714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362267" y="1897225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382125" y="2879351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382125" y="3916836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504919" y="4863519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04919" y="5639877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4B4EF01-0436-9154-420D-917E4CFAE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5D512F3-0C3A-2368-546A-DA903E17C7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7C270E-784E-56D4-864E-83421FC652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82C3C2-C669-AD9B-DE45-80C3CCB3F8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F0B54DE-60A2-4A67-87ED-FE913160C9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3227DF-B37F-3FF3-B7CB-CB96024A23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530EBA-7D02-E982-4890-207FF73766A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F39BBC-1079-7631-4E07-93206B3692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BDD718-30DB-A3C4-499E-A37D04EC90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226" y="612000"/>
            <a:ext cx="900000" cy="900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71FA7D1-417E-069B-25F4-2B728E0C6D09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اَلثُّلاثاء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1F92FE-8584-6717-0C0B-502ADFBAA406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اَلاِثْنَيْن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0CFE627-E2D1-6DB4-2CFE-82438EA99103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يَناير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125AFB-0D3D-0D84-52B7-2EB21341BB95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CD03A2-22C6-CB7D-86C2-94118233F0CD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أَمامَ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8CA811A-E5A2-0019-305A-A206ACE3FB0B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فَبْرايَر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الجرثومة بوب: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البنية السردية للحكاية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1712499-3D1C-490F-747A-2EB35D0510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CD70504F-DEFB-B31A-8A94-0D1452CDE0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63849" y="1726746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سنمر الآن للحكاية. هل أنتم مستعدون؟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3B8108-A975-73FA-2886-7EEB807C1C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149" y="720187"/>
            <a:ext cx="808576" cy="808576"/>
          </a:xfrm>
        </p:spPr>
      </p:pic>
      <p:pic>
        <p:nvPicPr>
          <p:cNvPr id="6" name="Espace réservé pour une image  1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" b="22"/>
          <a:stretch>
            <a:fillRect/>
          </a:stretch>
        </p:blipFill>
        <p:spPr>
          <a:xfrm>
            <a:off x="1696902" y="2189183"/>
            <a:ext cx="5400000" cy="3600000"/>
          </a:xfr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7DB4EC7-0BBC-1CEA-3713-C3B3930F2D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D02063-AB46-C94B-6AE0-DCF3A0451B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077997-3C7F-ADC9-26BE-1B5C9E33C4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79A215-9BC0-16D6-E926-6960A9CDA47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7" name="Google Shape;88;p130">
            <a:extLst>
              <a:ext uri="{FF2B5EF4-FFF2-40B4-BE49-F238E27FC236}">
                <a16:creationId xmlns:a16="http://schemas.microsoft.com/office/drawing/2014/main" id="{F6EFE1B1-1B46-8A7A-D488-883A733D4EF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89;p130">
            <a:extLst>
              <a:ext uri="{FF2B5EF4-FFF2-40B4-BE49-F238E27FC236}">
                <a16:creationId xmlns:a16="http://schemas.microsoft.com/office/drawing/2014/main" id="{3C4169A3-E65F-2452-BCCB-E4ABC547EE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86;p130">
            <a:extLst>
              <a:ext uri="{FF2B5EF4-FFF2-40B4-BE49-F238E27FC236}">
                <a16:creationId xmlns:a16="http://schemas.microsoft.com/office/drawing/2014/main" id="{B482B307-A4E5-923A-965C-85378F4034D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87;p130">
            <a:extLst>
              <a:ext uri="{FF2B5EF4-FFF2-40B4-BE49-F238E27FC236}">
                <a16:creationId xmlns:a16="http://schemas.microsoft.com/office/drawing/2014/main" id="{3751ECA1-E88C-D778-3686-BCA678C4043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86261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631880" y="684000"/>
            <a:ext cx="6840000" cy="71808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يذكرني بعنوان الحكاية؟ ماذا تتذكرون منها؟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4D8B92-7596-08A8-1562-9A3C601FC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778" y="684000"/>
            <a:ext cx="792742" cy="792742"/>
          </a:xfr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926DC8-CEAA-0D73-BCE6-A980DBFFDA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71591" y="3154239"/>
            <a:ext cx="2326776" cy="179449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7EEC88-73BE-1306-3B18-D5E48F02E4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BE869A-BE50-C97E-9DB2-941D58E564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16EBC3-F3D5-1A2D-8115-AEDEBD5658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EA76E4-91E6-E2EF-CACA-94E1B12D37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6E64862D-8646-D821-722F-93543E0F40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532AA55-3361-B90F-B030-1D616E333F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AB79459-5F4B-6F92-9FB4-1F4C0385F8B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7;p130">
            <a:extLst>
              <a:ext uri="{FF2B5EF4-FFF2-40B4-BE49-F238E27FC236}">
                <a16:creationId xmlns:a16="http://schemas.microsoft.com/office/drawing/2014/main" id="{1A59B7E9-A2B1-BB14-7CEE-870B5B0C270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305BC6-F9D6-CD4E-4CE9-16BAB4B347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0708" y="2174034"/>
            <a:ext cx="5082584" cy="3378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98241" y="717870"/>
            <a:ext cx="6840000" cy="696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 سنتذكر معا بداية الحكاية ووسطها ونهايتها – هل أنتم مستعدون؟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DDBE4-559B-FDBB-7A9B-3F5F097F53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68" y="717869"/>
            <a:ext cx="809231" cy="8092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F327E9-80F7-5FAC-0128-113FD312FF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FCF646-1397-E152-0E02-5C84325D54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FB89D4-5C50-0B7F-ABB6-D9C4CC1CC5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727C1F-1B8C-BCDD-77BF-19535D3D3F4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9FD33416-9049-7F4F-9662-EE95B408148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2F03E817-EDBF-24FC-7BDB-0AD829722ED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01648AE9-83C3-8EE7-07C1-42206022D8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C5CE0E5A-781A-136F-BE62-7593AC4FF1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F2B684-1D2A-8D61-5E11-877046310E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0708" y="2174034"/>
            <a:ext cx="5082584" cy="3378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38451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أنصتوا، للمقطع الأول من الحكاية، بعدها سأطرح عليكم أسئلة.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B77167D-F386-07F2-10B5-D39369A603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E02F20-D5FA-DF64-11F1-63422F7C2B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2233FB-DC37-163E-6B67-D3C1B0FDB1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5576A1-F67F-E137-4DD5-1C9805CE77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7A00FA-C549-04B2-37F2-7BA377B0B3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D24D8396-EB9A-D381-6BB0-10B2368E505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FE37D7BC-21C7-7A7A-D710-B86FC3D29F5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E76AF29B-5F83-2E89-D024-B28E35622F8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00CC9181-CCB5-63B5-FC64-AF3698CE54A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41D2D50-928F-D024-B69D-3C9AE4DB17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9B9BE1B3-365D-1333-D806-7D3BE7ABA434}"/>
              </a:ext>
            </a:extLst>
          </p:cNvPr>
          <p:cNvSpPr/>
          <p:nvPr/>
        </p:nvSpPr>
        <p:spPr>
          <a:xfrm>
            <a:off x="1883020" y="2122832"/>
            <a:ext cx="5966772" cy="1631216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57250C-5021-F3B7-B06C-67297BBCC265}"/>
              </a:ext>
            </a:extLst>
          </p:cNvPr>
          <p:cNvSpPr txBox="1"/>
          <p:nvPr/>
        </p:nvSpPr>
        <p:spPr>
          <a:xfrm>
            <a:off x="2158058" y="2353599"/>
            <a:ext cx="5294996" cy="954107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بُوبُ ٱلْجُرْثومَةُ صَغيرٌ وَقَبيحٌ. يُحِبُّ الأَوْساخَ وَالرَّوائِحَ الكَريهَةَ، لِذلِكَ يَخْتَبِئُ دائِما فِي أَماكِنَ مُتَّسِخَةٍ مثل سلة النفايات.</a:t>
            </a:r>
          </a:p>
        </p:txBody>
      </p:sp>
      <p:pic>
        <p:nvPicPr>
          <p:cNvPr id="17" name="التسجيل الصوتي_الجرثومة بوب_1">
            <a:hlinkClick r:id="" action="ppaction://media"/>
            <a:extLst>
              <a:ext uri="{FF2B5EF4-FFF2-40B4-BE49-F238E27FC236}">
                <a16:creationId xmlns:a16="http://schemas.microsoft.com/office/drawing/2014/main" id="{7CFDBC61-DDC2-B2F8-CF6E-22353B557B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4001" y="2802617"/>
            <a:ext cx="406400" cy="406400"/>
          </a:xfrm>
          <a:prstGeom prst="rect">
            <a:avLst/>
          </a:prstGeom>
        </p:spPr>
      </p:pic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82D5D82D-E925-B3FF-6CA7-0BF20F67DB45}"/>
              </a:ext>
            </a:extLst>
          </p:cNvPr>
          <p:cNvSpPr/>
          <p:nvPr/>
        </p:nvSpPr>
        <p:spPr>
          <a:xfrm>
            <a:off x="1871279" y="4139014"/>
            <a:ext cx="5990253" cy="1318093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59A3BAC-93CD-BB49-D3C5-A8C103CA05F1}"/>
              </a:ext>
            </a:extLst>
          </p:cNvPr>
          <p:cNvSpPr txBox="1"/>
          <p:nvPr/>
        </p:nvSpPr>
        <p:spPr>
          <a:xfrm>
            <a:off x="2112812" y="4295358"/>
            <a:ext cx="5421086" cy="1005403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يَوْمٍ مِنَ الأَيّامِ، رَأى بوبُ فَتاةً صَغيرَةً تَقْتَرِبُ.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قَالَ بوبُ لِنَفْسِهِ: "حانَ وَقْتُ الهُجومِ!"</a:t>
            </a:r>
          </a:p>
        </p:txBody>
      </p:sp>
      <p:pic>
        <p:nvPicPr>
          <p:cNvPr id="20" name="التسجيل الصوتي_الجرثومة بوب_2">
            <a:hlinkClick r:id="" action="ppaction://media"/>
            <a:extLst>
              <a:ext uri="{FF2B5EF4-FFF2-40B4-BE49-F238E27FC236}">
                <a16:creationId xmlns:a16="http://schemas.microsoft.com/office/drawing/2014/main" id="{B0EB3962-E94F-5CCC-9882-9FF4ECC678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9229" y="45732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2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0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81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هو بوب؟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53BCE18-0789-B66D-29E5-EE2C8E2227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CF14A9-24EC-BD3B-7D62-D654CAC52A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6F2F8C-F715-9697-CD39-D4AEEE6B95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8ECA1-5EE1-B2B6-1E79-FC05320B97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278268-CBC3-B610-B48B-FFA01D9DD19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F2C2BFB6-39C7-FD46-5F67-A33E9E02CB7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489C0A24-D82F-2D6C-123E-F651692DAA6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3DDF94F2-9B92-03CE-177E-90CC811C26B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83459CBE-DBB3-9136-8618-24285DBC99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191005-E3D2-652A-F7A6-56EFD4BF46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8268" y="2484659"/>
            <a:ext cx="4347463" cy="3006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702753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B8552-381C-DCA3-BC1E-302C1B45D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بوب جرثومة صغير وقبيح. رددوا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3334C2-0CBD-F776-2137-2106EEAFE2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522151-C318-9036-6A2D-CDD2D0A9EE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8DD9A-F36E-648E-EBC8-82A4857D00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7DDA5E-874D-070A-BD50-B9982740D0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4AC636-DF11-EE45-4CFA-55C781AB76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45450884-B1F5-D02A-346B-692A4300FB3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158F7869-C9C7-1459-11CA-49A74B80AB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35C9F60B-C0C1-8D0D-34AE-CF878E2A956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C81F988C-03F5-720B-C0B1-CE79051D11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803C1F6-CCCC-B1B3-DE1A-A5D914496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8268" y="2484659"/>
            <a:ext cx="4347463" cy="3006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927553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14343-1294-E177-46C9-B24C2D0D9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73921" y="684000"/>
            <a:ext cx="6840000" cy="713479"/>
          </a:xfrm>
        </p:spPr>
        <p:txBody>
          <a:bodyPr>
            <a:normAutofit/>
          </a:bodyPr>
          <a:lstStyle/>
          <a:p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أين يختبئ بوب؟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999421-2BE9-35AB-E60A-48CE9FDDB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870" y="709878"/>
            <a:ext cx="768498" cy="768498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270596-F4EC-31F6-1031-CC05E0C007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2C41AC-0679-3553-857B-4B9EFC8A69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5C4196-9231-AA18-2A78-EC11635371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F2FC64-40F8-AE54-AC84-3DE189A840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85CDC6B2-D0F5-9BCB-B68B-554C2F64DC1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BCA3DA5-0494-2292-0CD0-8912911873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427B883-DBD0-FBAA-EB42-65464099B97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7;p130">
            <a:extLst>
              <a:ext uri="{FF2B5EF4-FFF2-40B4-BE49-F238E27FC236}">
                <a16:creationId xmlns:a16="http://schemas.microsoft.com/office/drawing/2014/main" id="{E6FC9CC9-3B5E-39D6-32D1-B2E14CD5743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00F7FA-E10B-63A0-B0B3-2CF91EBBC0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8268" y="2484659"/>
            <a:ext cx="4347463" cy="3006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317781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BE9BA-0FF0-AEAE-B448-7CBD316DC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b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يختبئ بوب في أماكن متسخة.  رددوا.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2736AC-955B-14B3-8CE3-E1DA5996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69" y="717870"/>
            <a:ext cx="780000" cy="780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AC086E-9951-BFCF-5D96-7FB55D16A6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000550-B663-E6DA-AF33-1E8A9778C1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D33050-D78A-0CB4-C53A-6FD0AA16009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EF4A91-36EF-D642-F55D-B034053109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30D058CA-FB8A-F200-7B93-95997AE61F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D41EFD6F-950D-450B-F297-4E111D1575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1A04FAD7-FEDD-4D06-D816-DE15E522683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8E090BB2-3904-B4D0-92CD-2C242EED481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AC5E4D-9CF2-719B-1C5B-12CF1059A6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5915" y="2444620"/>
            <a:ext cx="4436041" cy="3085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177518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D520-7E9B-AD4B-EFD6-D0E15A906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767715-974A-339F-047E-38A235874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21" y="684000"/>
            <a:ext cx="6840000" cy="713479"/>
          </a:xfrm>
        </p:spPr>
        <p:txBody>
          <a:bodyPr>
            <a:normAutofit/>
          </a:bodyPr>
          <a:lstStyle/>
          <a:p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قال بوب عندما رأى الفتاة الصغيرة؟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5D724CE-BE42-F8D0-D91C-8C6EF907B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870" y="709878"/>
            <a:ext cx="768498" cy="768498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12D275-F512-D2CC-DB5D-6C03FDF591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5BDECD-8719-1029-9C09-C7F2FB6C2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A6DEC1-B84B-6937-8725-A03FBB4826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F03C3E-EB3A-54B8-C71E-63988F2F0A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BAFE31E8-7E67-9081-DC5B-0E432848092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2347DE2A-7F0F-5D80-A9F4-695D3F52C03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DD09381-0477-2D44-4A21-C8370C5876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7;p130">
            <a:extLst>
              <a:ext uri="{FF2B5EF4-FFF2-40B4-BE49-F238E27FC236}">
                <a16:creationId xmlns:a16="http://schemas.microsoft.com/office/drawing/2014/main" id="{A6201E96-62AA-5032-5980-CFC6ADA3FD3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BCB639-DE1B-C223-1BFD-19418B89F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1846" y="2153742"/>
            <a:ext cx="4597636" cy="323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013607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D06E7-EA0D-1FCF-E063-864F4DBBE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034D48-0349-74E6-F6E3-11F4FEFEB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أحسنتم، قال "حان وقت الهجوم". رددوا.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A1D17D-C35C-89EF-39F3-9E9F0E7DA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69" y="717870"/>
            <a:ext cx="780000" cy="780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290CAC-4035-FE2A-C79D-E2D7F45624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214D79-A618-10E4-892E-316891E65F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DA3077-20C1-5639-CD51-7518D7B614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131878-4102-9A8D-387E-536D958C55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8677BCC4-26BD-6C56-40BE-36AAE63328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45F1CB51-A513-BB91-0EB6-A1C0F84CE4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DA1D6A81-BF80-FA0B-AF08-32F95C369CA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8CFD5A80-8801-F122-77FC-336910D87B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FFE377-D90E-E96E-664B-3944075DDE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2729" y="2144411"/>
            <a:ext cx="4597636" cy="323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387511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F548-C227-FECA-77B8-9DFF974D0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هو مشهد البداية؟ كيف عرفتم 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5A00F4-9ACB-61C5-5EB2-3B91D3AFC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769" y="717870"/>
            <a:ext cx="780000" cy="78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90D386-ADAD-13C7-DD76-056A4B2751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68ED02-B6DF-1C83-0D60-69B1E3B6C0B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49E921-2590-6EEB-C145-C7E2017DE5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0DE506-5163-CB54-CCDA-7705BE9149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F0EB208-CC94-89B6-B93C-AA68535960F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B9FD2587-D1A9-4CF1-F08E-1FC337D346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9DA1DE30-D897-496C-72C0-53A00547556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839998F0-6BB0-E6AA-0A7F-63E4E9AC73F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3153B7-96DF-209F-3952-F1FFA24178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5822" y="4201435"/>
            <a:ext cx="1778486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15DAAF-F4BF-B61A-D19A-E017C5F05C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3721" y="4219613"/>
            <a:ext cx="1864211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62C806-6726-26B1-F847-EC06E3F98B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827" r="-22"/>
          <a:stretch/>
        </p:blipFill>
        <p:spPr>
          <a:xfrm>
            <a:off x="3579266" y="1980777"/>
            <a:ext cx="186954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6333DE-F9E3-43DE-2CE8-6D2BB6726E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8482" y="4179175"/>
            <a:ext cx="1869845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9A6343-DF38-2634-2713-42DF63A9E5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8631" y="1955282"/>
            <a:ext cx="1869546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8819951-AB5E-B164-2008-630800DA88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2935" y="1955282"/>
            <a:ext cx="1869546" cy="1816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3D95004-4941-EA40-1714-6CBDE4B1968D}"/>
              </a:ext>
            </a:extLst>
          </p:cNvPr>
          <p:cNvSpPr txBox="1"/>
          <p:nvPr/>
        </p:nvSpPr>
        <p:spPr>
          <a:xfrm>
            <a:off x="5049843" y="5441699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07158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تذكرنا ما وقع في بداية الحكاية. أنصتوا الآن لمقطع الوسط.</a:t>
            </a:r>
            <a:endParaRPr lang="fr-FR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D7EA0-9EAB-FA28-DD3B-CD1F5D5896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5B41B-EC50-041D-B86B-E97806BE63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E92B2A-D934-5D5B-3574-AFE5A0381F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77634-5103-C311-2CF1-03920D314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4E326E01-89BB-B030-992C-202B5DBEDF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83A6015-A014-DA91-CC7E-0937251BB34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0050300-79F6-9BC8-1594-E67AAC3066A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34D0E1B2-E0C3-B45F-F84A-200814E43F0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458851-CCFC-D7D9-05BF-41AB54D61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7106F5D-F812-8408-BB58-D5641C7B1D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6C505EDB-7DC6-E8EB-726F-0E812C1046C3}"/>
              </a:ext>
            </a:extLst>
          </p:cNvPr>
          <p:cNvSpPr/>
          <p:nvPr/>
        </p:nvSpPr>
        <p:spPr>
          <a:xfrm>
            <a:off x="2112812" y="1914089"/>
            <a:ext cx="5588073" cy="2077165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EAA8C8-B010-7603-411D-5DE306B241B7}"/>
              </a:ext>
            </a:extLst>
          </p:cNvPr>
          <p:cNvSpPr txBox="1"/>
          <p:nvPr/>
        </p:nvSpPr>
        <p:spPr>
          <a:xfrm>
            <a:off x="2397080" y="1921799"/>
            <a:ext cx="5053779" cy="1918474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قَفَزَ بوبُ عَلى الفَتاةِ الصَّغيرَةِ وَهَبَطَ عَلَى رَأْسِها.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بوبُ المَكانَ رائِعا. فَقَرَّرَ أَنْ يَعيشَ فيهِ.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 بوبُ الجُرْثومَةُ سَعيدا، مُخْتَبِئا بَيْنَ الشَّعْرِ النّاعِمِ وَالمُريحِ.</a:t>
            </a:r>
          </a:p>
        </p:txBody>
      </p:sp>
      <p:pic>
        <p:nvPicPr>
          <p:cNvPr id="12" name="التسجيل الصوتي_الجرثومة بوب_3">
            <a:hlinkClick r:id="" action="ppaction://media"/>
            <a:extLst>
              <a:ext uri="{FF2B5EF4-FFF2-40B4-BE49-F238E27FC236}">
                <a16:creationId xmlns:a16="http://schemas.microsoft.com/office/drawing/2014/main" id="{68DD0128-470A-54E2-D47D-0551238BD4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6671" y="2677836"/>
            <a:ext cx="406400" cy="406400"/>
          </a:xfrm>
          <a:prstGeom prst="rect">
            <a:avLst/>
          </a:prstGeom>
        </p:spPr>
      </p:pic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CE8B3497-7EE8-7758-F29E-7E21C8A36F9D}"/>
              </a:ext>
            </a:extLst>
          </p:cNvPr>
          <p:cNvSpPr/>
          <p:nvPr/>
        </p:nvSpPr>
        <p:spPr>
          <a:xfrm>
            <a:off x="2139840" y="4208106"/>
            <a:ext cx="5561045" cy="1693445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6B8C67-6F5D-D0DE-6DED-328998DC1CA1}"/>
              </a:ext>
            </a:extLst>
          </p:cNvPr>
          <p:cNvSpPr txBox="1"/>
          <p:nvPr/>
        </p:nvSpPr>
        <p:spPr>
          <a:xfrm>
            <a:off x="2457934" y="4359088"/>
            <a:ext cx="5058496" cy="1436291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لَكِنْ فَجْأَةً!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مَوْجَةٌ كَبيرَةٌ مِنَ الشّامْبو هَجَمَتْ عَلَى بوبَ. خافَ بوبُ وَهَرَبَ عَلى الفَوْرِ، وَراحَ يَبْحَثُ عَنْ مَكانٍ جَديدٍ يَخْتَبِئُ فيهِ.</a:t>
            </a:r>
          </a:p>
        </p:txBody>
      </p:sp>
      <p:pic>
        <p:nvPicPr>
          <p:cNvPr id="16" name="التسجيل الصوتي_الجرثومة بوب_4">
            <a:hlinkClick r:id="" action="ppaction://media"/>
            <a:extLst>
              <a:ext uri="{FF2B5EF4-FFF2-40B4-BE49-F238E27FC236}">
                <a16:creationId xmlns:a16="http://schemas.microsoft.com/office/drawing/2014/main" id="{EAB3F49F-3A00-2361-C3A6-3B03A93458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6671" y="46484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22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52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05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D7EA0-9EAB-FA28-DD3B-CD1F5D5896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5B41B-EC50-041D-B86B-E97806BE63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E92B2A-D934-5D5B-3574-AFE5A0381F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77634-5103-C311-2CF1-03920D314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4E326E01-89BB-B030-992C-202B5DBEDF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83A6015-A014-DA91-CC7E-0937251BB34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0050300-79F6-9BC8-1594-E67AAC3066A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34D0E1B2-E0C3-B45F-F84A-200814E43F0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458851-CCFC-D7D9-05BF-41AB54D61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4612C87-05FC-3607-22A5-6FAC227350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10052491-FA0C-DD24-9651-B9A31BCBD856}"/>
              </a:ext>
            </a:extLst>
          </p:cNvPr>
          <p:cNvSpPr/>
          <p:nvPr/>
        </p:nvSpPr>
        <p:spPr>
          <a:xfrm>
            <a:off x="1818010" y="2093382"/>
            <a:ext cx="6106239" cy="1571477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0A3ACB-CF7A-829E-521A-EA15FDE03DA1}"/>
              </a:ext>
            </a:extLst>
          </p:cNvPr>
          <p:cNvSpPr txBox="1"/>
          <p:nvPr/>
        </p:nvSpPr>
        <p:spPr>
          <a:xfrm>
            <a:off x="2169733" y="2138159"/>
            <a:ext cx="5281126" cy="152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بوبُ فِي فَمِ الفَتاةِ الصَّغيرَةِ. كانَ المَكانُ دافِئا، وَفيهِ طَعامٌ وَشَرابٌ طَوالَ اليَوْمِ!</a:t>
            </a:r>
          </a:p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لَكِنَّ هَذا لَمْ يَدُمْ طَويلًا.</a:t>
            </a:r>
          </a:p>
        </p:txBody>
      </p:sp>
      <p:pic>
        <p:nvPicPr>
          <p:cNvPr id="16" name="التسجيل الصوتي_الجرثومة بوب_5">
            <a:hlinkClick r:id="" action="ppaction://media"/>
            <a:extLst>
              <a:ext uri="{FF2B5EF4-FFF2-40B4-BE49-F238E27FC236}">
                <a16:creationId xmlns:a16="http://schemas.microsoft.com/office/drawing/2014/main" id="{3BAFCABF-24B6-C852-3D76-BB83E88788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7199" y="2552104"/>
            <a:ext cx="406400" cy="406400"/>
          </a:xfrm>
          <a:prstGeom prst="rect">
            <a:avLst/>
          </a:prstGeom>
        </p:spPr>
      </p:pic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5D5B38A4-526C-7138-9D04-3EEFB056A7F8}"/>
              </a:ext>
            </a:extLst>
          </p:cNvPr>
          <p:cNvSpPr/>
          <p:nvPr/>
        </p:nvSpPr>
        <p:spPr>
          <a:xfrm>
            <a:off x="1818009" y="3912491"/>
            <a:ext cx="6215866" cy="1673271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0AA907-1577-E59E-3239-69A340C5B6CE}"/>
              </a:ext>
            </a:extLst>
          </p:cNvPr>
          <p:cNvSpPr txBox="1"/>
          <p:nvPr/>
        </p:nvSpPr>
        <p:spPr>
          <a:xfrm>
            <a:off x="1818009" y="3912491"/>
            <a:ext cx="5934269" cy="157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رَأَى بُوبُ فُرْشَاةَ الأَسْنَانِ تَقْتَرِبُ بِسُرْعَةٍ مِنْهُ.</a:t>
            </a:r>
          </a:p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بَدَأَتِ الفَتَاةُ الصَّغِيرَةُ تَفْرُكُ أَسْنَانَهَا بِقُوَّةٍ بِالفُرْشَاةِ وَمَعْجُونِ الأَسْنَانِ.</a:t>
            </a:r>
          </a:p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بوبُ: هَذَا المَكانُ خَطيرٌ جِدّا، يَجِبُ أَنْ أَهْرُبَ حالاً </a:t>
            </a:r>
            <a:r>
              <a:rPr lang="ar-MA" sz="2800" b="1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حالاً</a:t>
            </a: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0" name="التسجيل الصوتي_الجرثومة بوب_6">
            <a:hlinkClick r:id="" action="ppaction://media"/>
            <a:extLst>
              <a:ext uri="{FF2B5EF4-FFF2-40B4-BE49-F238E27FC236}">
                <a16:creationId xmlns:a16="http://schemas.microsoft.com/office/drawing/2014/main" id="{5BCB61DA-7720-575A-C873-0A300C287A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462" y="418932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860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4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41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D7EA0-9EAB-FA28-DD3B-CD1F5D5896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5B41B-EC50-041D-B86B-E97806BE63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E92B2A-D934-5D5B-3574-AFE5A0381F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77634-5103-C311-2CF1-03920D314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4E326E01-89BB-B030-992C-202B5DBEDF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83A6015-A014-DA91-CC7E-0937251BB34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0050300-79F6-9BC8-1594-E67AAC3066A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34D0E1B2-E0C3-B45F-F84A-200814E43F0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458851-CCFC-D7D9-05BF-41AB54D611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4612C87-05FC-3607-22A5-6FAC227350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E5C4CCCC-2E0C-D8A4-C475-7C734096A2D6}"/>
              </a:ext>
            </a:extLst>
          </p:cNvPr>
          <p:cNvSpPr/>
          <p:nvPr/>
        </p:nvSpPr>
        <p:spPr>
          <a:xfrm>
            <a:off x="2463549" y="2213858"/>
            <a:ext cx="5299520" cy="1294452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68D13A-68FA-B4D2-C59B-E9AD9CDC7D3A}"/>
              </a:ext>
            </a:extLst>
          </p:cNvPr>
          <p:cNvSpPr txBox="1"/>
          <p:nvPr/>
        </p:nvSpPr>
        <p:spPr>
          <a:xfrm>
            <a:off x="2827309" y="2321696"/>
            <a:ext cx="4394718" cy="10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خَرَجَ بوبُ مِنْ فَمِ الفَتاةِ وَسَكَنَ فِي كَفِّ يَدِها، قالَ بوبُ، يَا لَهُ مِنْ مَكانٍ جَميلٍ، فِيهِ أَوْساخٌ كَثيرَةٌ.</a:t>
            </a:r>
          </a:p>
        </p:txBody>
      </p:sp>
      <p:pic>
        <p:nvPicPr>
          <p:cNvPr id="21" name="التسجيل الصوتي_الجرثومة بوب_7">
            <a:hlinkClick r:id="" action="ppaction://media"/>
            <a:extLst>
              <a:ext uri="{FF2B5EF4-FFF2-40B4-BE49-F238E27FC236}">
                <a16:creationId xmlns:a16="http://schemas.microsoft.com/office/drawing/2014/main" id="{174681C4-EC5F-D3DD-31DB-8D1FB10EC5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24000" y="2904813"/>
            <a:ext cx="406400" cy="406400"/>
          </a:xfrm>
          <a:prstGeom prst="rect">
            <a:avLst/>
          </a:prstGeom>
        </p:spPr>
      </p:pic>
      <p:sp>
        <p:nvSpPr>
          <p:cNvPr id="22" name="Bulle narrative : rectangle à coins arrondis 21">
            <a:extLst>
              <a:ext uri="{FF2B5EF4-FFF2-40B4-BE49-F238E27FC236}">
                <a16:creationId xmlns:a16="http://schemas.microsoft.com/office/drawing/2014/main" id="{220FC758-1046-1A54-06CB-EAFBA56A7DE5}"/>
              </a:ext>
            </a:extLst>
          </p:cNvPr>
          <p:cNvSpPr/>
          <p:nvPr/>
        </p:nvSpPr>
        <p:spPr>
          <a:xfrm>
            <a:off x="2462685" y="3816221"/>
            <a:ext cx="5300384" cy="14861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78FF4C-F875-C38B-3B78-69323D77DDDB}"/>
              </a:ext>
            </a:extLst>
          </p:cNvPr>
          <p:cNvSpPr txBox="1"/>
          <p:nvPr/>
        </p:nvSpPr>
        <p:spPr>
          <a:xfrm>
            <a:off x="2724605" y="4011966"/>
            <a:ext cx="4600125" cy="1065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فَجْأَةً، نَظَّفَتِ الفَتاةُ الصَّغِيرَةُ يَديهَا بِالماءِ وَالصابونِ.</a:t>
            </a:r>
          </a:p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دَفَعَ الماءُ بوبَ وَأَسْقَطَهُ بَعيدا فِي المَجاري.</a:t>
            </a:r>
          </a:p>
        </p:txBody>
      </p:sp>
      <p:pic>
        <p:nvPicPr>
          <p:cNvPr id="24" name="التسجيل الصوتي_الجرثومة بوب_8">
            <a:hlinkClick r:id="" action="ppaction://media"/>
            <a:extLst>
              <a:ext uri="{FF2B5EF4-FFF2-40B4-BE49-F238E27FC236}">
                <a16:creationId xmlns:a16="http://schemas.microsoft.com/office/drawing/2014/main" id="{82061EA9-BDDC-5D9F-78A7-E9B38297E8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46459" y="426870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2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00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86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6AB4-3929-78C5-F35B-873DD614C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هبط بوب عندما قفز على الفتاة؟</a:t>
            </a: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0F43BF-BF36-4875-CB9E-C06E024509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347ADE-621F-E7A6-3292-93179CEE1A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E4A15F-6561-9BB7-54B4-259EBF060B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E3CBA0-93A2-0429-1ECB-B59CB9E6FC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3BD260-1022-3819-AFA9-9247A7EEEC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34467238-F3EF-2C60-6D76-305C58970C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3E7A7845-0D44-295B-AB62-147D179FF88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F18E5574-9F6A-EE4F-E392-1DCBC4E628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D1EE1266-CFDB-893B-296D-54902833E97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B01B5B6-5E86-1FD3-36BE-181CB110F8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2729" y="2144411"/>
            <a:ext cx="4597636" cy="323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19074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DFDC3-4F93-756B-B9D0-5565FBAA0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أَحسنتم، هبط بوب على رأس الفتاة. رددوا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A51C80-2711-4545-80C3-3D8074BDB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00D7B6-458F-CA49-E552-1B2D748AE6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1BB87B-B69C-9A48-6203-4B1E5165FD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0870B5-3428-E5BA-E99B-760CF633DB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F1A936-3EFD-E994-7891-23A37730A7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7E453C2C-6AFF-492C-97A8-1D89E4010F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06F627E-489A-4C5F-4E37-4863E8217BE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321B469-FA5C-C17F-065B-65F6FF7A3E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7AAB485B-33FF-00E0-1CD9-B145C8C5D03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4AE46A-D748-1D86-B8C8-4C40B2926F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8066" y="2113018"/>
            <a:ext cx="3947868" cy="342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60688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63890-13DE-4695-6309-FD367F307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366A5-96EB-1751-5D6A-BC9107D1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الذي هجم على بوب؟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18AEE71-CEEB-51DA-230B-E40A68EA63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F1C4CD-0CAF-E19B-2999-750D3D942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F02B46-8896-BEBA-982E-A4E4257825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E7F54E-4865-0586-1853-760BF5A504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51CC75-9B99-001B-3709-EFA75C2449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8BF83188-0D49-C958-0428-2D1EAE46A1A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BF89C78-C50E-8968-7B80-2BD966A346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DB630ADC-762D-B9F8-D52D-0A153E805FD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CEB00654-5991-A3B7-5FC3-3C45AC7EC52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73C2F-2AEA-2092-4EE8-D74FF95B7B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4294" y="2295331"/>
            <a:ext cx="4136125" cy="3325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459842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4C7E-3037-847E-64DE-D9DD470FF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هجمت موجة الشامبو على بوب. 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AF2ACCC-91E9-A31E-98AA-7E27EF228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F3097F-0202-03D9-D84C-2EE08848B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155A66-2FA2-09FA-439D-83AD53F19D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B20C59-E71C-2D60-85A6-5BCEEE7940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FC40A1-46CF-4F29-CD6B-2566ACDDA1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E6D2033C-C1E1-EF5C-FCEB-7B2AF12114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FCE362C8-21C8-663A-B9A3-A5704EFD73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6BF9C085-A966-C196-47DA-873F3C5D176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9ED640DB-6A72-8D83-552B-2E5FF720CD3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01F5EE-413B-AC4E-5230-32F38FF289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8792" y="2143402"/>
            <a:ext cx="3946415" cy="3409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112869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598A-87D3-2E0E-B896-EFFB0B0FC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أين دخل بوب عندما غادر رأس الفتاة؟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C141C3-2FF7-8BED-BF96-914D94512F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62B61D-F6B2-A414-48BC-C128FBB9CF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B0D3A4-10CC-874F-BA57-537067F99B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D05BE6-7E73-17D8-BC6E-28C6035712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74DCD1-03FE-947B-22CA-163D15B08B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4495BF7B-1A0C-ACF2-474B-0B4908038CF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7D158EB4-EB1B-EA82-1241-0186548A5A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EE0E6343-5485-6B69-CF92-E3BDDA70081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71C4790F-7DF6-ED73-CF3C-B9F2FC043C9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C8789F-9DB5-8CC7-D111-F3A0961C36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0881" y="1894058"/>
            <a:ext cx="4304708" cy="3818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13141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FFB5-DD8C-C13E-82C7-6ECB3446A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D4574EE-320E-1B7D-C234-1679BB20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دخل بوب في فم الفتاة.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06A14F-0F9D-2DD4-B600-3EC73B09E9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772A89-E06B-2ED1-2452-14B3C5C856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0A9D06-95B1-75A4-3004-794C93C0AC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8E7E5F-365B-8680-F23C-551F30B136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83F89-77BD-0CF3-F5E8-F70ED47FF9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44D0FDF6-16CD-4777-4435-AB7E820C34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633B27C6-D47C-0D7B-40FF-BBC54B51AEA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27B979E9-8694-8B33-4DB9-D6FD06877B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8DF2966A-0101-113E-60E5-09F22E9287E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42E4A9-D09A-DD45-2071-6C6455FF92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479" y="2224642"/>
            <a:ext cx="3877042" cy="3226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795870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165DC-63D4-A1CA-0833-722677CC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5B7D9-3404-9623-4F85-26FFD6AD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لماذا هرب بوب من فم الفتاة الصغيرة؟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B06D916-B464-6E89-D16A-0D87839F6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B896FE-E965-BA76-775E-5997CAEEF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01E5FD-A615-4ACF-8C24-7CEEAA5062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42936-3962-B5ED-033D-E16A3A8022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6B1FF3-F4C8-D444-EE3F-53A2EC0577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30C2B816-986D-3D7C-179E-DFF75C9C1DB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A72FB9A4-4E6E-A7F4-D988-F09D426CB1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78E10D69-CA69-EF63-884D-B57A4D8327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668409EA-5FDF-1BB4-0FD3-22399C6FE09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628E24-1ECF-6090-D375-3DF23AA707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479" y="2224642"/>
            <a:ext cx="3877042" cy="3226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84701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FB4D8-CAFB-DB51-D1DE-1643E4947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373B04F-7A6B-24D8-EE1C-3474A4524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09292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هرب لأنه خاف من فرشاة الأسنان والمعجون.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F37000F-CE6F-79E0-736B-3BB29EC7E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51E53C-7379-6748-EC1D-6C75B5470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65CB9D-1DAE-9DE9-BA43-F090F74791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823BA3-E65A-FA1C-E1AF-28F29E80B7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462822-EDF0-1EC2-B083-B937505A7ED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7C298D78-2D88-DC6E-46E7-284FCC129A1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5C3AADF-AF5B-13DF-EADA-6EDE3A1660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3D36675-AEC4-5BF6-1EA7-D3B9216D2E8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0EB2B824-C386-0200-19D1-9CC6301287B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8F5403-B472-DECD-B2DA-A33D7519569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827" r="-22"/>
          <a:stretch/>
        </p:blipFill>
        <p:spPr>
          <a:xfrm>
            <a:off x="2569250" y="2304895"/>
            <a:ext cx="4005499" cy="324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201614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5C821-D5A4-0939-9D74-36C089138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A6ECFE-0F9B-D1F9-DDCC-69779811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أين سكن بوب بعد ذلك؟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A9A8F1-6222-9043-2293-B970E16450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FFE8D5-310A-EBDE-707C-BBD5B4C45D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D22467-83CB-D592-6232-87064F340C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0E6521-B6C7-62F7-61E2-CCA897F7E1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6DEBE3-30E8-FF48-C0CE-C808BF9379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70647BEC-5029-1FBD-9535-E041C6DFBC9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5D169700-5E1D-8A35-A176-30B1CD598D2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ABEDF95A-1E44-0F7B-9DFB-FF2737E77D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5A10B8BF-1690-A557-225E-0CB129A0821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457F82-9803-3B33-C00B-4A8AA8C1AC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2936" y="2183363"/>
            <a:ext cx="4057247" cy="3287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160013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D7D8E-3943-10EC-31A1-8D9ABA1EF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7DE57F4-1968-97DC-0D4C-C8A121D9E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09292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سكن بوب في يد الفتاة.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937831-B1E4-E2B2-8903-A327E1A74C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C864FB-A57A-4A40-11FC-EFF542A7A6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F7C4E7-CA91-C31C-6ACA-03B3752B7C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35480A-560D-9E6B-F408-BF5EBE1E81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BD9A3D-4E48-8960-B692-504AEABAE2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9BADB922-D5FF-1CA0-29AF-BA98E66FEC3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CF4EB757-8102-436C-5C5A-D36028390CA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BC0F4867-CF73-1010-8C19-6EA34CEA2C9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84A3AE15-6ACB-2510-9BB0-8F90DB43EB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FACDBC-F7B0-4F98-97B6-4A24639E68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0881" y="2323748"/>
            <a:ext cx="4301613" cy="294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821692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72F72-2BFF-4E5A-EE0B-4C9A71F26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C0549-7ED9-FE4B-A2F6-1FEFD9A1A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حدث لبوب عندما نظفت الفتاة يديها بالماء والصابون؟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A79CC73-BA99-E25F-155B-943FB9966F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692E3A-166C-19DB-0EFE-AC635D3D82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BA4FFB-9BF8-E681-327B-4D563DFF81E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59334C-8529-20A7-EE32-28715CC177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25E2E7-F78B-D252-9764-94F947315E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Google Shape;88;p130">
            <a:extLst>
              <a:ext uri="{FF2B5EF4-FFF2-40B4-BE49-F238E27FC236}">
                <a16:creationId xmlns:a16="http://schemas.microsoft.com/office/drawing/2014/main" id="{295D76FD-774E-EBAF-D403-694FF77CE55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30">
            <a:extLst>
              <a:ext uri="{FF2B5EF4-FFF2-40B4-BE49-F238E27FC236}">
                <a16:creationId xmlns:a16="http://schemas.microsoft.com/office/drawing/2014/main" id="{5082D41A-C87A-9DD7-BC4A-8FBFB42C08C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9E6205F8-4900-3A33-E1CA-035B3F4B3D1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C1D75000-8124-F397-03C8-EB648736411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711431-0299-127E-9CED-678E707189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1846" y="2203770"/>
            <a:ext cx="4472306" cy="3105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516722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4157E-52E9-A128-5FBA-35BC1B614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B8902D5-05FE-E124-54C9-3190057C3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09292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سقط بوب في المجاري.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80F461-81AE-878B-FE4F-25ABDE065A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1131" cy="8311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3D027CD-17B1-D8D1-EBBD-A8C5CA99B7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501B8D-BA29-5057-FA02-1F698579E6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EF0E2C-7F83-E236-3652-EA268B36F7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95C7D1-E86D-DEDD-FD98-A50E8B1868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25A56B2B-56DC-E750-AED9-2B3A61BCD9A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D6B6E655-68F4-8228-098D-DCBD5DAAA4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F177BDEA-F560-A455-7B83-92DF3A7D2E6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824DE704-EAA0-147A-1B11-C5888DB9E66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318718-F1CC-F6AC-BF6D-FDCFC916EC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9755" y="2323323"/>
            <a:ext cx="4340428" cy="3013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435982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EF810-E07E-918C-07A6-8846AED8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1A2B869-FEDC-DF48-300B-D5292860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هناك أربعة مشاهد تمثل الوسط. من يحددها؟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C33896-C108-1F13-8561-F3C58FE36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A17847-5AAC-DFB3-C5B4-27459FF64D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5B61E2-A168-7E9A-CC78-64DD245748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861448-7CFB-BD21-3EC8-7ED41C3A84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69DBE4C8-BFF7-BEEF-9A36-EF614D88C23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4DC6EF8E-3488-AE1C-EFDC-006E1873650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6D0A7F1E-B083-20A7-035E-AD8A83ABAC3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B9AD5534-4E23-D756-8EA6-7F62626739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30DAEFD-744D-6E0D-1E8C-F8F16DFECE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4760" cy="82476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C4B586-2DED-F846-E403-BD40E101D4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5822" y="4201435"/>
            <a:ext cx="1778486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536721B-19A0-D657-B015-90260C6CBA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3721" y="4219613"/>
            <a:ext cx="1864211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22274F-0A69-EA63-17DB-6E9B7F2A453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827" r="-22"/>
          <a:stretch/>
        </p:blipFill>
        <p:spPr>
          <a:xfrm>
            <a:off x="3579266" y="1980777"/>
            <a:ext cx="186954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1183A7-08BD-B4EA-4B66-8F703F1342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8482" y="4179175"/>
            <a:ext cx="1869845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84616-7D4B-4F6C-8F5C-A1AF3A6B58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8631" y="1955282"/>
            <a:ext cx="1869546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BF4B0AE-A07E-9430-F53C-D5DC69A983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2935" y="1955282"/>
            <a:ext cx="1869546" cy="1816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94B2478-653F-15FA-F752-FF0E5244C8E5}"/>
              </a:ext>
            </a:extLst>
          </p:cNvPr>
          <p:cNvSpPr txBox="1"/>
          <p:nvPr/>
        </p:nvSpPr>
        <p:spPr>
          <a:xfrm>
            <a:off x="5049843" y="5482137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  <a:endParaRPr lang="fr-MA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5918D42-D5A1-2C10-8467-2CC6643474C5}"/>
              </a:ext>
            </a:extLst>
          </p:cNvPr>
          <p:cNvSpPr txBox="1"/>
          <p:nvPr/>
        </p:nvSpPr>
        <p:spPr>
          <a:xfrm>
            <a:off x="2673467" y="5482137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A498567-12DE-FCAF-79E8-50313770456A}"/>
              </a:ext>
            </a:extLst>
          </p:cNvPr>
          <p:cNvSpPr txBox="1"/>
          <p:nvPr/>
        </p:nvSpPr>
        <p:spPr>
          <a:xfrm>
            <a:off x="5133554" y="3239689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  <a:endParaRPr lang="fr-MA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946B42C-916E-5FF2-7F92-188C703C9B0D}"/>
              </a:ext>
            </a:extLst>
          </p:cNvPr>
          <p:cNvSpPr txBox="1"/>
          <p:nvPr/>
        </p:nvSpPr>
        <p:spPr>
          <a:xfrm>
            <a:off x="7633712" y="5441699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4</a:t>
            </a:r>
            <a:endParaRPr lang="fr-MA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9FBDF3D-8F40-C9CA-758B-39B8B2C299A2}"/>
              </a:ext>
            </a:extLst>
          </p:cNvPr>
          <p:cNvSpPr txBox="1"/>
          <p:nvPr/>
        </p:nvSpPr>
        <p:spPr>
          <a:xfrm>
            <a:off x="7646434" y="3251845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5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188977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22" grpId="0" animBg="1"/>
      <p:bldP spid="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FEF27-BBEC-AD9C-B7C0-8F013769B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تذكرنا بداية ووسط الحكاية. أنصتوا الآن لنهاية الحكاية.</a:t>
            </a:r>
            <a:endParaRPr lang="fr-FR" sz="2400" b="1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6A48B7-1004-3467-E6A0-F546810DB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6CA34F-CD50-2E67-FA27-96A20169A5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00F183-5E86-25DF-1D70-FB3D142CEE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CDD820-52E6-0D6F-AA1B-2007AA672B8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Google Shape;88;p130">
            <a:extLst>
              <a:ext uri="{FF2B5EF4-FFF2-40B4-BE49-F238E27FC236}">
                <a16:creationId xmlns:a16="http://schemas.microsoft.com/office/drawing/2014/main" id="{7F7F338D-1BC8-0703-D9AC-DF786A74B77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A961A7FE-8D90-ED2A-9111-44F59E8C730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189B08BB-8AE4-A062-7342-CC0514EF55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CB8F5499-0F94-AF45-89BA-B19714779F3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F0FDF5-9BAC-B49B-BAF8-75655BBFE2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286517-FCBF-D5EB-CECB-EA9FB9A50B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903D5E39-DEE9-19E3-6BA6-82872A206906}"/>
              </a:ext>
            </a:extLst>
          </p:cNvPr>
          <p:cNvSpPr/>
          <p:nvPr/>
        </p:nvSpPr>
        <p:spPr>
          <a:xfrm>
            <a:off x="1642188" y="2556587"/>
            <a:ext cx="6461720" cy="2220685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solidFill>
            <a:srgbClr val="F9F9F9"/>
          </a:solidFill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DFD9D1-480A-CEF4-92D6-98C6F4E20270}"/>
              </a:ext>
            </a:extLst>
          </p:cNvPr>
          <p:cNvSpPr txBox="1"/>
          <p:nvPr/>
        </p:nvSpPr>
        <p:spPr>
          <a:xfrm>
            <a:off x="1922263" y="2644020"/>
            <a:ext cx="5783382" cy="1987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بوبُ كَثيرا عِنْدَما رَأى المَكانَ، فَهُوَ مَليءٌ بِالأَوْساخِ، وَفِيهِ جَراثيمُ كَثيرَةٌ مِثْلُهُ.</a:t>
            </a:r>
            <a:endParaRPr lang="fr-MA" sz="2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أَمَّا الفَتاةُ الصَّغِيرةُ، فَكانَتْ سَعيدَةً أَيْضا: لَقَدْ تَخَلَّصَتْ أَخيرا مِنْ هذِهِ الجُرْثومَةِ السَّيِّئَةِ.</a:t>
            </a:r>
          </a:p>
        </p:txBody>
      </p:sp>
      <p:pic>
        <p:nvPicPr>
          <p:cNvPr id="8" name="التسجيل الصوتي_الجرثومة بوب_9">
            <a:hlinkClick r:id="" action="ppaction://media"/>
            <a:extLst>
              <a:ext uri="{FF2B5EF4-FFF2-40B4-BE49-F238E27FC236}">
                <a16:creationId xmlns:a16="http://schemas.microsoft.com/office/drawing/2014/main" id="{9F8BA699-1114-0204-A921-BE977D950F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1342" y="34745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78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8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EBEDA-987C-DD1B-CBCE-35B4637EF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كيف وجد بوب المكان الذي سقط فيه؟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ADEC53-B6C8-4BB7-64AF-B99AC2C78F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61BE45-6E19-0F10-D95F-6150036B00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6D9F38-B6A1-10A4-7254-BC2A2EE737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BE7873-02DC-3010-1ABA-F29A2314D2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47A0A4-E934-A315-4F40-0B733D82E9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B676B01F-8A7A-EE79-701B-8A97F1FF384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A1DE525F-AC4F-F373-F80F-5A5033B90CD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FE027BAF-05AF-A551-86E0-E8734C51AA4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258E36AC-D756-7480-B3FC-0B551C4B897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3983E8-C945-9264-3FCC-FA70AD851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3103" y="2323323"/>
            <a:ext cx="4340428" cy="3013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241175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791A8-C654-3C2D-8CDC-0F89BE24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وجد المكان مليئا بالأوساخ وفيه جراثيم كثيرة.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44A79D4-6534-42C4-13C1-87BEAB5CDC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204411-0B86-6CD3-E9B8-E4741554A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76A3C-B1D2-A60E-6790-F3C87FFAEED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4339B-452A-D9F3-FB0A-046D362377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9FCF95-0759-9338-2CAE-72CA5DF6132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4CFEB7C9-83F8-15A6-5608-9E9F14C356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5EF29E40-9342-35F1-9C3A-78C707BECB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DC6D77E2-1D59-667D-EA04-3EFB1E6D4A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D0E0E63B-872F-FFAC-DE20-91A9D0C3FA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0B4BC3-853E-9D8C-F28D-F05BD99738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342" y="2286001"/>
            <a:ext cx="5055315" cy="3235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600234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6944F-2579-4C63-BB6A-0EB57720B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79CE81E-1F3A-144E-2C04-1D04AE59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بماذا شعر بوب؟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36474B-8657-4B3A-B365-FF3598F789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76FB02-76C4-9CD3-8AB7-41E5E1AC09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25178B-910B-CEB8-BDD7-102DEF7A48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830494-5E3E-5E68-749F-F00428B96F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20C04F-9A70-9AF8-2EEE-164ABFE714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F62C032C-070B-957C-5144-96E6C65A1A5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DD85B2C-EE2B-05CB-FBD1-364A935D779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46E38999-504C-63A0-8A5D-4BD2C615FB7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98B40546-8F89-A6DE-C35C-6287CA9AC3C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A2A856-6B3D-FFE6-38AC-9D209F6426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342" y="2286001"/>
            <a:ext cx="5055315" cy="3235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349860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A4FC6-CA08-2B97-9277-F246581F9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8286C16-E992-0313-5EC3-117833EC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شعر بوب بالفرح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092EEB-879E-3253-613A-9A50799BB9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40000" cy="84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4F863A-1DD3-D3A6-2D0A-FB791E2305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D9B7F-A328-881B-1DEF-86B6BE5DD8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798108-F0CE-1506-B11A-1BD9EF5918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9BCA93-4D5E-2A6C-BF5B-CC1F0E230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9CE17AF9-5565-9C2C-F077-708DCE4603B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C05E72D-F489-585E-85C7-6D73E4B4D2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CF2151B3-E823-CEA6-EA9B-3396EC3747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BA1A365E-78DA-BB47-AA2F-75C6B3F26F0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5C6FC6-CEBC-6DF0-4835-B98F90B6A2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342" y="2286001"/>
            <a:ext cx="5055315" cy="3235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887545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DC638-E116-E584-32E4-815D214BF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10BBA2-3D25-6FCC-493E-9FCFD62C8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المشاهد التالية وحددوا أي واحد هو مشهد النهاية.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D3CED1-9CBA-F2FF-DA18-43D6213F6E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7728B5-8A8F-D077-46BC-625329A111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F7A450-CDA8-07DA-3B89-2AF6ADCBCA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3386D-D715-7D3B-9FF1-3E02224C9A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F803AA35-9D19-B149-600E-3EEA709E4C4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7CCE2DE7-0A9C-B315-1FC5-496C909677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2871CE5D-A722-0B6C-F1A4-92C97700D94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107AA82F-BBFD-70F3-11FA-ED990F1042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1B25D8-7927-590E-DAE7-2460252C9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4760" cy="82476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B4F610-83BF-5D39-5256-D36FB54219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5822" y="4201435"/>
            <a:ext cx="1778486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F38DA94-765B-223B-22B2-C3E002BB69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3721" y="4219613"/>
            <a:ext cx="1864211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169893-293A-038E-A53E-C3FFA31B2D1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827" r="-22"/>
          <a:stretch/>
        </p:blipFill>
        <p:spPr>
          <a:xfrm>
            <a:off x="3579266" y="1980777"/>
            <a:ext cx="186954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A39FC5-4B50-88B3-0A31-052D1CF4E2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8482" y="4179175"/>
            <a:ext cx="1869845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7E8E4D-FE5B-DDFB-DD7C-B2DF8FDF30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8631" y="1955282"/>
            <a:ext cx="1869546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BCBB225-7982-A0BF-5633-701CEF48AA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2935" y="1955282"/>
            <a:ext cx="1869546" cy="1816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A7CDE05-90D8-1B27-1A74-20C03AA3B135}"/>
              </a:ext>
            </a:extLst>
          </p:cNvPr>
          <p:cNvSpPr txBox="1"/>
          <p:nvPr/>
        </p:nvSpPr>
        <p:spPr>
          <a:xfrm>
            <a:off x="5049843" y="5482137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  <a:endParaRPr lang="fr-MA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2796D4E-BCEF-1FD8-4773-ADA229DB9560}"/>
              </a:ext>
            </a:extLst>
          </p:cNvPr>
          <p:cNvSpPr txBox="1"/>
          <p:nvPr/>
        </p:nvSpPr>
        <p:spPr>
          <a:xfrm>
            <a:off x="2673467" y="5482137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D2BA77-E5AE-93B9-9ABA-751E4D023140}"/>
              </a:ext>
            </a:extLst>
          </p:cNvPr>
          <p:cNvSpPr txBox="1"/>
          <p:nvPr/>
        </p:nvSpPr>
        <p:spPr>
          <a:xfrm>
            <a:off x="5129063" y="3264975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  <a:endParaRPr lang="fr-MA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AC525E-25FE-2726-B75E-8CABC94062C5}"/>
              </a:ext>
            </a:extLst>
          </p:cNvPr>
          <p:cNvSpPr txBox="1"/>
          <p:nvPr/>
        </p:nvSpPr>
        <p:spPr>
          <a:xfrm>
            <a:off x="7650746" y="5482137"/>
            <a:ext cx="307431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4</a:t>
            </a:r>
            <a:endParaRPr lang="fr-MA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443974D-EFBF-7B66-E93A-030BC72E492D}"/>
              </a:ext>
            </a:extLst>
          </p:cNvPr>
          <p:cNvSpPr txBox="1"/>
          <p:nvPr/>
        </p:nvSpPr>
        <p:spPr>
          <a:xfrm>
            <a:off x="7663732" y="3278190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5</a:t>
            </a:r>
            <a:endParaRPr lang="fr-MA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327B469-C87C-5C35-4549-984D4E507D27}"/>
              </a:ext>
            </a:extLst>
          </p:cNvPr>
          <p:cNvSpPr txBox="1"/>
          <p:nvPr/>
        </p:nvSpPr>
        <p:spPr>
          <a:xfrm>
            <a:off x="2708016" y="3310608"/>
            <a:ext cx="324465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6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658486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4367E-4A7D-6E7C-94B4-D5F5C9C7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78C9E6D-5DFA-1B74-9DCD-243E42E2C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MA" sz="2400" i="1" dirty="0">
                <a:solidFill>
                  <a:srgbClr val="7F7F7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مشاهد الحكاية مرتبة.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C03F5F-7569-2DBD-F6E9-FF7888E04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الدرس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F1F55-6E37-9648-DC1B-D9A7D946B7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E3CCBD-7082-D08F-8865-248CC3B50C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72584C-F68F-AB19-CDFB-C1AC74B703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563225AD-5A28-070D-9504-00A299DE94F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401824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439E7885-ADE0-1D85-D35D-9C8D626B087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128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AB90811B-3088-2B24-5191-79A709C519A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4916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309C371F-5473-EC40-93F1-3E1E72B80C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06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Espace réservé pour une image  33">
            <a:extLst>
              <a:ext uri="{FF2B5EF4-FFF2-40B4-BE49-F238E27FC236}">
                <a16:creationId xmlns:a16="http://schemas.microsoft.com/office/drawing/2014/main" id="{B1508BCB-C3EE-D2C4-1DFA-F96B84B10C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8D4492-D389-2586-66F8-FE54615AA7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9841" y="1976264"/>
            <a:ext cx="1778486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F502DF-84C6-1591-2B0D-86C5CD4144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7496" y="2028797"/>
            <a:ext cx="1864211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DDCA987-F324-54CA-0289-A30E9D77169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827" r="-22"/>
          <a:stretch/>
        </p:blipFill>
        <p:spPr>
          <a:xfrm>
            <a:off x="1115839" y="2066017"/>
            <a:ext cx="1869547" cy="17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5A0EA6B-FE31-9BF9-A934-C3325E3DB5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8482" y="4179175"/>
            <a:ext cx="1869845" cy="1724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FB742CE-83F5-0512-4B5D-04A45E3EB9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2161" y="4162453"/>
            <a:ext cx="1869546" cy="1764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B6CBCCA-E3DC-BDB2-38AA-C7633405D2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5840" y="4140611"/>
            <a:ext cx="1869546" cy="1816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718263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(هي)....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EF8A51-3823-4482-B71B-5FC329EA9B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32DC9-C903-8EA1-F5A0-3E603C4EC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02337-E075-C264-D802-24E194A63B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DC55DA-059E-DD33-A13E-C0515AA5D0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AAC3B-D2AB-FC00-FEB1-6BC9E1706E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0120B-1FD6-89F1-5125-80094CEE5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4F182-6782-2306-E463-6FA972DED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4FB49-B10E-EE71-7D9B-BF364D23D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102573-B556-44A7-FB08-5A51670A7D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قفوا، سنقوم بحركات.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3235D9-9F1A-1FFD-3891-4F6237DF39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406D58-0B03-DFDB-04B1-8E2AAE19EA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57753B-F802-3CD9-3855-96C1919FEF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0D5218-6317-E724-1549-2F2D6077352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E81184-C5B6-99A2-09C2-2037F429A8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DD9AA-ED10-277F-03F0-CE942A1B9C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48C729-3B27-E52B-A8DF-8489D107C4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579C03-747B-4817-5370-5BDD014F13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52F7AA-43B4-C0C2-1C57-37A4C579914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4" name="جسمي يتحرك">
            <a:hlinkClick r:id="" action="ppaction://media"/>
            <a:extLst>
              <a:ext uri="{FF2B5EF4-FFF2-40B4-BE49-F238E27FC236}">
                <a16:creationId xmlns:a16="http://schemas.microsoft.com/office/drawing/2014/main" id="{BCDAD23B-3CFC-40A7-4171-9DCF3813B3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7723" y="1875150"/>
            <a:ext cx="6920362" cy="385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21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2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2AED4-E1A6-F9F9-87DD-865ADAF2B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3B25953-5250-B508-8202-8FBB99129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قراءة/ كتابة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51DFA96-BBA6-B02A-4F5E-34F7C822C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9A6D8D-21FB-4328-7E30-AD698E51F7E5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قراءة حرف الجيم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رسم الحرف مع التنوين ونقل كلمات.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CA942A8-6760-C2B6-7C6C-2F9506AEE64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6CD9604-681A-C973-83E9-52E49D806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49821F-2B5B-D240-22D7-6B3836C09F72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5EB8C319-F9E2-FFB5-94FB-6D76DA1DD8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17323" y="1692924"/>
            <a:ext cx="731284" cy="73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288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أنا أقرأ وأنتم ترددون بعدي، بعدها ستقرؤون في مجموعات.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148ECD-C265-A931-BB1D-D5B93B7DF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046" y="2402578"/>
            <a:ext cx="5340624" cy="3054507"/>
          </a:xfrm>
          <a:prstGeom prst="rect">
            <a:avLst/>
          </a:prstGeom>
          <a:ln>
            <a:solidFill>
              <a:srgbClr val="434E7B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EFA8D-43D1-B8F1-DBE8-6E09BE94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2285B6-7557-5CE9-A081-F9B59B9EC9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6747EA-495E-B9C4-0D3E-583DDC2D3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841F83-714E-ACD0-8A0E-C71FAA548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081D9A-3B95-6D2F-2820-F350040AF8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7B5538-56ED-11F3-EE17-3D1F08A118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03F889-F9B9-5DBA-7846-942C0A9240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6E093-EC77-B8DD-1B29-8254CC4C44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AC748F-2D64-5E79-2BF1-7E93CE66CBF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الجيم. سأعين 3 تلاميذ لقراءة المقاطع.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8583B4-CA1C-72BB-627B-4F2BDC242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F2FB57C-8649-2588-E63E-0A12CE6EE6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022" y="3928188"/>
            <a:ext cx="7503578" cy="19665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اليوم سنتعلم أيضا كيف نقرأ ونكتب حرف 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جيم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مع التنوين.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8C8E1C-DD54-AA4B-0F88-7D5BCC7600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385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66ADC8-9637-16B6-2469-68705E51E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A1AFFA-9B02-606A-33FB-A2E88171A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7210F8-6CA1-82C3-A1B4-3E88741CE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CB77F-2FE0-3FB3-A50B-07D342C22B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0C47F2-E354-90D9-B9DB-AA81CF970A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CE4AA4-EA9C-D8A3-DE06-EF2FCB1A38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7B8E5D-A615-520F-8CF9-9954B2EACF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6E60B9-A0E2-7538-9E56-C5BED98AB5E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6AE28012-2032-315C-833D-63D21C80CE1E}"/>
              </a:ext>
            </a:extLst>
          </p:cNvPr>
          <p:cNvSpPr/>
          <p:nvPr/>
        </p:nvSpPr>
        <p:spPr>
          <a:xfrm>
            <a:off x="3155991" y="2202025"/>
            <a:ext cx="2832018" cy="318173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vert="wordArtVert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9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</a:t>
            </a:r>
            <a:endParaRPr sz="239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بعدي، مع الإشارة بحركات اليد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A97C0F-D4EA-6AAF-ECAD-58492B9FE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170B3A-7678-5A3B-6612-A79704E25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340E5B-A564-925E-6C1F-45D30FAD9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994A87-67E3-B07A-3AAD-4C3F18A83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AEE7E6-BC53-7BF6-18C8-7FCC4C6AE1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662A40-D243-164F-398B-6358EB5762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329324-B6D3-3667-4EE8-A59BB9A12E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9CF5CC-8AD0-40B1-5523-C7C3B09C86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2" name="Espace réservé pour une image  11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3C7038-0D02-108C-4DD0-2C8D3B2776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976F450-E665-F67D-33C9-F04D9021BEAB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254855F-0770-C1FE-F750-0DCFFE462217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جـ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64DF1B0-014B-F6D1-F93B-C28548ECA91E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186B56A-3E3F-BA73-8127-A807EBBF03EB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جٍ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C3144C3-C228-302E-1DD1-D2A3BC3BC929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FABD0A-180A-05F3-A45E-581702661C90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935255C-0CE0-9148-B476-1D46D6288213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جاً</a:t>
              </a:r>
              <a:endParaRPr lang="fr-FR" sz="4800" b="1" dirty="0">
                <a:solidFill>
                  <a:srgbClr val="424D7C"/>
                </a:solidFill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18D8EC9E-B81F-B86B-784B-6DAD0A76F2BC}"/>
                </a:ext>
              </a:extLst>
            </p:cNvPr>
            <p:cNvCxnSpPr>
              <a:stCxn id="10" idx="1"/>
              <a:endCxn id="16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9ED31BF5-B6DC-E785-6663-4704509FDBF8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5177110" y="3416623"/>
              <a:ext cx="1273302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13254781-F8BD-E012-C11D-0713957F33E8}"/>
                </a:ext>
              </a:extLst>
            </p:cNvPr>
            <p:cNvCxnSpPr>
              <a:stCxn id="10" idx="1"/>
              <a:endCxn id="11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3665CB5C-39A8-E8BD-05A8-B4376E6B9428}"/>
                </a:ext>
              </a:extLst>
            </p:cNvPr>
            <p:cNvCxnSpPr>
              <a:stCxn id="11" idx="1"/>
              <a:endCxn id="13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C377246B-30BA-C938-293A-79F71D6BD73C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82736FDD-3FB4-4782-ECE3-F5E8948FA4DA}"/>
                </a:ext>
              </a:extLst>
            </p:cNvPr>
            <p:cNvCxnSpPr>
              <a:stCxn id="16" idx="1"/>
              <a:endCxn id="18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5DC2A9CC-A6D1-327C-E61D-1490AB362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24326F-C22A-BC4E-5683-7F3A0C1D3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DD91657-E5AE-2F05-BE9D-5700A1B6AC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B6695018-9A6A-003C-AF00-5A749C9EFE1A}"/>
              </a:ext>
            </a:extLst>
          </p:cNvPr>
          <p:cNvGrpSpPr/>
          <p:nvPr/>
        </p:nvGrpSpPr>
        <p:grpSpPr>
          <a:xfrm>
            <a:off x="2626141" y="3548570"/>
            <a:ext cx="211503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C85B4972-8601-4057-1EF6-7BD1B79AA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9D4668D8-28C9-84C2-247D-A7603140C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955687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65886-0D1D-59EE-C729-97E4093A0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5DBDA25-ABD4-68EC-5199-11E1C5F3B63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4E955-FDE6-2101-F76A-9691EC02044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B97314E7-35A6-56FD-BC62-8D15270B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للقراءة.  صديقكم يقرأ وأنتم ترددون بعده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D5478A-A1BC-8954-7C11-AE72B9D8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E1DACA-BB43-116E-AB21-3A77E12FC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9AC181-9F64-9924-5617-5EEE90D1E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9A6AA7-7AD1-88D3-2370-BB8F938F4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A34094-2EB9-669E-4FEE-430AB42CD4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DDD40-EF2A-A65C-1D04-F6BDA52050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8A36-D4C2-8225-38E7-C8040AFB8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C7E594-A841-8FAA-A3C2-4D9952E045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CCB226A-0C48-18E3-EB2C-D4C6859D8FC6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ECA71EB-E0E1-4C2E-E445-F91647EFFE7C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جـ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B9C4094-EF57-3FA6-95ED-9765715DD7B1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F2A7B5A-2699-65E3-CEEE-4E0D4C231707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جٍ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8B2FA99-63B8-9BD1-1E05-86443FC9A01F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ج</a:t>
              </a:r>
              <a:endParaRPr lang="fr-FR" sz="5400" b="1" dirty="0">
                <a:solidFill>
                  <a:srgbClr val="424D7C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C3A79C8-6E7A-BB5F-9F90-1F3F8DEF492F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42DAED5-7EB4-B675-0018-D4E01BD95745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جاً</a:t>
              </a:r>
              <a:endParaRPr lang="fr-FR" sz="4800" b="1" dirty="0">
                <a:solidFill>
                  <a:srgbClr val="424D7C"/>
                </a:solidFill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98DA1A16-95CC-6F05-0B9A-3FA94A94E497}"/>
                </a:ext>
              </a:extLst>
            </p:cNvPr>
            <p:cNvCxnSpPr>
              <a:cxnSpLocks/>
              <a:stCxn id="10" idx="1"/>
              <a:endCxn id="16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AEA7BE14-866C-9CCF-B4C5-CD35226F214D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5177110" y="3416623"/>
              <a:ext cx="1273302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DD113A7-4E62-6753-9922-689B04815CCB}"/>
                </a:ext>
              </a:extLst>
            </p:cNvPr>
            <p:cNvCxnSpPr>
              <a:cxnSpLocks/>
              <a:stCxn id="10" idx="1"/>
              <a:endCxn id="11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05061883-CDB8-7E4A-9DE3-55D44F0DDCED}"/>
                </a:ext>
              </a:extLst>
            </p:cNvPr>
            <p:cNvCxnSpPr>
              <a:cxnSpLocks/>
              <a:stCxn id="11" idx="1"/>
              <a:endCxn id="13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3A948EB1-CD14-8E19-F3D3-5248E993B0F4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91E49FD9-4337-62BA-F579-012545E45ABC}"/>
                </a:ext>
              </a:extLst>
            </p:cNvPr>
            <p:cNvCxnSpPr>
              <a:cxnSpLocks/>
              <a:stCxn id="16" idx="1"/>
              <a:endCxn id="18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EF4252A2-D879-D05C-271D-F69FE92AA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3B10E51-16FE-6A6F-4A32-FF2C7A270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2" name="Espace réservé pour une image  3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9159258-0425-B365-0B99-2DEFB5E593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0BD3E8-B723-7E08-04D7-4C2D5DC163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1A113E2-85DF-49A7-F08D-2F90001726D7}"/>
              </a:ext>
            </a:extLst>
          </p:cNvPr>
          <p:cNvGrpSpPr/>
          <p:nvPr/>
        </p:nvGrpSpPr>
        <p:grpSpPr>
          <a:xfrm>
            <a:off x="2632923" y="3478340"/>
            <a:ext cx="197940" cy="171850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0" name="Graphique 29">
              <a:extLst>
                <a:ext uri="{FF2B5EF4-FFF2-40B4-BE49-F238E27FC236}">
                  <a16:creationId xmlns:a16="http://schemas.microsoft.com/office/drawing/2014/main" id="{128F6F88-4CA8-4484-6C29-8D243972B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8E3B68AB-BBD5-89BC-BED4-BD92A4B05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25082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A4183-0B4A-CD14-9A6F-B7820CC9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94A8EE-166F-D6AA-972E-C58EC8B010F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88120C-13BE-8807-2D37-590ED8BD770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9339DDBB-896D-B508-1E02-750EE40B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64" y="908942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أقــــــرأ. تابعوا معي</a:t>
            </a:r>
            <a:b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1D37C5-3729-2E0C-623B-72627B1DB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2AACC7-DB1A-0262-5508-62C6B66AA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E81485-18C4-408F-AAFF-634097BA78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B02016-52EA-6ED3-E95E-F9D423278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DB57D9-0798-8D21-7B2E-31E620105F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F6EF12-9900-1344-9332-CE60659449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CF7305-1B9A-2B54-66EC-AEA9A7094A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523B7-743E-32D6-1586-33B40495F7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2D3350B-3D9B-DBD7-0946-CDCB9DF58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05BDFB1A-F629-0074-BF9F-FF4D366041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03" y="2666706"/>
            <a:ext cx="7300593" cy="192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56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513B-1A63-B979-8CBA-43648117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2BA380E-FD3D-D668-9D56-A1C67D541B7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9CE570-E19F-258D-DF3E-9EF06BB13EA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7325622-E538-BA65-A3EA-1C291118A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46942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بالفئة د)</a:t>
            </a:r>
            <a:endParaRPr lang="fr-FR" sz="2400" i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A78A04-47FD-7C3A-F86B-E62633483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8B357F-7CBB-31CA-CC60-790E1B68B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F96CF4-334F-2D2F-5539-F009AA018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102E77-3240-2A9F-F08F-41E44DDD4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B9CC03-D8F8-AF21-E22C-AE6093E19C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45159-B199-BDDB-6EBB-0DB1B78E74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52EAE0-186B-A97E-E58A-226358A789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9CB30-7F0A-7D23-94FB-014774A169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0044B0A-4910-C82E-B36C-477A923C26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C45CB15F-B12C-1031-F9CB-D038C4F25B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03" y="4028975"/>
            <a:ext cx="7300593" cy="192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9528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9A81-5F74-5CCD-76EB-FAA5FCE92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EF70F76-DAC0-EA73-A3A5-CAF6B860133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F1E743-FE38-010D-BBB8-8150A9944DE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2D50361-3E2F-841A-CE21-152D4D66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64" y="828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B3AD61-B326-8C56-9413-2E91DD4D3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D37DBC-23D7-CBEA-FBCC-5DAD9B0B5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C2611F-93EC-0A4A-CBA2-E4019FA93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26049-D075-3589-1AA4-2210BAC872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D88535-A392-2050-1B88-603A5AABBA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8C401-B5C9-518F-48F8-3AA86F5629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B8E7C5-3B22-C5BE-9586-B0A34689AF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2122E7-8386-6589-1E48-9B60E9748C2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FADB4C1-4CCB-9D2D-D134-5D980AD48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Police, texte, ligne, typographie&#10;&#10;Le contenu généré par l’IA peut être incorrect.">
            <a:extLst>
              <a:ext uri="{FF2B5EF4-FFF2-40B4-BE49-F238E27FC236}">
                <a16:creationId xmlns:a16="http://schemas.microsoft.com/office/drawing/2014/main" id="{7B39EDEF-1A01-3613-6A5C-2DB896473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245" y="2749441"/>
            <a:ext cx="7584004" cy="160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2608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8010-47E6-09A9-28FB-19D26239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14F4E-BA24-6DD8-CC85-62E8D4FEB03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847B85-5E7C-BEDD-35D8-DB4CC2848FE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9F4C6A7-3B4C-0B75-05D2-CEA21146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64" y="828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سأعين أربعة منكم للقراءة.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EB58B4-F365-BB8D-7FCF-558B83342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E4DFF8-C388-3221-37D3-A200F4018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1C8986-C348-1D29-64F2-00C3F2C41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705811-F377-BB29-3148-14B1624F1E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D2E524-DACF-D709-380D-D7B2A9D86D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7EDE10-329B-2C6C-866A-05DC1A3BC3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FA7C37-5A71-AC56-89DD-0BA61CCA92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337C42-4902-E228-1542-9DD7E5EA7E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69D68F0-D2B2-776B-92A2-A054A21098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Police, texte, ligne, typographie&#10;&#10;Le contenu généré par l’IA peut être incorrect.">
            <a:extLst>
              <a:ext uri="{FF2B5EF4-FFF2-40B4-BE49-F238E27FC236}">
                <a16:creationId xmlns:a16="http://schemas.microsoft.com/office/drawing/2014/main" id="{216D56B5-EBF8-99D9-23B4-B02B73F751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245" y="4422045"/>
            <a:ext cx="7584004" cy="160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2710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CD1F4-B3A7-0E0E-EF3F-EFB8CFBF6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1359F0-B392-D989-7B55-B79F3AED4FC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8153B-3F22-F263-742D-FA2894BD3BD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27D14E50-684D-638E-0B3B-BB44A67D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8000"/>
            <a:ext cx="751516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 الجمل باسترسال. رددوا بعدي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029F9F-06E2-6DD7-2D30-64C95D12C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87C97-CF6B-3FE2-F165-B492D478D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87F241-BB64-694D-2099-2454849E8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AC0344-3C82-AEE9-0FE0-9327B8727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4AE67C-3B16-31CE-3CB6-50163D0018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6F7A38-4503-22D7-CD48-25416660B4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B83614-1D20-18D2-C423-57CC82D6A17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3E6512-9211-681A-7C25-DC08EC0D67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53AA27-BB43-D8D7-C5B5-FF246C8A79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2A3E0A10-E8CD-9674-5D66-3F4D918C99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752531"/>
            <a:ext cx="7278796" cy="193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1144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7A85D-0FB7-8A36-3D5D-9907FA578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6FB0EA8-6D39-5B91-3F54-EAE752A80E8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AC99D6-AA58-0843-0585-9A361931321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100418C-5FA2-49B4-0E5E-E8D71E0EA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8000"/>
            <a:ext cx="751516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</a:t>
            </a:r>
            <a:endParaRPr lang="fr-FR" sz="2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6D26BF-472B-806D-C193-027ECBAF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E0D2EC-7F81-0661-4923-8D3040A12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619459-C023-3273-EE38-BBE8B9277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D16E4D-864F-45CB-7A82-E1732AF25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42F4E5-A46B-EE70-0771-D1F7C9EFA4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F41B8F-199D-DC6D-B4B5-45F0FB167E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2A789F-8DDE-4BE2-D3B0-A5C985FB3F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AC029D-DC20-11BB-6C41-142F74F5E0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2D172D-48A6-7405-C43E-C5CA8A624D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0F77F7FE-7966-EC31-F359-C739641E6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456" y="3979771"/>
            <a:ext cx="7278796" cy="193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1339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77A3F-C1D5-67F9-43D2-FD1BAEB8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C61854-4E99-6E41-255F-8369977E72D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3595C-F045-C02A-81F1-D9233CF7AC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2A018A6-7ADA-D7A0-92F4-B468AAFF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46942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17.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82E8A6-AB47-22B4-6458-91071CD47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4A9581-1A32-B48E-FEAE-1E126F75D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AACC25-F82D-27DC-21F0-6F9CC000E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9EEF6A-2D5E-CAA9-B58C-A2DFD565C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16EA99-109F-9C43-E0AB-B0B5C8C068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D62D33-975D-F8A7-D9BB-F8FDB626E9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D6F308-A096-E051-009D-D7FC87C3F3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5D2ACA-8AE6-C735-A957-4088C839504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8" name="Espace réservé pour une image  17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D7570A4F-F592-51D7-C470-350B99870B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écriture manuscrite, Police, nombre&#10;&#10;Le contenu généré par l’IA peut être incorrect.">
            <a:extLst>
              <a:ext uri="{FF2B5EF4-FFF2-40B4-BE49-F238E27FC236}">
                <a16:creationId xmlns:a16="http://schemas.microsoft.com/office/drawing/2014/main" id="{01A02C9E-E49A-74ED-A6B0-4B74E797DC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9389" y="1767646"/>
            <a:ext cx="3130780" cy="4526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F24EE62-37FA-C55B-DE39-13A806C53FF9}"/>
              </a:ext>
            </a:extLst>
          </p:cNvPr>
          <p:cNvSpPr/>
          <p:nvPr/>
        </p:nvSpPr>
        <p:spPr>
          <a:xfrm>
            <a:off x="2687216" y="3116425"/>
            <a:ext cx="3573625" cy="17168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19232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61F58-3E81-2CC4-02BB-0CE831BBE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F09C605-FD99-9F03-BDBA-7031E41F862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6E38B0-465A-77C0-4C79-1AA2D75643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08DBE60-C539-C059-0568-09721BFEE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118" y="746942"/>
            <a:ext cx="6840000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ـــــ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واحد منكم يقرأ لزميله. سأمر بين الصفوف لأستمع لقراءاتكم.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2A140F-27C8-925B-045D-19FAC28F8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326886-1C89-B0C7-E819-5B5F02860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7F28DD-9809-7F96-5252-E9E59689D6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7EFF8-592D-FD51-4048-45F4338051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FBF05F-1306-C0D1-DF91-299CE482B5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5E2E34-39DD-92FA-DF17-3D8D79A228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40CB7E-7CA1-4994-40CD-EC4BEB93C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1E8FFA-F286-8081-59C9-5E7FAED194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Image 16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751499-A8B0-BC34-1DFF-5F60D3FE5D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1" y="4551881"/>
            <a:ext cx="2279245" cy="2279245"/>
          </a:xfrm>
          <a:prstGeom prst="rect">
            <a:avLst/>
          </a:prstGeom>
        </p:spPr>
      </p:pic>
      <p:pic>
        <p:nvPicPr>
          <p:cNvPr id="21" name="Espace réservé pour une image 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AACCFB8-E9E9-488E-B5E2-DF9E579FB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228B85-0687-5011-57D4-21C2EA58D0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7172" y="1819469"/>
            <a:ext cx="5683012" cy="352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9772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76250" y="756000"/>
            <a:ext cx="6974609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القراءة هو : 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">
            <a:extLst>
              <a:ext uri="{FF2B5EF4-FFF2-40B4-BE49-F238E27FC236}">
                <a16:creationId xmlns:a16="http://schemas.microsoft.com/office/drawing/2014/main" id="{F85E58E3-BCF3-7489-9323-B9E0BF9D0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2">
            <a:extLst>
              <a:ext uri="{FF2B5EF4-FFF2-40B4-BE49-F238E27FC236}">
                <a16:creationId xmlns:a16="http://schemas.microsoft.com/office/drawing/2014/main" id="{89CAF9FB-25FF-1F27-B20B-A3D4408D1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A946359F-9511-D6FA-2C14-DE55C621C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6">
            <a:extLst>
              <a:ext uri="{FF2B5EF4-FFF2-40B4-BE49-F238E27FC236}">
                <a16:creationId xmlns:a16="http://schemas.microsoft.com/office/drawing/2014/main" id="{D6D0C2D1-296A-87EA-3B41-730571631B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CFFAD72-81FD-2BB3-3353-9C3E0259F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4389C-0E04-D46C-57BC-A95274E6B6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92E2E9-A7A0-521C-C13C-5830F21D0C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6A81BD-F846-D819-8ABC-6F089FA239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E9CB10-E53E-E53A-F023-E6E3149B0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1774564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">
            <a:extLst>
              <a:ext uri="{FF2B5EF4-FFF2-40B4-BE49-F238E27FC236}">
                <a16:creationId xmlns:a16="http://schemas.microsoft.com/office/drawing/2014/main" id="{F85E58E3-BCF3-7489-9323-B9E0BF9D0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2">
            <a:extLst>
              <a:ext uri="{FF2B5EF4-FFF2-40B4-BE49-F238E27FC236}">
                <a16:creationId xmlns:a16="http://schemas.microsoft.com/office/drawing/2014/main" id="{89CAF9FB-25FF-1F27-B20B-A3D4408D1F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5">
            <a:extLst>
              <a:ext uri="{FF2B5EF4-FFF2-40B4-BE49-F238E27FC236}">
                <a16:creationId xmlns:a16="http://schemas.microsoft.com/office/drawing/2014/main" id="{A946359F-9511-D6FA-2C14-DE55C621CA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6">
            <a:extLst>
              <a:ext uri="{FF2B5EF4-FFF2-40B4-BE49-F238E27FC236}">
                <a16:creationId xmlns:a16="http://schemas.microsoft.com/office/drawing/2014/main" id="{D6D0C2D1-296A-87EA-3B41-730571631B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CFFAD72-81FD-2BB3-3353-9C3E0259F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04389C-0E04-D46C-57BC-A95274E6B6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92E2E9-A7A0-521C-C13C-5830F21D0C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6A81BD-F846-D819-8ABC-6F089FA239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3" name="نشيد أسناني">
            <a:hlinkClick r:id="" action="ppaction://media"/>
            <a:extLst>
              <a:ext uri="{FF2B5EF4-FFF2-40B4-BE49-F238E27FC236}">
                <a16:creationId xmlns:a16="http://schemas.microsoft.com/office/drawing/2014/main" id="{AE9C9752-E6E6-4296-6AE3-0AA716244D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1550" y="1857340"/>
            <a:ext cx="6937375" cy="392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26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20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سنتعلم كيف نكتب حرف الجيم 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E288F71-5410-F936-D999-4D11F1C59B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5D87943-E8B7-3D48-E7C0-F3D702436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9A307-02D7-FCD3-EF36-7BC86C2A4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BE392A-735C-E797-3E5C-BF2878502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DF84D8-CF43-FF29-FD48-A7E79F152B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175CE8-79E6-2F20-78C6-08C8E045C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BA424B-61B0-9F41-EA1B-73665D27E1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E11761-E7FF-2AE8-6B42-F4D2F35E40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2077BB-3113-E543-32B7-D3C8003E0D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15" name="Google Shape;2404;p107">
            <a:extLst>
              <a:ext uri="{FF2B5EF4-FFF2-40B4-BE49-F238E27FC236}">
                <a16:creationId xmlns:a16="http://schemas.microsoft.com/office/drawing/2014/main" id="{E5A6507D-E42A-E739-5B0D-C3D43942FA0F}"/>
              </a:ext>
            </a:extLst>
          </p:cNvPr>
          <p:cNvSpPr/>
          <p:nvPr/>
        </p:nvSpPr>
        <p:spPr>
          <a:xfrm>
            <a:off x="3888955" y="317713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 rtl="1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جࣱ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2404;p107">
            <a:extLst>
              <a:ext uri="{FF2B5EF4-FFF2-40B4-BE49-F238E27FC236}">
                <a16:creationId xmlns:a16="http://schemas.microsoft.com/office/drawing/2014/main" id="{856B5C2F-1D1F-E045-2CA4-38FE6C624D00}"/>
              </a:ext>
            </a:extLst>
          </p:cNvPr>
          <p:cNvSpPr/>
          <p:nvPr/>
        </p:nvSpPr>
        <p:spPr>
          <a:xfrm>
            <a:off x="6048721" y="317713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2404;p107">
            <a:extLst>
              <a:ext uri="{FF2B5EF4-FFF2-40B4-BE49-F238E27FC236}">
                <a16:creationId xmlns:a16="http://schemas.microsoft.com/office/drawing/2014/main" id="{1C6FB6E3-347B-C756-E372-4D183EF597E2}"/>
              </a:ext>
            </a:extLst>
          </p:cNvPr>
          <p:cNvSpPr/>
          <p:nvPr/>
        </p:nvSpPr>
        <p:spPr>
          <a:xfrm>
            <a:off x="1729189" y="32236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جٍ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1689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 كيف سأكتب  حرف الجيم  مع تنوين الفتح. على سبورة الكتابة.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2B8124-79F0-1A73-8641-F30A4B15C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938952-F4E4-9427-2BC0-5AFD776BD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CECDB8-977B-0973-90DF-129FFBF17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EA93BA-53C3-051A-6C6C-5D07A7C50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6F7546-092F-F9B4-0577-C2C07B7F08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1B459A-EC1A-578B-6AAD-56DAFA4109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F353E-F356-CD54-87D6-18E528158A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ABA29F-2546-74F3-F2C3-82E10FDA8C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BFCE19-1E9C-BF4D-09BC-A24788F8E5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688781-A850-58D6-8F86-C9C66CA7DD5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970AB67-F1C5-F4DB-0927-6D46CC25775D}"/>
              </a:ext>
            </a:extLst>
          </p:cNvPr>
          <p:cNvSpPr txBox="1"/>
          <p:nvPr/>
        </p:nvSpPr>
        <p:spPr>
          <a:xfrm>
            <a:off x="2385628" y="3086910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جا</a:t>
            </a:r>
            <a:r>
              <a:rPr lang="ar-MA" sz="115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ً</a:t>
            </a: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6338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A725700-00D7-9A30-AC6A-38B5BAAB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477" y="1860495"/>
            <a:ext cx="4095750" cy="3267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F2E69CF-9F76-C17A-9A2B-A905042D605C}"/>
              </a:ext>
            </a:extLst>
          </p:cNvPr>
          <p:cNvSpPr txBox="1"/>
          <p:nvPr/>
        </p:nvSpPr>
        <p:spPr>
          <a:xfrm>
            <a:off x="3222068" y="2798997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جاً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جاً  على الألواح.</a:t>
            </a: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82E22-A021-E843-5906-D1563AA325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4CF5AAA-D29F-542E-9010-F6CD6DEBF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65B7C8-03FB-93AA-6C34-0208003B9F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B6677D-4754-6712-5F35-657E161F10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3E096F-C897-DC82-B0F6-D020FBF4ED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26A167-29BC-39D9-D224-1A7A10435A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74BB66-D984-D67D-0488-E0B20CC962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A90E0-7964-28F7-2801-48FF057ED7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71342-3BC4-EEE8-B04F-05D691C846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0635262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98241" y="762686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D8F8B0-13A8-E0DD-6425-826F53658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EAAAC1-EF8B-F582-A209-FA0F07399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B56E17-DD75-4461-8AFD-39D384700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6B975C-E720-BE02-70C4-DB1284024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6D7815-F1BD-2E83-D4FD-F315E1120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FA0EFA-B595-AA44-9990-A7C9ECC30C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1B9325-E46E-4FB4-1141-19E5703FBC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38BAD2-B2BE-2B2B-5007-E1F01F02EF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A861E44-428E-4CDB-73AF-7DFC0C9E9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5628" y="2233720"/>
            <a:ext cx="4095750" cy="326707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06E4F135-09BE-C72B-6D36-DA7C5F012EA3}"/>
              </a:ext>
            </a:extLst>
          </p:cNvPr>
          <p:cNvSpPr txBox="1"/>
          <p:nvPr/>
        </p:nvSpPr>
        <p:spPr>
          <a:xfrm>
            <a:off x="3930671" y="3152515"/>
            <a:ext cx="150488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جاً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2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28A6DB9-72D2-DF0A-2CB8-BAC96C179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8686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3236886324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سأكتب الآن حرف الجيم مع تنوين الضم.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3885B2-CB6A-BA4D-0C08-B7F2A2507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D1F043-A6FD-496F-079F-148390292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F6BA16-2F38-2E52-9DDA-054AB8212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0C5D21-440D-CA74-6CA4-DF4E6B910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822AE-657C-167F-9533-C75527A78B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73969E-141D-13C6-2FF5-3E539A42B6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0D2A11-8A42-8201-3D58-D26981E7B6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76B7F4-14D9-F4B0-F96B-E2639EB306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F70A73-8218-27C4-1A82-5143417BF6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D45C5-FF37-63CE-531E-0E9F8A90A00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193D78C-A671-2415-596C-8BF13C7BEE25}"/>
              </a:ext>
            </a:extLst>
          </p:cNvPr>
          <p:cNvSpPr txBox="1"/>
          <p:nvPr/>
        </p:nvSpPr>
        <p:spPr>
          <a:xfrm>
            <a:off x="2385628" y="2775232"/>
            <a:ext cx="47148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ج</a:t>
            </a:r>
            <a:endParaRPr kumimoji="0" lang="ar-MA" sz="1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839C284-E5E1-D531-8DD8-B100C8ED57C0}"/>
              </a:ext>
            </a:extLst>
          </p:cNvPr>
          <p:cNvGrpSpPr/>
          <p:nvPr/>
        </p:nvGrpSpPr>
        <p:grpSpPr>
          <a:xfrm>
            <a:off x="4564914" y="3472621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FDDC8C43-76FB-3333-0485-02393998F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03426423-3CB0-10F8-1A39-4070D1709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28512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جٌ 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2B6B4A-F0FB-C28B-D3D3-B133120DF2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9445BC-8B61-0DB3-20B8-1BBBEEC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A0A4F2-791A-6704-9E61-6216B0AF0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1DA86E-1AB0-F7C0-A664-BDAB5E16D7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4F6A98-A88F-9316-4BD9-093A3D5A07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638522-C8DE-8DF2-AC77-A7523933B6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B221B8-47D0-8206-06D5-71469418B0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D202B1-A56E-A1D3-7B55-E8538548F74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BCFDE4-72D3-8950-9788-1A150B2EBF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F3AE3236-69F5-702F-45B1-D2B8DF755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7E9A12D-4211-1F0C-D84C-67A2A59798BD}"/>
              </a:ext>
            </a:extLst>
          </p:cNvPr>
          <p:cNvSpPr txBox="1"/>
          <p:nvPr/>
        </p:nvSpPr>
        <p:spPr>
          <a:xfrm>
            <a:off x="3471880" y="3028995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EB27C3-86FE-CB52-1FDE-8329FA7E3725}"/>
              </a:ext>
            </a:extLst>
          </p:cNvPr>
          <p:cNvGrpSpPr/>
          <p:nvPr/>
        </p:nvGrpSpPr>
        <p:grpSpPr>
          <a:xfrm>
            <a:off x="4451679" y="3593919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079DD003-8EB3-61B1-CE2F-B11DBA52A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CF5213E0-E8CA-9195-224D-20B08A207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625833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9E698-C2AC-BCB2-445D-D25FAA67D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36AFF3E-B6BA-BF8E-8E91-2501E405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6DA729-398C-B00A-66EB-CD18E187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3E06B7-3D0B-702B-8477-B66EA47CB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651AFD-209F-BDFB-7435-C6D9ED70A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BE563-4BCC-B0C9-FDFE-03C6D7FD1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B933E8-A845-A4C1-D43B-440B3D4B1D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2238AF-650B-4A5D-6762-D6D6FABC7B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B175D6-5428-7694-3932-4E19C92633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F6290F-1E67-5089-5532-96D54AAB52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AB0F68-3BDF-DCB9-347B-68A5FEBAF7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11">
            <a:extLst>
              <a:ext uri="{FF2B5EF4-FFF2-40B4-BE49-F238E27FC236}">
                <a16:creationId xmlns:a16="http://schemas.microsoft.com/office/drawing/2014/main" id="{15DFF2CB-4506-B1CC-2E7A-1AF586ECF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D8EC091-43D4-A197-BD93-55C12131E649}"/>
              </a:ext>
            </a:extLst>
          </p:cNvPr>
          <p:cNvSpPr txBox="1"/>
          <p:nvPr/>
        </p:nvSpPr>
        <p:spPr>
          <a:xfrm>
            <a:off x="3471880" y="3028995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endParaRPr lang="fr-MA"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508D89A-B1E8-E6E0-023E-8982D8F1F403}"/>
              </a:ext>
            </a:extLst>
          </p:cNvPr>
          <p:cNvGrpSpPr/>
          <p:nvPr/>
        </p:nvGrpSpPr>
        <p:grpSpPr>
          <a:xfrm>
            <a:off x="4451679" y="3593919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FEE590DE-8EC3-35E1-A4EE-DFC573545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7763A719-A4AD-AB3A-B82F-8FDF6C8C7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067723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98241" y="684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سأكتب الآن حرف الجيم  مع تنوين الكسر.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B3308E-9040-CB35-7A08-88D5CA7CE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D91EE-123D-BABC-AD4A-D39ECD961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72EC00-9D87-7A2D-1D28-470349CA6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40A981-D589-3305-8548-C1D84098A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CF7033-5FEF-CCE7-DE94-3F5B3E1A67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7F84B0-DD35-D137-0466-3E9B286E44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7EC1B-A185-A2B5-F9B4-975339FC46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C65DE3-285C-3840-88BC-03105785AF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EFB467-D1B9-068C-90A9-5A194C74E7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3ED0-BBC4-4598-FF55-D5EB159D259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A772EEA-1D52-AA52-BDB2-0A04585D4151}"/>
              </a:ext>
            </a:extLst>
          </p:cNvPr>
          <p:cNvSpPr txBox="1"/>
          <p:nvPr/>
        </p:nvSpPr>
        <p:spPr>
          <a:xfrm>
            <a:off x="2525370" y="2779000"/>
            <a:ext cx="47148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138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جٍ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16990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جٍ 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34AB7D-947F-292D-9BA8-3EE5FF6D2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A65983-95B8-CB8B-62EB-6C50A85A5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49DE5E-1748-AD86-B53B-04F106106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C017AD-DCF1-E87A-E330-EB8D9F613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1ED1EF-083C-6849-CF43-0A8D9745D3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1CF206-1D9D-FAA2-BA01-5EF9632797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A7899A-A415-2087-851C-3CD560BA44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057F59-C390-293F-F1FE-C73CFC42F3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64AA6D-501A-B922-D142-B6685DD50C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043883C-AD0E-8158-4116-E55E0F222D84}"/>
              </a:ext>
            </a:extLst>
          </p:cNvPr>
          <p:cNvSpPr txBox="1"/>
          <p:nvPr/>
        </p:nvSpPr>
        <p:spPr>
          <a:xfrm>
            <a:off x="3599120" y="2837276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جٍ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9CD1B7-6EF6-5ACC-CEB8-A594C63242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695878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40FB9-83E1-E18E-E74F-50A394F13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3D63DC9-BB52-2EA9-4AC6-819A38DF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5A88B71-0B5E-7E9A-0473-A8EB1335D1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E0B2F0-25AD-5D9A-214B-7C3FD92D4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C28182-F197-1B1C-BEBE-58ABFF263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B946BA-5875-237B-55ED-0B8DC574F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DF4EAA-7927-F4B2-0DA2-7F4A78FC7D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2A1C3B-990E-389E-0E88-787C8EAF13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054883-CFCE-3AE9-BF4D-8DA677E678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4A0BEE-17FE-A0E6-79BA-E28D56462D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7B899-4070-3B26-623D-1B41094B613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9C22C6-9C07-791E-B1A3-22F0DBEF05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8824" y="1887113"/>
            <a:ext cx="4653464" cy="3762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6806F4-B646-153B-E310-5ECBC766B7F2}"/>
              </a:ext>
            </a:extLst>
          </p:cNvPr>
          <p:cNvSpPr txBox="1"/>
          <p:nvPr/>
        </p:nvSpPr>
        <p:spPr>
          <a:xfrm>
            <a:off x="3749440" y="2837276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جٍ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9814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ستنقلون كلمات. أبدأ أنا أولا.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4B72A9-23E1-C77D-B9A5-46B88CA3F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AA018D-6680-7ADE-1A12-736E2514E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417934-17D5-C506-66CF-246C35169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7897B-BD17-F319-2BA9-1532632EF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47D438-45E9-E447-CDBE-681E889575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48767A-3A21-4C1E-47A5-D1D9C47C3A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45651F-2BD6-7AE4-2A6D-402F602986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DAAA47-B2FB-C904-D5DF-12ACB500BC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1D7B3C-6D02-4325-4D01-BF2998E297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318497-FF2A-4F58-ED2E-00935079F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A425BBA-C8A8-6215-D509-12F25C994DD4}"/>
              </a:ext>
            </a:extLst>
          </p:cNvPr>
          <p:cNvSpPr txBox="1"/>
          <p:nvPr/>
        </p:nvSpPr>
        <p:spPr>
          <a:xfrm>
            <a:off x="2214593" y="3564482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مَسْجِداً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4082643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90145-6418-EEF4-95DA-2B9404803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3F09DEC-7F2C-EAB6-5F7D-2003B395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الكلمة التي سأنقلها: مَسْجِداً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9CD7BB-F2BD-76C8-BCC3-27ABCC04D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D7FE8-905D-FDAC-4E3A-1D0FFB533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5FEA9-657B-B5EB-4AD6-AFD5D7D93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3FC97-BC4E-D54B-9F9F-201E86CCD2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9B1D2A-5752-9601-1E36-CF6C10897A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F6E462-F440-70E5-4CDE-CCE0F9CCC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2BD147-E52E-4C8B-9C03-94C0767009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87243-DABA-B554-410D-A2675E6412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0D69D4-5E01-D2AC-20EE-37D39BA379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0B6E429-DF6E-CC1D-85CC-4663DEA8BF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9C5A6C7-CE96-01A2-23BE-17CA5A8BE2A2}"/>
              </a:ext>
            </a:extLst>
          </p:cNvPr>
          <p:cNvSpPr txBox="1"/>
          <p:nvPr/>
        </p:nvSpPr>
        <p:spPr>
          <a:xfrm>
            <a:off x="2214593" y="3564482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مَسْجِداً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2802629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A803B-3828-4C73-8174-C0621A88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598241" y="72768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ألاحظ أن الكلمة تتكون من3 مقاطع:  "مسْـ"  - "جِـ"   - "داً"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3013C1-37D4-4262-D409-2544FEC383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9F1644-5809-40DB-16A8-0477DFAB6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8367C1-F5E0-D992-EC33-6C7DD4289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8E127F-BC89-54CF-C3BD-CB6FC5E27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1B16B5-509E-95A1-6BDD-85D10BCA68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502821-1458-84A9-6447-DF5B28E9AF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72F-E500-0042-9EFD-616FF0A6E7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A586BD-AC6E-1F22-E214-D1347D3CC0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7347B-0555-2466-A5B4-EB558A538E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8FBAE1-7EBE-2E3B-DAA4-324A5B2BE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2051D10-F73C-5089-9C4E-61FB07BFA356}"/>
              </a:ext>
            </a:extLst>
          </p:cNvPr>
          <p:cNvSpPr txBox="1"/>
          <p:nvPr/>
        </p:nvSpPr>
        <p:spPr>
          <a:xfrm>
            <a:off x="2159924" y="3560099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مَــسْــ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ـجِــ 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ــداً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CAA8D38-21F5-7B08-5B09-AB1D47E8CCB4}"/>
              </a:ext>
            </a:extLst>
          </p:cNvPr>
          <p:cNvCxnSpPr/>
          <p:nvPr/>
        </p:nvCxnSpPr>
        <p:spPr>
          <a:xfrm flipH="1">
            <a:off x="4901275" y="3982603"/>
            <a:ext cx="279919" cy="11849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5418B11-959A-EAF9-0ED6-2C6AC02DE701}"/>
              </a:ext>
            </a:extLst>
          </p:cNvPr>
          <p:cNvCxnSpPr/>
          <p:nvPr/>
        </p:nvCxnSpPr>
        <p:spPr>
          <a:xfrm flipH="1">
            <a:off x="3500775" y="3982602"/>
            <a:ext cx="279919" cy="11849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132609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1DBAA-56DD-1545-80D6-8CBBF03B1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F4DD6F2-D0EB-C5D8-7667-BFAD403C3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236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سأنقل الكلمة على سبورة الكتابة وأنا أتذكر مقاطعها. انتبهوا جيدا.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EF5689-FF9F-1C30-9758-24770DBB7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44C13A-FD4F-BABF-F819-83197F52A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4C4592-8335-2631-7526-25FDD8014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C01C28-2598-724B-1D44-6E113DC14E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3BD6A4-E665-C07D-C36B-A6AF9787B8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CA8D7D-DEB9-1A8A-EC0A-4357CC478B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272906-D3DB-6E1B-6B01-12795033B6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A74C82-0AA1-96B8-0767-7A203CF57F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25EDDB3-4B57-0929-0AB7-F5F42A15C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46DFC9-7A8E-9470-3AE3-4AFF567B7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4120FA6-A2DA-B60C-9A31-C7B47336A5CC}"/>
              </a:ext>
            </a:extLst>
          </p:cNvPr>
          <p:cNvSpPr txBox="1"/>
          <p:nvPr/>
        </p:nvSpPr>
        <p:spPr>
          <a:xfrm>
            <a:off x="2246593" y="3555152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مَـسْـجِـداً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4213600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09ABC-BE91-D2EB-2E4B-91AC31D0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دوركم.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انقلوا كلمة مَسجداً على الألواح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FE51C-CD3A-6822-1668-FE483148D7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776062-312D-A922-7204-90CF09FF2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53768C-345E-3DEB-D213-001FAB6FB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64F08E-93E5-58A5-2F00-D710F80A9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4C66E8-68FC-FCAB-9DD9-5A43A499E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9944D2-4A0D-63EA-CD1E-A9CF0D8B44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F1A87-8758-DDB5-4111-932141CD5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CEA76-B48F-B198-7CC9-3F612EF393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A2B88B-D0AC-52A5-5342-A5401C66C5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4446A2-7FC6-75CE-27A0-3AEC1E31EB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C1D3B4-1154-15FA-BD98-C3A7065B6CA1}"/>
              </a:ext>
            </a:extLst>
          </p:cNvPr>
          <p:cNvSpPr txBox="1"/>
          <p:nvPr/>
        </p:nvSpPr>
        <p:spPr>
          <a:xfrm>
            <a:off x="2214593" y="3573813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مَـسْـجِـداً</a:t>
            </a:r>
          </a:p>
        </p:txBody>
      </p:sp>
    </p:spTree>
    <p:extLst>
      <p:ext uri="{BB962C8B-B14F-4D97-AF65-F5344CB8AC3E}">
        <p14:creationId xmlns:p14="http://schemas.microsoft.com/office/powerpoint/2010/main" val="3220786084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C8067-78C3-A80C-F681-C309CFAAD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FF7EECA-D9BB-8CEC-9A7C-CF7623C8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1A2657-79C3-E92A-1008-59D787279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6115DF-B272-049F-CCAF-211A2A56F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BAB94E-108A-2579-2E93-71F1FA385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07203B-6D91-B78E-9104-CEE6B6B7D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DEA8DA-5172-94FA-7EA5-FF1DDDC706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1ACC87-8EF3-E319-CA76-49D99399CF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3F340A-6980-10E4-F90E-42CFBD7EC7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6E0626-0944-C0C0-B474-C2B6EEADC1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0" name="Espace réservé pour une image  19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96F280-CFA5-25B4-2321-45DC46567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BEC2D8-633D-4D22-B309-3FFA4A4D4C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1831293"/>
            <a:ext cx="7261844" cy="43427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77CB2B8-CF65-3C54-B408-013261DDDF45}"/>
              </a:ext>
            </a:extLst>
          </p:cNvPr>
          <p:cNvSpPr txBox="1"/>
          <p:nvPr/>
        </p:nvSpPr>
        <p:spPr>
          <a:xfrm>
            <a:off x="2013327" y="3508499"/>
            <a:ext cx="47148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مَـسْـجِـداً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4194023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26863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18. نشاط النقل.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75DD3E-7413-5265-1422-7C40E6CC5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D74A3E-0681-22F0-4E19-C85E47B79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EE5BEA-36CB-539A-1BA1-10B2A7F59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A27892-616F-7B47-4AAE-2A5388935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AF4D93-88C6-676C-3FDB-5BAD33A6E8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1A950E-BC22-093F-FC2C-160EC9723A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E255E7-1FB0-A15F-19CB-069959DA34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D681C-8500-11F0-FB2C-BBFBB49D9C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1D0E2E5-9797-7349-29A1-426CAB95AF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écriture manuscri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E08547E9-3DBC-0682-BF62-321607C596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2695" y="1640305"/>
            <a:ext cx="3342861" cy="4732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701AE16-1EEB-3059-8D86-7425A855D91F}"/>
              </a:ext>
            </a:extLst>
          </p:cNvPr>
          <p:cNvSpPr/>
          <p:nvPr/>
        </p:nvSpPr>
        <p:spPr>
          <a:xfrm>
            <a:off x="2385628" y="3849622"/>
            <a:ext cx="3942610" cy="22815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232862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E23EC-E180-B7CF-ED1A-4AD72E97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1C691E5-A9F7-FFA1-30E9-24EE73D8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08983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الصفحة 18، انقلوا كل كلمة مرة واحدة.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BF6D59-D7B9-7D00-8BC1-9B0DC05A8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44C60B-4DC3-A0AB-A61A-59D9BBEAA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B494F6-E95B-7724-4A17-D99B94A86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60EBD8-9263-3987-B626-4B2B0B0246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6F1FDD-492D-3207-7DAA-1519709F9F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3E1BE6-7A35-4B7C-9F69-9701433CEE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89FFDB-114C-1338-BF8C-FD096A8677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E817F5-3A59-8834-3EDA-5F4B94FC2C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9" name="Espace réservé pour une image  18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A77279-B705-2AFE-8EA5-C3A444E12B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ligne, Tracé, Parallèle&#10;&#10;Le contenu généré par l’IA peut être incorrect.">
            <a:extLst>
              <a:ext uri="{FF2B5EF4-FFF2-40B4-BE49-F238E27FC236}">
                <a16:creationId xmlns:a16="http://schemas.microsoft.com/office/drawing/2014/main" id="{43C910B4-F36C-F3B7-3B4F-04EDED4C1B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9421" y="1726968"/>
            <a:ext cx="5654530" cy="47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43655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40CC1-91E8-F481-34EC-2B6D32BA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C168B3F-C03D-199D-3F83-F84DD91D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دفاتر الكتابة: انقلوا الكلمتين:  فَرِحٌ - مَسْجِداً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D129F1-F48E-0C95-EF11-F816D2BAE4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8E4FAD-2B72-964C-B905-623A3D532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8F2716-CDDD-2E75-649D-A83408DFA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3C726E-979E-1DEE-9CDD-36B1577356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FCE6CE-E03C-81F7-A1FE-3DC564E6F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619F49-ABEF-43CD-7BAF-5918FBB180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59020D-CB99-6CD6-B8A0-CBD27B9BDE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9D697E-A296-BEA3-CDC0-2F55B32DE8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021DD-FA2B-61E1-3912-A9695A0A3B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A86415-85F5-84D3-DA4D-C52E5E9F7F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589B38E-C344-1463-405C-B1C1CDD56A79}"/>
              </a:ext>
            </a:extLst>
          </p:cNvPr>
          <p:cNvSpPr txBox="1"/>
          <p:nvPr/>
        </p:nvSpPr>
        <p:spPr>
          <a:xfrm>
            <a:off x="1138335" y="3564482"/>
            <a:ext cx="67318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فَـرِح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ـــ    </a:t>
            </a: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مَـسْـجِـداً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E759BD3-E9E9-D180-4D41-976D91408E2B}"/>
              </a:ext>
            </a:extLst>
          </p:cNvPr>
          <p:cNvGrpSpPr/>
          <p:nvPr/>
        </p:nvGrpSpPr>
        <p:grpSpPr>
          <a:xfrm>
            <a:off x="5929848" y="408643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6D903437-9A95-D627-4981-BA663E027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5A572157-006E-2DA6-A3F9-414733EA3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1403667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وقت النجمة الآن. الفائز بنجمة الكتابة: ....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FDF3300-B1A0-46B4-83EC-9F7DF424A4F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A4982C0-BF54-46B4-A6EA-72F187B537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F570B6A-C180-4B4D-B32A-09053A5B4ED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BB1D911-F38E-48C0-ACE3-90CE3E2322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0EA831A-0B90-4218-BA55-BB4EFB21E6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69EB74D-460A-442B-83EA-DCFE06B9F71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18C8158-A98A-4DFC-A274-411DFE43B90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FDFC831-10DE-4CA6-8F92-308CE1AA6C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30E34BB0-B3C9-447E-BFFC-E7F4D5163D9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E20AD9-B8D0-44A2-A4AC-7A65F23C317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F0B9A8-F30E-BF6F-CE1F-F10B728F95F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9CF86-41EE-9F88-75A4-31F87B9A6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4CE3BA4-A9C8-3056-7C94-5DB4D7DA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اختتام الحصة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A3116D8-BA86-ED70-01EB-9F7E4CBD9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59FE26B-F7C0-4478-818F-25C48C00C2F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3AE826B-2226-45B3-4A5A-929D227A82B7}"/>
              </a:ext>
            </a:extLst>
          </p:cNvPr>
          <p:cNvSpPr txBox="1"/>
          <p:nvPr/>
        </p:nvSpPr>
        <p:spPr>
          <a:xfrm>
            <a:off x="5412400" y="1777877"/>
            <a:ext cx="1758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A96A6766-E253-A43A-14E9-40234BF1ACD7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710775" y="71297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أن الحكاية تتكون من بداية ووسط ونهاية. أين هي مشاهد البداية؟ الوسط؟ النهاية؟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F6A87EE-E775-7EFD-4796-4B7FF80571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B575B5A-738C-450A-464A-FBFBFD0FD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2E7D97-A5AB-D3F5-E9DC-82112519E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E6014F-DADE-A479-6BBA-D4EBF39B9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9BB1EB-9325-B004-460A-96C2B250E5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DECD59-EB1C-75C5-C9F9-FF729E0BE0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1523B-CA66-51D8-7E71-5E83001EB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459FDE-4069-6561-9C77-E8A9C95F34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52088A-47EA-42C8-D3F2-AB81AFFF516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5" name="Nada-Standing">
            <a:hlinkClick r:id="" action="ppaction://media"/>
            <a:extLst>
              <a:ext uri="{FF2B5EF4-FFF2-40B4-BE49-F238E27FC236}">
                <a16:creationId xmlns:a16="http://schemas.microsoft.com/office/drawing/2014/main" id="{7F5B733F-D7F7-0622-30DE-172FB2D355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03887" y="2383671"/>
            <a:ext cx="2064477" cy="3297059"/>
          </a:xfrm>
          <a:prstGeom prst="rect">
            <a:avLst/>
          </a:prstGeom>
        </p:spPr>
      </p:pic>
      <p:pic>
        <p:nvPicPr>
          <p:cNvPr id="13" name="Image 12" descr="Une image contenant Dessin d’enfant, dessin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5392B9DC-58DF-AD1E-CCD1-2D5DDC699A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381" y="2213330"/>
            <a:ext cx="5723116" cy="34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03211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قرأنا حرف الجيم، سنملأ الجدول بحرف الجيم مع التنوين. رددوا معي.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6B73E0D-2C76-1D56-3A59-6FDA1FF62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0E38B78-9CA8-3769-2FBF-D17EFFF03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D2ED31-BB8E-2990-E96D-FCC485B4C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911C86-E6DF-5A18-ED7C-3A3154B69A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36C4FF-CDD9-3F43-F6E3-BA6033178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485152-8228-472F-1A28-D255288317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7B2D23-5EE4-82DE-964F-5DBE8F6C8B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2187F-C6F6-F7D7-A963-181CAED15D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5CCCDB-C661-88DD-2054-41ED7E9771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43481F58-667E-D39E-869F-4B28682B2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6328238" y="2738919"/>
            <a:ext cx="1825156" cy="30752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74CA16-B435-6354-2CA5-7A1C8BE4D4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89356" y="741635"/>
            <a:ext cx="7257769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البيت، أعيدوا قراءة مقاطع  وكلمات وجمل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الجيم على الكراسة ص 17.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9A360744-3760-6259-7580-5E18D7ADA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582" y="4665306"/>
            <a:ext cx="1496939" cy="1496939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FF0BD9C-D5A4-4EBE-6AAA-9FD70F589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3B9EEF-94D7-2501-AAEE-344F887327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1CA13A-81DC-3944-837D-805643D1ED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C43ADE-F098-4507-7B5A-5C020DE5CC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E4EE96-1009-05FF-637B-E8D5CB64CAAD}"/>
              </a:ext>
            </a:extLst>
          </p:cNvPr>
          <p:cNvSpPr>
            <a:spLocks/>
          </p:cNvSpPr>
          <p:nvPr/>
        </p:nvSpPr>
        <p:spPr>
          <a:xfrm>
            <a:off x="6610183" y="16897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D6C72E-1925-C645-5288-6EF0BA7C4C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0FD56D-D379-8A6A-F6C5-C36DDA8216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5662A7-E1E4-F3FE-96AA-8D2502E3F8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C2899B-60B5-9F53-A380-B9F2192849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12" name="Image 11" descr="Une image contenant texte, écriture manuscrite, Police, nombre&#10;&#10;Le contenu généré par l’IA peut être incorrect.">
            <a:extLst>
              <a:ext uri="{FF2B5EF4-FFF2-40B4-BE49-F238E27FC236}">
                <a16:creationId xmlns:a16="http://schemas.microsoft.com/office/drawing/2014/main" id="{E93B7B64-3A3B-A2D7-F193-0326F9BBA5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9389" y="1767646"/>
            <a:ext cx="3130780" cy="4526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C505C4-587A-F6CE-A9FF-78B549527009}"/>
              </a:ext>
            </a:extLst>
          </p:cNvPr>
          <p:cNvSpPr/>
          <p:nvPr/>
        </p:nvSpPr>
        <p:spPr>
          <a:xfrm>
            <a:off x="2698428" y="2071396"/>
            <a:ext cx="3572702" cy="27525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DC01A-8164-A1F4-983B-E2B3BD1AC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FFC5B5-6BDC-A81C-2BA8-2A6718C99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56" y="741635"/>
            <a:ext cx="7257769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أيضا حرف الجيم مع التنوين وانقلوا الكلمات على دفاتركم، غدا سأملي عليكم بعضا منها.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E4AFABEC-4AB6-9BA6-9E86-2B48AD259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582" y="4665306"/>
            <a:ext cx="1496939" cy="1496939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276B7B-85D5-3819-C7EB-3102A6B61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A0B21E-5323-277B-D0F7-FB5BDB31A2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9AC255-B634-13FD-111C-BB12DA2CF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83F018-7E90-FC0E-091F-DC97ABBE1B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A691B9-D8F5-4C59-E1C3-197605FC8AC7}"/>
              </a:ext>
            </a:extLst>
          </p:cNvPr>
          <p:cNvSpPr>
            <a:spLocks/>
          </p:cNvSpPr>
          <p:nvPr/>
        </p:nvSpPr>
        <p:spPr>
          <a:xfrm>
            <a:off x="6610183" y="16897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2D4A44-D567-D777-398B-FBEE07EEB8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3E4C0D-B438-56D3-1373-9783F530B5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C7E07E-5949-F2D0-B92C-EBDAEDD2AF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68D5B1-3926-32BB-8BE2-1698FCC009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12" name="Image 11" descr="Une image contenant texte, écriture manuscrite, Police, nombre&#10;&#10;Le contenu généré par l’IA peut être incorrect.">
            <a:extLst>
              <a:ext uri="{FF2B5EF4-FFF2-40B4-BE49-F238E27FC236}">
                <a16:creationId xmlns:a16="http://schemas.microsoft.com/office/drawing/2014/main" id="{16B3BCA4-4214-951E-07AC-9C485BF420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9389" y="1767646"/>
            <a:ext cx="3130780" cy="4526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D8A4331-705B-545B-C0C7-75AD89CAAB1F}"/>
              </a:ext>
            </a:extLst>
          </p:cNvPr>
          <p:cNvSpPr/>
          <p:nvPr/>
        </p:nvSpPr>
        <p:spPr>
          <a:xfrm>
            <a:off x="2698428" y="3135086"/>
            <a:ext cx="3572702" cy="8024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0C08825-5EB6-DD6D-B30F-A30F71F19E7E}"/>
              </a:ext>
            </a:extLst>
          </p:cNvPr>
          <p:cNvSpPr/>
          <p:nvPr/>
        </p:nvSpPr>
        <p:spPr>
          <a:xfrm>
            <a:off x="2698428" y="4789713"/>
            <a:ext cx="3572702" cy="13725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189637"/>
      </p:ext>
    </p:extLst>
  </p:cSld>
  <p:clrMapOvr>
    <a:masterClrMapping/>
  </p:clrMapOvr>
  <p:transition spd="slow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A609221D-73F8-334D-9355-A605E97DD2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1483" y="1818443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65D559-1EAC-4EB3-9578-5A21B5DDCB2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26944</TotalTime>
  <Words>2240</Words>
  <Application>Microsoft Office PowerPoint</Application>
  <PresentationFormat>Affichage à l'écran (4:3)</PresentationFormat>
  <Paragraphs>552</Paragraphs>
  <Slides>92</Slides>
  <Notes>3</Notes>
  <HiddenSlides>0</HiddenSlides>
  <MMClips>19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92</vt:i4>
      </vt:variant>
    </vt:vector>
  </HeadingPairs>
  <TitlesOfParts>
    <vt:vector size="119" baseType="lpstr">
      <vt:lpstr>Wingdings</vt:lpstr>
      <vt:lpstr>Microsoft Uighur</vt:lpstr>
      <vt:lpstr>Dosis SemiBold</vt:lpstr>
      <vt:lpstr>Modern Love</vt:lpstr>
      <vt:lpstr>Dosis ExtraBold</vt:lpstr>
      <vt:lpstr>Dosis</vt:lpstr>
      <vt:lpstr>Calibri Light</vt:lpstr>
      <vt:lpstr>Calibri</vt:lpstr>
      <vt:lpstr>Noto Sans Symbols</vt:lpstr>
      <vt:lpstr>Dosis Medium</vt:lpstr>
      <vt:lpstr>Arial</vt:lpstr>
      <vt:lpstr>01- نشاط اعتيادي</vt:lpstr>
      <vt:lpstr>Thème Office</vt:lpstr>
      <vt:lpstr>02- معــــــــــجم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4_Env-Enseignant</vt:lpstr>
      <vt:lpstr>3_04- قراءة/ كتابة</vt:lpstr>
      <vt:lpstr>1_01- نشاط اعتيادي</vt:lpstr>
      <vt:lpstr>1_03- استماع وتحدث</vt:lpstr>
      <vt:lpstr>2_04- قراءة/ كتابة</vt:lpstr>
      <vt:lpstr>4_04- قراءة/ كتابة</vt:lpstr>
      <vt:lpstr>5_04- قراءة/ كتابة</vt:lpstr>
      <vt:lpstr>7_Env-Enseignant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نقرأ معا. من يقرأ؟</vt:lpstr>
      <vt:lpstr>استماع وتحدث</vt:lpstr>
      <vt:lpstr>سنمر الآن للحكاية. هل أنتم مستعدون؟ </vt:lpstr>
      <vt:lpstr> من يذكرني بعنوان الحكاية؟ ماذا تتذكرون منها؟</vt:lpstr>
      <vt:lpstr>اليوم سنتذكر معا بداية الحكاية ووسطها ونهايتها – هل أنتم مستعدون؟ </vt:lpstr>
      <vt:lpstr>أنصتوا، للمقطع الأول من الحكاية، بعدها سأطرح عليكم أسئلة.</vt:lpstr>
      <vt:lpstr> من هو بوب؟</vt:lpstr>
      <vt:lpstr>أحسنتم. بوب جرثومة صغير وقبيح. رددوا </vt:lpstr>
      <vt:lpstr> أين يختبئ بوب؟</vt:lpstr>
      <vt:lpstr> أحسنتم. يختبئ بوب في أماكن متسخة.  رددوا.</vt:lpstr>
      <vt:lpstr> ماذا قال بوب عندما رأى الفتاة الصغيرة؟</vt:lpstr>
      <vt:lpstr>أحسنتم، قال "حان وقت الهجوم". رددوا.</vt:lpstr>
      <vt:lpstr> أين هو مشهد البداية؟ كيف عرفتم ذلك؟</vt:lpstr>
      <vt:lpstr>تذكرنا ما وقع في بداية الحكاية. أنصتوا الآن لمقطع الوسط.</vt:lpstr>
      <vt:lpstr>تسميع النص</vt:lpstr>
      <vt:lpstr>تسميع النص</vt:lpstr>
      <vt:lpstr>أين هبط بوب عندما قفز على الفتاة؟</vt:lpstr>
      <vt:lpstr>أَحسنتم، هبط بوب على رأس الفتاة. رددوا </vt:lpstr>
      <vt:lpstr>ما الذي هجم على بوب؟</vt:lpstr>
      <vt:lpstr>أحسنتم، هجمت موجة الشامبو على بوب. رددوا. </vt:lpstr>
      <vt:lpstr>أين دخل بوب عندما غادر رأس الفتاة؟</vt:lpstr>
      <vt:lpstr>أحسنتم. دخل بوب في فم الفتاة. رددوا. </vt:lpstr>
      <vt:lpstr>لماذا هرب بوب من فم الفتاة الصغيرة؟</vt:lpstr>
      <vt:lpstr>أحسنتم. هرب لأنه خاف من فرشاة الأسنان والمعجون. رددوا. </vt:lpstr>
      <vt:lpstr>أين سكن بوب بعد ذلك؟</vt:lpstr>
      <vt:lpstr>أحسنتم. سكن بوب في يد الفتاة. رددوا. </vt:lpstr>
      <vt:lpstr>ماذا حدث لبوب عندما نظفت الفتاة يديها بالماء والصابون؟</vt:lpstr>
      <vt:lpstr>أحسنتم. سقط بوب في المجاري. رددوا. </vt:lpstr>
      <vt:lpstr> هناك أربعة مشاهد تمثل الوسط. من يحددها؟</vt:lpstr>
      <vt:lpstr>تذكرنا بداية ووسط الحكاية. أنصتوا الآن لنهاية الحكاية.</vt:lpstr>
      <vt:lpstr>كيف وجد بوب المكان الذي سقط فيه؟</vt:lpstr>
      <vt:lpstr>أحسنتم، وجد المكان مليئا بالأوساخ وفيه جراثيم كثيرة. رددوا.</vt:lpstr>
      <vt:lpstr>بماذا شعر بوب؟</vt:lpstr>
      <vt:lpstr>أحسنتم، شعر بوب بالفرح. رددوا.</vt:lpstr>
      <vt:lpstr> لاحظوا المشاهد التالية وحددوا أي واحد هو مشهد النهاية.</vt:lpstr>
      <vt:lpstr> هذه هي مشاهد الحكاية مرتبة. </vt:lpstr>
      <vt:lpstr>وقت النجمة الآن. الفائز بنجمة الاستماع هو (هي)....</vt:lpstr>
      <vt:lpstr>قفوا، سنقوم بحركات.  </vt:lpstr>
      <vt:lpstr>قراءة/ كتابة</vt:lpstr>
      <vt:lpstr>أنا أقرأ وأنتم ترددون بعدي، بعدها ستقرؤون في مجموعات.  </vt:lpstr>
      <vt:lpstr>الآن نتذكر كيف نقرأ مقاطع حرف الجيم. سأعين 3 تلاميذ لقراءة المقاطع. </vt:lpstr>
      <vt:lpstr>اليوم سنتعلم أيضا كيف نقرأ ونكتب حرف الجيم مع التنوين.</vt:lpstr>
      <vt:lpstr>أنا أقرأ وأنتم ترددون بعدي، مع الإشارة بحركات اليد </vt:lpstr>
      <vt:lpstr>من يقرأ؟ سأعين 4 منكم للقراءة.  صديقكم يقرأ وأنتم ترددون بعده</vt:lpstr>
      <vt:lpstr>أقــــــرأ. تابعوا معي </vt:lpstr>
      <vt:lpstr>من يقرأ؟ (خاص بالفئة د)</vt:lpstr>
      <vt:lpstr>أقرأ. رددوا بعدي.</vt:lpstr>
      <vt:lpstr>من يقرأ؟ سأعين أربعة منكم للقراءة.</vt:lpstr>
      <vt:lpstr>أقرأ الجمل باسترسال. رددوا بعدي.</vt:lpstr>
      <vt:lpstr>من يقرأ؟ </vt:lpstr>
      <vt:lpstr>خذوا الكراسة الصفحة 17. </vt:lpstr>
      <vt:lpstr>في ثنائيات ـــــ كل واحد منكم يقرأ لزميله. سأمر بين الصفوف لأستمع لقراءاتكم.</vt:lpstr>
      <vt:lpstr>وقت النجمة الآن. الفائز بنجمة القراءة هو : ....</vt:lpstr>
      <vt:lpstr>قفوا، سنردد أنشودة أغسل أسناني. </vt:lpstr>
      <vt:lpstr>الآن سنتعلم كيف نكتب حرف الجيم  مع التنوين.</vt:lpstr>
      <vt:lpstr> لاحظوا جيدا كيف سأكتب  حرف الجيم  مع تنوين الفتح. على سبورة الكتابة.</vt:lpstr>
      <vt:lpstr>الآن دوركم، اكتبوا جاً  على الألواح.</vt:lpstr>
      <vt:lpstr>ارفعوا ألواحكم. (تقديم التغذية الراجعة المناسبة).</vt:lpstr>
      <vt:lpstr> سأكتب الآن حرف الجيم مع تنوين الضم. </vt:lpstr>
      <vt:lpstr>الآن دوركم، اكتبوا  جٌ  على الألواح.</vt:lpstr>
      <vt:lpstr>ارفعوا ألواحكم. (تقديم التغذية الراجعة المناسبة).</vt:lpstr>
      <vt:lpstr> سأكتب الآن حرف الجيم  مع تنوين الكسر. </vt:lpstr>
      <vt:lpstr>الآن دوركم، اكتبوا  جٍ  على الألواح.</vt:lpstr>
      <vt:lpstr>ارفعوا ألواحكم. (تقديم التغذية الراجعة المناسبة).</vt:lpstr>
      <vt:lpstr>الآن ستنقلون كلمات. أبدأ أنا أولا. </vt:lpstr>
      <vt:lpstr>أقرأ الكلمة التي سأنقلها: مَسْجِداً</vt:lpstr>
      <vt:lpstr>ألاحظ أن الكلمة تتكون من3 مقاطع:  "مسْـ"  - "جِـ"   - "داً" </vt:lpstr>
      <vt:lpstr>سأنقل الكلمة على سبورة الكتابة وأنا أتذكر مقاطعها. انتبهوا جيدا. </vt:lpstr>
      <vt:lpstr>الآن دوركم. انقلوا كلمة مَسجداً على الألواح</vt:lpstr>
      <vt:lpstr>ارفعوا ألواحكم. صححوا.</vt:lpstr>
      <vt:lpstr>خذوا الكراسة الصفحة 18. نشاط النقل.</vt:lpstr>
      <vt:lpstr>على الصفحة 18، انقلوا كل كلمة مرة واحدة.</vt:lpstr>
      <vt:lpstr>الآن خذوا دفاتر الكتابة: انقلوا الكلمتين:  فَرِحٌ - مَسْجِداً</vt:lpstr>
      <vt:lpstr>وقت النجمة الآن. الفائز بنجمة الكتابة: ....</vt:lpstr>
      <vt:lpstr>اختتام الحصة</vt:lpstr>
      <vt:lpstr>تعلمنا أن الحكاية تتكون من بداية ووسط ونهاية. أين هي مشاهد البداية؟ الوسط؟ النهاية؟</vt:lpstr>
      <vt:lpstr>اليوم قرأنا حرف الجيم، سنملأ الجدول بحرف الجيم مع التنوين. رددوا معي.</vt:lpstr>
      <vt:lpstr>في البيت، أعيدوا قراءة مقاطع  وكلمات وجمل حرف الجيم على الكراسة ص 17. </vt:lpstr>
      <vt:lpstr>اكتبوا أيضا حرف الجيم مع التنوين وانقلوا الكلمات على دفاتركم، غدا سأملي عليكم بعضا منها.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141</cp:revision>
  <dcterms:created xsi:type="dcterms:W3CDTF">2023-09-20T21:35:22Z</dcterms:created>
  <dcterms:modified xsi:type="dcterms:W3CDTF">2026-01-31T17:33:18Z</dcterms:modified>
</cp:coreProperties>
</file>