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4"/>
  </p:notesMasterIdLst>
  <p:handoutMasterIdLst>
    <p:handoutMasterId r:id="rId55"/>
  </p:handoutMasterIdLst>
  <p:sldIdLst>
    <p:sldId id="779" r:id="rId9"/>
    <p:sldId id="955" r:id="rId10"/>
    <p:sldId id="2134806695" r:id="rId11"/>
    <p:sldId id="780" r:id="rId12"/>
    <p:sldId id="2134806642" r:id="rId13"/>
    <p:sldId id="973" r:id="rId14"/>
    <p:sldId id="783" r:id="rId15"/>
    <p:sldId id="784" r:id="rId16"/>
    <p:sldId id="745" r:id="rId17"/>
    <p:sldId id="803" r:id="rId18"/>
    <p:sldId id="2134806680" r:id="rId19"/>
    <p:sldId id="2134806681" r:id="rId20"/>
    <p:sldId id="2134806682" r:id="rId21"/>
    <p:sldId id="2134806683" r:id="rId22"/>
    <p:sldId id="2134806684" r:id="rId23"/>
    <p:sldId id="2134806644" r:id="rId24"/>
    <p:sldId id="2134806701" r:id="rId25"/>
    <p:sldId id="2134806643" r:id="rId26"/>
    <p:sldId id="2134806597" r:id="rId27"/>
    <p:sldId id="2134806685" r:id="rId28"/>
    <p:sldId id="2134806687" r:id="rId29"/>
    <p:sldId id="2134806688" r:id="rId30"/>
    <p:sldId id="2134806600" r:id="rId31"/>
    <p:sldId id="2134806655" r:id="rId32"/>
    <p:sldId id="2134806689" r:id="rId33"/>
    <p:sldId id="2134806704" r:id="rId34"/>
    <p:sldId id="2134806705" r:id="rId35"/>
    <p:sldId id="2134806706" r:id="rId36"/>
    <p:sldId id="2134806667" r:id="rId37"/>
    <p:sldId id="2134806658" r:id="rId38"/>
    <p:sldId id="2134806659" r:id="rId39"/>
    <p:sldId id="2134806690" r:id="rId40"/>
    <p:sldId id="2134806661" r:id="rId41"/>
    <p:sldId id="2134806663" r:id="rId42"/>
    <p:sldId id="2134806665" r:id="rId43"/>
    <p:sldId id="2134806668" r:id="rId44"/>
    <p:sldId id="2134806671" r:id="rId45"/>
    <p:sldId id="2134806691" r:id="rId46"/>
    <p:sldId id="2134806693" r:id="rId47"/>
    <p:sldId id="2134806672" r:id="rId48"/>
    <p:sldId id="2134806673" r:id="rId49"/>
    <p:sldId id="2134806694" r:id="rId50"/>
    <p:sldId id="795" r:id="rId51"/>
    <p:sldId id="794" r:id="rId52"/>
    <p:sldId id="793" r:id="rId53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56"/>
    </p:embeddedFont>
    <p:embeddedFont>
      <p:font typeface="Dosis" pitchFamily="2" charset="0"/>
      <p:regular r:id="rId57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EDEDEC"/>
    <a:srgbClr val="17AB98"/>
    <a:srgbClr val="FC8D00"/>
    <a:srgbClr val="4B5050"/>
    <a:srgbClr val="FAE496"/>
    <a:srgbClr val="F6BB00"/>
    <a:srgbClr val="FFEFB9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5" autoAdjust="0"/>
    <p:restoredTop sz="86965" autoAdjust="0"/>
  </p:normalViewPr>
  <p:slideViewPr>
    <p:cSldViewPr snapToGrid="0">
      <p:cViewPr varScale="1">
        <p:scale>
          <a:sx n="65" d="100"/>
          <a:sy n="65" d="100"/>
        </p:scale>
        <p:origin x="145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handoutMaster" Target="handoutMasters/handoutMaster1.xml"/><Relationship Id="rId63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notesMaster" Target="notesMasters/notesMaster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font" Target="fonts/font2.fntdata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4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9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231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em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36.gif"/><Relationship Id="rId4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3.png"/><Relationship Id="rId5" Type="http://schemas.openxmlformats.org/officeDocument/2006/relationships/image" Target="../media/image36.gif"/><Relationship Id="rId4" Type="http://schemas.openxmlformats.org/officeDocument/2006/relationships/image" Target="../media/image1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0.png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36.gif"/><Relationship Id="rId4" Type="http://schemas.openxmlformats.org/officeDocument/2006/relationships/image" Target="../media/image1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8.png"/><Relationship Id="rId5" Type="http://schemas.openxmlformats.org/officeDocument/2006/relationships/image" Target="../media/image470.png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2879880" y="5260061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5" y="5488520"/>
            <a:ext cx="3938021" cy="940822"/>
          </a:xfrm>
          <a:prstGeom prst="rect">
            <a:avLst/>
          </a:prstGeom>
        </p:spPr>
      </p:pic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5121450" y="52552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3038709" y="56322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45A11A3-42B8-9F5C-F524-625CFFC9B650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0421A3F-48BD-445F-D74B-F9E47DB2C92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8" name="Organigramme : Terminateur 21">
              <a:extLst>
                <a:ext uri="{FF2B5EF4-FFF2-40B4-BE49-F238E27FC236}">
                  <a16:creationId xmlns:a16="http://schemas.microsoft.com/office/drawing/2014/main" id="{14CC4C0F-9EE4-69EA-823E-01802E999E5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space réservé du texte 5">
              <a:extLst>
                <a:ext uri="{FF2B5EF4-FFF2-40B4-BE49-F238E27FC236}">
                  <a16:creationId xmlns:a16="http://schemas.microsoft.com/office/drawing/2014/main" id="{F1806FE2-879D-65B9-4B1A-ADF8A4C0B81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4681134" y="377048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مساحة المنعين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37086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مساحة شبه المنحرف والمثلث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681134" y="24172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3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مساحة متوازي الأضلاع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3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11284" y="2594284"/>
            <a:ext cx="4432716" cy="3148415"/>
            <a:chOff x="2111284" y="2594284"/>
            <a:chExt cx="4432716" cy="314841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1509" y="2594284"/>
              <a:ext cx="2142491" cy="305337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1284" y="2612319"/>
              <a:ext cx="2244550" cy="3130380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82867" y="4208198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متوازي الأضلاع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المثلث وشبه المنحرف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المعين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من خطوتين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F09C5E-EE95-5F25-BA09-0F5F43AF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39BBC5-8BF4-65EE-7B82-E84004DF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2D13C22-9F46-CCA9-8CFC-8170158B6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72" y="1609309"/>
            <a:ext cx="7233009" cy="461305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630748" y="938861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2" name="ZoneTexte 9">
            <a:extLst>
              <a:ext uri="{FF2B5EF4-FFF2-40B4-BE49-F238E27FC236}">
                <a16:creationId xmlns:a16="http://schemas.microsoft.com/office/drawing/2014/main" id="{8499485C-42D7-8B1E-47D2-769393838802}"/>
              </a:ext>
            </a:extLst>
          </p:cNvPr>
          <p:cNvSpPr txBox="1"/>
          <p:nvPr/>
        </p:nvSpPr>
        <p:spPr>
          <a:xfrm>
            <a:off x="4667402" y="5149186"/>
            <a:ext cx="2592693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تقطع السيارة 720 كيلومترا في 8 ساعات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9">
            <a:extLst>
              <a:ext uri="{FF2B5EF4-FFF2-40B4-BE49-F238E27FC236}">
                <a16:creationId xmlns:a16="http://schemas.microsoft.com/office/drawing/2014/main" id="{5CA94DAB-2816-83CE-AA70-F1AE1A6129CC}"/>
              </a:ext>
            </a:extLst>
          </p:cNvPr>
          <p:cNvSpPr txBox="1"/>
          <p:nvPr/>
        </p:nvSpPr>
        <p:spPr>
          <a:xfrm>
            <a:off x="4207197" y="3348711"/>
            <a:ext cx="2225063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540 ÷ 6 = 90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421F68A-22D5-21C9-A9F5-7FB996BECCAE}"/>
              </a:ext>
            </a:extLst>
          </p:cNvPr>
          <p:cNvGrpSpPr/>
          <p:nvPr/>
        </p:nvGrpSpPr>
        <p:grpSpPr>
          <a:xfrm>
            <a:off x="1133114" y="4883566"/>
            <a:ext cx="2057966" cy="652966"/>
            <a:chOff x="351582" y="3901868"/>
            <a:chExt cx="2499194" cy="76452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0810DF-67A8-BE0F-5D48-74752FD23E28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؟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6555E2A-66F3-F9C5-D7BE-6466261AA62E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90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5E2AF0-F297-C374-7233-32A3BFFDA507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90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805E0102-AA93-03A8-F908-513B856F694A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Accolade ouvrante 16">
            <a:extLst>
              <a:ext uri="{FF2B5EF4-FFF2-40B4-BE49-F238E27FC236}">
                <a16:creationId xmlns:a16="http://schemas.microsoft.com/office/drawing/2014/main" id="{B67B006E-3A54-D666-2DFD-010AF3CC1F4A}"/>
              </a:ext>
            </a:extLst>
          </p:cNvPr>
          <p:cNvSpPr/>
          <p:nvPr/>
        </p:nvSpPr>
        <p:spPr>
          <a:xfrm rot="16200000">
            <a:off x="2004687" y="4671444"/>
            <a:ext cx="320736" cy="2030396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57CD97-0D85-E52C-7760-1824DF403227}"/>
              </a:ext>
            </a:extLst>
          </p:cNvPr>
          <p:cNvSpPr/>
          <p:nvPr/>
        </p:nvSpPr>
        <p:spPr>
          <a:xfrm>
            <a:off x="1711837" y="5721150"/>
            <a:ext cx="900519" cy="332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b="1" dirty="0">
                <a:solidFill>
                  <a:srgbClr val="C00000"/>
                </a:solidFill>
              </a:rPr>
              <a:t>8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2" name="ZoneTexte 9">
            <a:extLst>
              <a:ext uri="{FF2B5EF4-FFF2-40B4-BE49-F238E27FC236}">
                <a16:creationId xmlns:a16="http://schemas.microsoft.com/office/drawing/2014/main" id="{6A0A41DF-834A-4E96-B163-611920A2774A}"/>
              </a:ext>
            </a:extLst>
          </p:cNvPr>
          <p:cNvSpPr txBox="1"/>
          <p:nvPr/>
        </p:nvSpPr>
        <p:spPr>
          <a:xfrm>
            <a:off x="4044004" y="4683511"/>
            <a:ext cx="2225063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× 90 = 720</a:t>
            </a:r>
          </a:p>
        </p:txBody>
      </p:sp>
      <p:sp>
        <p:nvSpPr>
          <p:cNvPr id="23" name="ZoneTexte 9">
            <a:extLst>
              <a:ext uri="{FF2B5EF4-FFF2-40B4-BE49-F238E27FC236}">
                <a16:creationId xmlns:a16="http://schemas.microsoft.com/office/drawing/2014/main" id="{FD4D76D3-CD7D-3620-F215-0EFD7D39B372}"/>
              </a:ext>
            </a:extLst>
          </p:cNvPr>
          <p:cNvSpPr txBox="1"/>
          <p:nvPr/>
        </p:nvSpPr>
        <p:spPr>
          <a:xfrm>
            <a:off x="1554554" y="2801988"/>
            <a:ext cx="4714513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المسافة التي تقطعها السيارة في ساعة واحدة</a:t>
            </a:r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99F6BCE-B796-2D32-FA62-C36C86E2B0C7}"/>
              </a:ext>
            </a:extLst>
          </p:cNvPr>
          <p:cNvGrpSpPr/>
          <p:nvPr/>
        </p:nvGrpSpPr>
        <p:grpSpPr>
          <a:xfrm>
            <a:off x="1270563" y="3173110"/>
            <a:ext cx="2057966" cy="652966"/>
            <a:chOff x="351582" y="3901868"/>
            <a:chExt cx="2499194" cy="76452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FFE04AB-4AF5-F769-98F2-1F7421AE148C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540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300FB04-52ED-9AD8-10B1-5E3EFAF50EF4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AF32F7D-C9C5-21E6-5F41-21BFF55FB1A8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4C260054-9220-C15B-79F8-2FD13506D7F9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Accolade ouvrante 30">
            <a:extLst>
              <a:ext uri="{FF2B5EF4-FFF2-40B4-BE49-F238E27FC236}">
                <a16:creationId xmlns:a16="http://schemas.microsoft.com/office/drawing/2014/main" id="{238B03F4-45DD-8A6E-6951-08C0F30FF8AA}"/>
              </a:ext>
            </a:extLst>
          </p:cNvPr>
          <p:cNvSpPr/>
          <p:nvPr/>
        </p:nvSpPr>
        <p:spPr>
          <a:xfrm rot="16200000">
            <a:off x="2142136" y="2960988"/>
            <a:ext cx="320736" cy="2030396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A5CA561-1379-914F-93F6-E42E95B7DE09}"/>
              </a:ext>
            </a:extLst>
          </p:cNvPr>
          <p:cNvSpPr/>
          <p:nvPr/>
        </p:nvSpPr>
        <p:spPr>
          <a:xfrm>
            <a:off x="1849286" y="4010694"/>
            <a:ext cx="900519" cy="332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b="1" dirty="0">
                <a:solidFill>
                  <a:srgbClr val="C00000"/>
                </a:solidFill>
              </a:rPr>
              <a:t>6 مرات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4" name="ZoneTexte 9">
            <a:extLst>
              <a:ext uri="{FF2B5EF4-FFF2-40B4-BE49-F238E27FC236}">
                <a16:creationId xmlns:a16="http://schemas.microsoft.com/office/drawing/2014/main" id="{0FFB4BCC-3E1E-ECF2-10E9-6965FAD5F817}"/>
              </a:ext>
            </a:extLst>
          </p:cNvPr>
          <p:cNvSpPr txBox="1"/>
          <p:nvPr/>
        </p:nvSpPr>
        <p:spPr>
          <a:xfrm>
            <a:off x="1526448" y="4249981"/>
            <a:ext cx="4714513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المسافة التي تقطعها السيارة في 8 ساعات</a:t>
            </a:r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DBB18E-E6B2-235D-8725-5510B420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8B44D1-DCD1-15DD-44AD-958AAD10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8883D6E-099D-7CFF-5F8B-1572D2C3A78F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11.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7914CC3-80BB-3266-F67E-576CD941E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0629" y="1728002"/>
            <a:ext cx="3162741" cy="444493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63BEDCC-A2B0-6B31-CEDF-3DFE3F839AB7}"/>
              </a:ext>
            </a:extLst>
          </p:cNvPr>
          <p:cNvSpPr/>
          <p:nvPr/>
        </p:nvSpPr>
        <p:spPr>
          <a:xfrm>
            <a:off x="3162300" y="4588668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95846CB-3D8E-0DBD-CE36-B9A96218A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57" y="3307014"/>
            <a:ext cx="7744533" cy="81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CFE7E08-9FFF-9020-BF0D-8B063E9CB06F}"/>
              </a:ext>
            </a:extLst>
          </p:cNvPr>
          <p:cNvSpPr txBox="1"/>
          <p:nvPr/>
        </p:nvSpPr>
        <p:spPr>
          <a:xfrm>
            <a:off x="5486400" y="4105400"/>
            <a:ext cx="1082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6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BC752C8-C554-6E04-F8B4-4D9CDA501350}"/>
              </a:ext>
            </a:extLst>
          </p:cNvPr>
          <p:cNvSpPr txBox="1"/>
          <p:nvPr/>
        </p:nvSpPr>
        <p:spPr>
          <a:xfrm>
            <a:off x="5486400" y="3771112"/>
            <a:ext cx="1082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92</a:t>
            </a:r>
            <a:endParaRPr lang="fr-MA" sz="2000" b="1" dirty="0">
              <a:solidFill>
                <a:srgbClr val="FF000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89D402-56AB-F5D1-B8C3-8127EB5A47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9" r="80284"/>
          <a:stretch>
            <a:fillRect/>
          </a:stretch>
        </p:blipFill>
        <p:spPr>
          <a:xfrm>
            <a:off x="989368" y="2333748"/>
            <a:ext cx="1526936" cy="7447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F44A65-C0DC-64BC-89CA-AE5C6E3A64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3" t="8250" r="60478"/>
          <a:stretch>
            <a:fillRect/>
          </a:stretch>
        </p:blipFill>
        <p:spPr>
          <a:xfrm>
            <a:off x="6153033" y="2562227"/>
            <a:ext cx="1483743" cy="7447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B2F34B-2FF0-711E-1B9F-24554140A1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72" r="40169"/>
          <a:stretch>
            <a:fillRect/>
          </a:stretch>
        </p:blipFill>
        <p:spPr>
          <a:xfrm>
            <a:off x="4002657" y="3611814"/>
            <a:ext cx="1483743" cy="8117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08606D-4294-A206-DDEE-B99DBCB0BB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68" t="8249" r="19716"/>
          <a:stretch>
            <a:fillRect/>
          </a:stretch>
        </p:blipFill>
        <p:spPr>
          <a:xfrm>
            <a:off x="1520635" y="5054299"/>
            <a:ext cx="1526935" cy="7447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3753ED-2AF4-7CF3-806A-132D44DA1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4"/>
          <a:stretch>
            <a:fillRect/>
          </a:stretch>
        </p:blipFill>
        <p:spPr>
          <a:xfrm>
            <a:off x="6131436" y="5105624"/>
            <a:ext cx="1526935" cy="8117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36BB9A2-0923-3E9C-3E00-3D065FAA9AF5}"/>
              </a:ext>
            </a:extLst>
          </p:cNvPr>
          <p:cNvSpPr txBox="1"/>
          <p:nvPr/>
        </p:nvSpPr>
        <p:spPr>
          <a:xfrm>
            <a:off x="2506191" y="2647018"/>
            <a:ext cx="1082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5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542B5C2-8BE7-F8F8-56F9-4C2593BA64EF}"/>
              </a:ext>
            </a:extLst>
          </p:cNvPr>
          <p:cNvSpPr txBox="1"/>
          <p:nvPr/>
        </p:nvSpPr>
        <p:spPr>
          <a:xfrm>
            <a:off x="2506191" y="2312730"/>
            <a:ext cx="1082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21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00BB7F-DB53-31AB-86A4-D3BBB7D5C4D4}"/>
              </a:ext>
            </a:extLst>
          </p:cNvPr>
          <p:cNvSpPr txBox="1"/>
          <p:nvPr/>
        </p:nvSpPr>
        <p:spPr>
          <a:xfrm>
            <a:off x="7636776" y="2929738"/>
            <a:ext cx="1082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3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75E9C88-850E-79E8-FDDC-574B442A3E3D}"/>
              </a:ext>
            </a:extLst>
          </p:cNvPr>
          <p:cNvSpPr txBox="1"/>
          <p:nvPr/>
        </p:nvSpPr>
        <p:spPr>
          <a:xfrm>
            <a:off x="7636776" y="2595450"/>
            <a:ext cx="1082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9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2E87880-7027-4772-1288-FE29F7103585}"/>
              </a:ext>
            </a:extLst>
          </p:cNvPr>
          <p:cNvSpPr txBox="1"/>
          <p:nvPr/>
        </p:nvSpPr>
        <p:spPr>
          <a:xfrm>
            <a:off x="7472571" y="5519785"/>
            <a:ext cx="1082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80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2395FA5-38D7-BD10-57D3-2F79F91BAB03}"/>
              </a:ext>
            </a:extLst>
          </p:cNvPr>
          <p:cNvSpPr txBox="1"/>
          <p:nvPr/>
        </p:nvSpPr>
        <p:spPr>
          <a:xfrm>
            <a:off x="7472571" y="5185497"/>
            <a:ext cx="1082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300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DD55068-1184-18A5-3D54-C4AAFAD3F68E}"/>
              </a:ext>
            </a:extLst>
          </p:cNvPr>
          <p:cNvSpPr txBox="1"/>
          <p:nvPr/>
        </p:nvSpPr>
        <p:spPr>
          <a:xfrm>
            <a:off x="2985523" y="5415383"/>
            <a:ext cx="1082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9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75CEB8B-A9A7-76A2-E5E3-A22DDC137E60}"/>
              </a:ext>
            </a:extLst>
          </p:cNvPr>
          <p:cNvSpPr txBox="1"/>
          <p:nvPr/>
        </p:nvSpPr>
        <p:spPr>
          <a:xfrm>
            <a:off x="2985523" y="5081095"/>
            <a:ext cx="1082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28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متوازي الأضلاع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على الألواح احسبوا واكتبوا مساحة متوازي الأضلاع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7" name="Image 6" descr="Une image contenant ligne, diagramme, Police, Tracé&#10;&#10;Le contenu généré par l’IA peut être incorrect.">
            <a:extLst>
              <a:ext uri="{FF2B5EF4-FFF2-40B4-BE49-F238E27FC236}">
                <a16:creationId xmlns:a16="http://schemas.microsoft.com/office/drawing/2014/main" id="{753848DF-1A73-FE86-B388-FC06FF2D2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62032">
            <a:off x="2250467" y="2877964"/>
            <a:ext cx="3746958" cy="210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23FF-D5DE-CD1B-C00E-B5D8CFFA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14E9E58-2D33-300B-1481-2D45EB358A0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8CE3DB-3D9F-A4D3-0A38-11E781772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C686D4-E068-9966-9BEC-8427D6DC4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0863-0436-283C-4A92-062BA1EE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599627-0EED-B819-D172-B68E8B0F333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الجواب نعم أو لا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1C75E-7875-0188-FC61-34F8A9B53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7FD81F-968F-3049-5030-9D48C1D29D31}"/>
              </a:ext>
            </a:extLst>
          </p:cNvPr>
          <p:cNvSpPr/>
          <p:nvPr/>
        </p:nvSpPr>
        <p:spPr>
          <a:xfrm>
            <a:off x="1587260" y="5700717"/>
            <a:ext cx="5035803" cy="57740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A35D638-1576-5975-AB1A-47493222CF14}"/>
              </a:ext>
            </a:extLst>
          </p:cNvPr>
          <p:cNvSpPr txBox="1"/>
          <p:nvPr/>
        </p:nvSpPr>
        <p:spPr>
          <a:xfrm>
            <a:off x="2932980" y="5758585"/>
            <a:ext cx="26914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A = 4 x 8 = 32 cm²</a:t>
            </a:r>
            <a:endParaRPr lang="fr-MA" sz="2400" dirty="0">
              <a:solidFill>
                <a:srgbClr val="C00000"/>
              </a:solidFill>
            </a:endParaRPr>
          </a:p>
        </p:txBody>
      </p:sp>
      <p:pic>
        <p:nvPicPr>
          <p:cNvPr id="2" name="Image 1" descr="Une image contenant ligne, diagramme, Police, Tracé&#10;&#10;Le contenu généré par l’IA peut être incorrect.">
            <a:extLst>
              <a:ext uri="{FF2B5EF4-FFF2-40B4-BE49-F238E27FC236}">
                <a16:creationId xmlns:a16="http://schemas.microsoft.com/office/drawing/2014/main" id="{7D01C61F-B945-5886-2900-DB7C6347D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62032">
            <a:off x="2250467" y="2877964"/>
            <a:ext cx="3746958" cy="210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4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65AAA-60CC-64AA-1C3B-9A0202EB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766498-E315-60D4-7592-0A82A6082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8D4F7F71-E9AE-834E-8D59-C4707FC7A2FE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398070-270B-CDC0-EA09-DD0B6DC9A877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A25EC93-FE50-9B3A-02BF-39BD63A0013A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718F26E-50ED-B408-DF25-58C6B9EEA4E4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C5A66EE-0C9B-8F92-0768-23D539ED9A4C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3E9C238-2FC7-51FB-67E6-B8F4D97F28F8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08A3B5A-E747-1CCB-4257-6115B933DC7E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A21C175-5480-57E2-A1BB-FE719F393983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D91AEE2-AC5F-1A12-323C-ED6FF6779757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E729F0FC-3885-8973-2976-CBC487D9966D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04C8840-9F5D-CD23-2C6C-2F1854CD6136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57532B57-B21B-080C-4514-7DB1B404AE44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6F145E8D-D4BC-6306-3A8D-C44CA63E6458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444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P2S4L1">
            <a:hlinkClick r:id="" action="ppaction://media"/>
            <a:extLst>
              <a:ext uri="{FF2B5EF4-FFF2-40B4-BE49-F238E27FC236}">
                <a16:creationId xmlns:a16="http://schemas.microsoft.com/office/drawing/2014/main" id="{97591351-C9B7-A835-3360-E0DEEB1987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4353" y="1965511"/>
            <a:ext cx="7530978" cy="423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5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3D7C-FF0A-4E62-A9DC-9B6ED11E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90433A-C4E7-BEB2-F5CB-5254F2A0F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690973-5B6B-F1DF-3614-5E54F9670C4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احسبوا مساحة متوازي الأضلاع في النشاط 1 على الكراسات صفحة 102، </a:t>
            </a:r>
          </a:p>
        </p:txBody>
      </p:sp>
      <p:pic>
        <p:nvPicPr>
          <p:cNvPr id="10" name="Image 9" descr="Une image contenant texte, ligne, diagramme, Parallèle&#10;&#10;Le contenu généré par l’IA peut être incorrect.">
            <a:extLst>
              <a:ext uri="{FF2B5EF4-FFF2-40B4-BE49-F238E27FC236}">
                <a16:creationId xmlns:a16="http://schemas.microsoft.com/office/drawing/2014/main" id="{EBA71D9D-09B1-1210-F831-C94661D1D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899" y="1927579"/>
            <a:ext cx="6230219" cy="37152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A301E8E-563C-1EFF-57FB-2DE4880C08DC}"/>
              </a:ext>
            </a:extLst>
          </p:cNvPr>
          <p:cNvSpPr/>
          <p:nvPr/>
        </p:nvSpPr>
        <p:spPr>
          <a:xfrm>
            <a:off x="4432008" y="2363637"/>
            <a:ext cx="3011593" cy="327920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15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C532-9B41-D782-B105-23E9F8EC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70A7DA-BD72-9D5B-3499-4FD3B004FBF7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79CB80-3C72-AAE0-1AF7-E3CC15F4C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E9B7986-D71F-2E5B-1311-88EB964AE5C4}"/>
              </a:ext>
            </a:extLst>
          </p:cNvPr>
          <p:cNvSpPr/>
          <p:nvPr/>
        </p:nvSpPr>
        <p:spPr>
          <a:xfrm>
            <a:off x="4456888" y="5925331"/>
            <a:ext cx="3011594" cy="57740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E0F6B3B-4C7F-DC17-2245-CD2C40E2E757}"/>
              </a:ext>
            </a:extLst>
          </p:cNvPr>
          <p:cNvSpPr txBox="1"/>
          <p:nvPr/>
        </p:nvSpPr>
        <p:spPr>
          <a:xfrm>
            <a:off x="4456887" y="5983199"/>
            <a:ext cx="26914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A = 12 x 7 = 84 cm²</a:t>
            </a:r>
            <a:endParaRPr lang="fr-MA" sz="2400" dirty="0">
              <a:solidFill>
                <a:srgbClr val="C00000"/>
              </a:solidFill>
            </a:endParaRPr>
          </a:p>
        </p:txBody>
      </p:sp>
      <p:pic>
        <p:nvPicPr>
          <p:cNvPr id="11" name="Image 10" descr="Une image contenant texte, ligne, diagramme, Parallèle&#10;&#10;Le contenu généré par l’IA peut être incorrect.">
            <a:extLst>
              <a:ext uri="{FF2B5EF4-FFF2-40B4-BE49-F238E27FC236}">
                <a16:creationId xmlns:a16="http://schemas.microsoft.com/office/drawing/2014/main" id="{0CC27364-F3E8-D03B-68A0-70E3FB95F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899" y="1927579"/>
            <a:ext cx="6230219" cy="371526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85AE7C3-B68A-61D7-4B32-CD3A952BC69A}"/>
              </a:ext>
            </a:extLst>
          </p:cNvPr>
          <p:cNvSpPr/>
          <p:nvPr/>
        </p:nvSpPr>
        <p:spPr>
          <a:xfrm>
            <a:off x="4432008" y="2285579"/>
            <a:ext cx="3011593" cy="335726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225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المثلث وشبه المنحرف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04C52C9-543A-8F44-E97E-2F5E0B5DBA9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مساحة المثلث</a:t>
            </a:r>
          </a:p>
        </p:txBody>
      </p:sp>
      <p:pic>
        <p:nvPicPr>
          <p:cNvPr id="9" name="Image 8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B52E7E78-BB81-E5F7-7BA1-301BF80F0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4422" y="2002287"/>
            <a:ext cx="5255155" cy="243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EA2C-BBEB-58B1-891A-0561706F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80E69D-C7CD-A19B-2E71-4FEE701D7C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834AE4-E98C-802E-B399-789DB2CD9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9C5CC6-A73E-7252-58B7-9092EA4D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4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31489AA5-119B-9B0E-2B0C-9C70D2B44064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BE84987-E250-6088-E452-C001420D43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7BFA9B-4421-05A4-121C-8F2B40DD8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19206D-5679-46A5-003E-E578DFBEA0A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مساحة المثلث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005699AE-2315-AB9B-19DF-8D035AA8B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4422" y="2002287"/>
            <a:ext cx="5255155" cy="24316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078144-E3BF-3511-248A-8BF4D28E3C4F}"/>
              </a:ext>
            </a:extLst>
          </p:cNvPr>
          <p:cNvSpPr/>
          <p:nvPr/>
        </p:nvSpPr>
        <p:spPr>
          <a:xfrm>
            <a:off x="2766110" y="4872652"/>
            <a:ext cx="3134357" cy="111054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612BA8B-F1C3-C496-B40B-63A70B66C376}"/>
                  </a:ext>
                </a:extLst>
              </p:cNvPr>
              <p:cNvSpPr txBox="1"/>
              <p:nvPr/>
            </p:nvSpPr>
            <p:spPr>
              <a:xfrm>
                <a:off x="2766110" y="4930520"/>
                <a:ext cx="2691442" cy="801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𝟔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×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𝟒</m:t>
                        </m:r>
                      </m:num>
                      <m:den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= 12 cm²</a:t>
                </a:r>
                <a:endParaRPr lang="fr-MA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612BA8B-F1C3-C496-B40B-63A70B66C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110" y="4930520"/>
                <a:ext cx="2691442" cy="801310"/>
              </a:xfrm>
              <a:prstGeom prst="rect">
                <a:avLst/>
              </a:prstGeom>
              <a:blipFill>
                <a:blip r:embed="rId5"/>
                <a:stretch>
                  <a:fillRect l="-3628" b="-229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90B2A-762F-5751-0F9B-AC560006B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41A7941E-3B54-B96B-EF24-51C23AFB425B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0611BCA9-8C3F-9405-48A4-4201E14015BE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71822E-8395-D765-A6E3-81B2D16B4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377D79-98BF-038A-039D-021FE0AE051D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81AD73-2F00-3FF3-7DE9-C285DDC7C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D3CBEB3D-9511-2D75-98B8-FC14BED4221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مساحة شبه المنحرف</a:t>
            </a:r>
          </a:p>
        </p:txBody>
      </p:sp>
      <p:pic>
        <p:nvPicPr>
          <p:cNvPr id="2" name="Image 1" descr="Une image contenant diagramme, ligne, Rectang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99C531F-CAC8-9FBC-C472-4892D448A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9328" y="2371582"/>
            <a:ext cx="2765344" cy="295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3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72D6E-F517-AF77-199D-A50946402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974F4D3-2E0D-ACAB-9384-C857D309578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DD3414-E17A-A9F6-88BF-B57457949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9259708-DB4E-36C1-1173-A43CCA9C1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0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0E26B-8CA2-2F72-D982-5EAB34F99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FFD731D-571D-CB09-521F-30345A341A19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2699FF3-A56B-5259-739C-3FFA7EDE0768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E0A9F6-0C96-4464-91F0-F9F260BD2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92C4B17-E99F-D486-EA88-CD6E84BE6AA7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3D30ED0E-5900-5675-C42D-7403870CB09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مساحة شبه المنحرف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87235D6-8339-E81F-4EF9-899313EB31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7733B7D-DB7E-9AA1-6470-42AF6C9D6B2B}"/>
              </a:ext>
            </a:extLst>
          </p:cNvPr>
          <p:cNvSpPr/>
          <p:nvPr/>
        </p:nvSpPr>
        <p:spPr>
          <a:xfrm>
            <a:off x="2766109" y="4872652"/>
            <a:ext cx="3134357" cy="88149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5F05D6B-C9A0-6B04-C467-B59A3873A081}"/>
                  </a:ext>
                </a:extLst>
              </p:cNvPr>
              <p:cNvSpPr txBox="1"/>
              <p:nvPr/>
            </p:nvSpPr>
            <p:spPr>
              <a:xfrm>
                <a:off x="2766109" y="4930520"/>
                <a:ext cx="3134357" cy="823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kumimoji="0" lang="fr-MA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0" lang="fr-MA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rial" panose="020B0604020202020204" pitchFamily="34" charset="0"/>
                              </a:rPr>
                              <m:t>𝟖</m:t>
                            </m:r>
                            <m:r>
                              <a:rPr kumimoji="0" lang="fr-MA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rial" panose="020B0604020202020204" pitchFamily="34" charset="0"/>
                              </a:rPr>
                              <m:t>+</m:t>
                            </m:r>
                            <m:r>
                              <a:rPr kumimoji="0" lang="fr-MA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rial" panose="020B0604020202020204" pitchFamily="34" charset="0"/>
                              </a:rPr>
                              <m:t>𝟔</m:t>
                            </m:r>
                          </m:e>
                        </m:d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×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𝟓</m:t>
                        </m:r>
                      </m:num>
                      <m:den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= 35 cm²</a:t>
                </a:r>
                <a:endParaRPr lang="fr-MA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5F05D6B-C9A0-6B04-C467-B59A3873A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109" y="4930520"/>
                <a:ext cx="3134357" cy="823623"/>
              </a:xfrm>
              <a:prstGeom prst="rect">
                <a:avLst/>
              </a:prstGeom>
              <a:blipFill>
                <a:blip r:embed="rId4"/>
                <a:stretch>
                  <a:fillRect l="-3113" r="-1362" b="-148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 descr="Une image contenant diagramme, ligne, Rectang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DF81975-B2FF-9569-80FB-AAE0A09152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9328" y="1681469"/>
            <a:ext cx="2765344" cy="295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29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760C-46F6-5A84-8B87-A2B2B1C4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6AD8B01-8285-8EC0-7CED-88192C84426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DCE891-F4E3-4A69-B8F7-D832200713E8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9607259-64C8-CBF3-C0A8-EC4E10197509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DAFBE51-F1FE-8DA8-7E51-95C17B6DF54C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4F951AE-B4ED-39C6-C515-6A5F58703806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7ACC36D-89DD-856C-6FFB-49A6EAF8FD3A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626B75-4F0E-B5C1-AD02-123B166F9748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263B85-AB9C-57C2-751B-99B6E12D543F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CAFF39D3-FD4C-57A1-052B-92E8869D9E2B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23D354E3-735B-A48D-B7DC-FCBDA0EB8DBF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3C92450-D321-41C3-10E1-43DBF29CA22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onnecteur en angle 23">
              <a:extLst>
                <a:ext uri="{FF2B5EF4-FFF2-40B4-BE49-F238E27FC236}">
                  <a16:creationId xmlns:a16="http://schemas.microsoft.com/office/drawing/2014/main" id="{F4B46157-4F9A-30C3-9185-6324FA93998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en angle 27">
              <a:extLst>
                <a:ext uri="{FF2B5EF4-FFF2-40B4-BE49-F238E27FC236}">
                  <a16:creationId xmlns:a16="http://schemas.microsoft.com/office/drawing/2014/main" id="{CC5380D4-10D2-2FEB-A1BD-009A914A473F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D94F08-6C43-4F11-9D30-04862F913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19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-P2-S4-L2-V2">
            <a:hlinkClick r:id="" action="ppaction://media"/>
            <a:extLst>
              <a:ext uri="{FF2B5EF4-FFF2-40B4-BE49-F238E27FC236}">
                <a16:creationId xmlns:a16="http://schemas.microsoft.com/office/drawing/2014/main" id="{A222C8A5-A27D-0683-F604-C6A898B7D4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9679" y="1860975"/>
            <a:ext cx="7935334" cy="446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57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81">
            <a:extLst>
              <a:ext uri="{FF2B5EF4-FFF2-40B4-BE49-F238E27FC236}">
                <a16:creationId xmlns:a16="http://schemas.microsoft.com/office/drawing/2014/main" id="{B577447D-FB2D-00F1-B9B1-21AB48994C9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C84A154-B261-07BD-C140-9B96F298642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3A034A-EA9A-BB74-1249-4B892254F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9AB696-4F7F-96D7-2EAA-73D50923867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A09AF-63AA-8C78-F8E4-0C85CEE8B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790BB0A-84F2-27EE-9898-B6724F14F0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النشاط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الكراسات صفحة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A29940-8D09-E4D5-4667-56D43B615232}"/>
              </a:ext>
            </a:extLst>
          </p:cNvPr>
          <p:cNvSpPr/>
          <p:nvPr/>
        </p:nvSpPr>
        <p:spPr>
          <a:xfrm>
            <a:off x="4456888" y="5925331"/>
            <a:ext cx="3011594" cy="57740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A268EC1-552F-6764-B06F-DFF78A68568C}"/>
              </a:ext>
            </a:extLst>
          </p:cNvPr>
          <p:cNvSpPr txBox="1"/>
          <p:nvPr/>
        </p:nvSpPr>
        <p:spPr>
          <a:xfrm>
            <a:off x="4456887" y="5983199"/>
            <a:ext cx="26914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A = 12 x 7 = 84 cm²</a:t>
            </a:r>
            <a:endParaRPr lang="fr-MA" sz="2400" dirty="0">
              <a:solidFill>
                <a:srgbClr val="C00000"/>
              </a:solidFill>
            </a:endParaRPr>
          </a:p>
        </p:txBody>
      </p:sp>
      <p:pic>
        <p:nvPicPr>
          <p:cNvPr id="20" name="Image 19" descr="Une image contenant texte, ligne, diagramme, Parallèle&#10;&#10;Le contenu généré par l’IA peut être incorrect.">
            <a:extLst>
              <a:ext uri="{FF2B5EF4-FFF2-40B4-BE49-F238E27FC236}">
                <a16:creationId xmlns:a16="http://schemas.microsoft.com/office/drawing/2014/main" id="{7ABDD7AE-3886-686D-8CC9-2ED15EA66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899" y="1927579"/>
            <a:ext cx="6230219" cy="371526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B247779-ED27-0BCD-E061-80CB2E7C46CE}"/>
              </a:ext>
            </a:extLst>
          </p:cNvPr>
          <p:cNvSpPr/>
          <p:nvPr/>
        </p:nvSpPr>
        <p:spPr>
          <a:xfrm>
            <a:off x="1316900" y="2285579"/>
            <a:ext cx="3013560" cy="335726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</a:t>
            </a:r>
          </a:p>
        </p:txBody>
      </p:sp>
      <p:sp>
        <p:nvSpPr>
          <p:cNvPr id="6" name="Oval 81">
            <a:extLst>
              <a:ext uri="{FF2B5EF4-FFF2-40B4-BE49-F238E27FC236}">
                <a16:creationId xmlns:a16="http://schemas.microsoft.com/office/drawing/2014/main" id="{F18EC330-3582-AE77-E588-1736732327C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1828D1A-A3EB-9A1E-F6BE-BE0263A662A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45704-AC64-4D65-A45F-12B9ED4E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E06181-B13F-DF76-4813-85FD304F505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05D61-E42E-300A-9042-7ADF1E071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904FF24-9E5D-AF6E-CB12-73018EF27018}"/>
              </a:ext>
            </a:extLst>
          </p:cNvPr>
          <p:cNvSpPr/>
          <p:nvPr/>
        </p:nvSpPr>
        <p:spPr>
          <a:xfrm>
            <a:off x="4456888" y="5925331"/>
            <a:ext cx="3011594" cy="57740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CC54A06-8C56-D223-56FA-378B6EF6FF70}"/>
              </a:ext>
            </a:extLst>
          </p:cNvPr>
          <p:cNvSpPr txBox="1"/>
          <p:nvPr/>
        </p:nvSpPr>
        <p:spPr>
          <a:xfrm>
            <a:off x="4456887" y="5983199"/>
            <a:ext cx="26914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A = 12 x 7 = 84 cm²</a:t>
            </a:r>
            <a:endParaRPr lang="fr-MA" sz="2400" dirty="0">
              <a:solidFill>
                <a:srgbClr val="C00000"/>
              </a:solidFill>
            </a:endParaRPr>
          </a:p>
        </p:txBody>
      </p:sp>
      <p:pic>
        <p:nvPicPr>
          <p:cNvPr id="27" name="Image 26" descr="Une image contenant texte, ligne, diagramme, Parallèle&#10;&#10;Le contenu généré par l’IA peut être incorrect.">
            <a:extLst>
              <a:ext uri="{FF2B5EF4-FFF2-40B4-BE49-F238E27FC236}">
                <a16:creationId xmlns:a16="http://schemas.microsoft.com/office/drawing/2014/main" id="{BD94ABA3-EAD4-B13D-446E-DDA94CDFF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6899" y="1927579"/>
            <a:ext cx="6230219" cy="371526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31C100A-FEE8-9DED-3059-E2678A6A5B6E}"/>
              </a:ext>
            </a:extLst>
          </p:cNvPr>
          <p:cNvSpPr/>
          <p:nvPr/>
        </p:nvSpPr>
        <p:spPr>
          <a:xfrm>
            <a:off x="1316900" y="2285579"/>
            <a:ext cx="3013560" cy="335726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882311-7BC2-7A36-7ECF-17C6E736285E}"/>
              </a:ext>
            </a:extLst>
          </p:cNvPr>
          <p:cNvSpPr/>
          <p:nvPr/>
        </p:nvSpPr>
        <p:spPr>
          <a:xfrm>
            <a:off x="1196103" y="5621243"/>
            <a:ext cx="3134357" cy="88149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3C3534E-5C11-CD36-782C-C5EBE38D0DA0}"/>
                  </a:ext>
                </a:extLst>
              </p:cNvPr>
              <p:cNvSpPr txBox="1"/>
              <p:nvPr/>
            </p:nvSpPr>
            <p:spPr>
              <a:xfrm>
                <a:off x="1196103" y="5679111"/>
                <a:ext cx="3134357" cy="823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fr-FR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𝟒</m:t>
                        </m:r>
                        <m:r>
                          <a:rPr kumimoji="0" lang="fr-FR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 ×</m:t>
                        </m:r>
                        <m:r>
                          <a:rPr kumimoji="0" lang="fr-FR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𝟔</m:t>
                        </m:r>
                      </m:num>
                      <m:den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= 12 cm²</a:t>
                </a:r>
                <a:endParaRPr lang="fr-MA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3C3534E-5C11-CD36-782C-C5EBE38D0D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6103" y="5679111"/>
                <a:ext cx="3134357" cy="823623"/>
              </a:xfrm>
              <a:prstGeom prst="rect">
                <a:avLst/>
              </a:prstGeom>
              <a:blipFill>
                <a:blip r:embed="rId6"/>
                <a:stretch>
                  <a:fillRect l="-291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المعين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52F3BE93-A862-0413-E09E-EE987003CB6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74C6F1E7-0AC2-242E-22C4-070D40E44C0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B3B2DB-B917-E3EA-FD43-C7CE65759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B7B66B-8E1B-4AB0-7421-48A57C48D257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مساحة شبه المعين</a:t>
            </a:r>
          </a:p>
        </p:txBody>
      </p:sp>
      <p:pic>
        <p:nvPicPr>
          <p:cNvPr id="3" name="Image 2" descr="Une image contenant ligne, triangle, Police, Carmin&#10;&#10;Le contenu généré par l’IA peut être incorrect.">
            <a:extLst>
              <a:ext uri="{FF2B5EF4-FFF2-40B4-BE49-F238E27FC236}">
                <a16:creationId xmlns:a16="http://schemas.microsoft.com/office/drawing/2014/main" id="{7B337966-D639-CEB6-52F1-C5BB00E054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730" y="1960582"/>
            <a:ext cx="2928236" cy="354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5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30CD-A97C-D3F0-1A04-6C15DD335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AE34FE7-0669-D89C-E843-E85C8F5FA03A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 ويذكر بالقاعدة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4C592089-9D2E-EE9C-B79C-916A401BFE4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A768F297-587B-90A9-C619-5D3D7EA9B0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BB57AB-37FE-C714-6854-6BDFF6543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F13DAEF-B706-1E0C-B004-BD0C18A2549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E7D0B3B-A100-3479-53EA-74C636534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 descr="Une image contenant ligne, triangle, Police, Carmin&#10;&#10;Le contenu généré par l’IA peut être incorrect.">
            <a:extLst>
              <a:ext uri="{FF2B5EF4-FFF2-40B4-BE49-F238E27FC236}">
                <a16:creationId xmlns:a16="http://schemas.microsoft.com/office/drawing/2014/main" id="{F451260E-A406-3772-8958-9C6C0EC1C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730" y="1960582"/>
            <a:ext cx="2928236" cy="354280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17BE68C-971B-CA6B-CAD4-B7EDE8584DE7}"/>
              </a:ext>
            </a:extLst>
          </p:cNvPr>
          <p:cNvSpPr/>
          <p:nvPr/>
        </p:nvSpPr>
        <p:spPr>
          <a:xfrm>
            <a:off x="3004821" y="5519739"/>
            <a:ext cx="3134357" cy="88149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042161B-82CA-5CEA-F87A-864122175611}"/>
                  </a:ext>
                </a:extLst>
              </p:cNvPr>
              <p:cNvSpPr txBox="1"/>
              <p:nvPr/>
            </p:nvSpPr>
            <p:spPr>
              <a:xfrm>
                <a:off x="3004821" y="5577607"/>
                <a:ext cx="3134357" cy="823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𝟖</m:t>
                        </m:r>
                        <m:r>
                          <a:rPr kumimoji="0" lang="fr-FR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×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= 12 cm²</a:t>
                </a:r>
                <a:endParaRPr lang="fr-MA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042161B-82CA-5CEA-F87A-8641221756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821" y="5577607"/>
                <a:ext cx="3134357" cy="823623"/>
              </a:xfrm>
              <a:prstGeom prst="rect">
                <a:avLst/>
              </a:prstGeom>
              <a:blipFill>
                <a:blip r:embed="rId5"/>
                <a:stretch>
                  <a:fillRect l="-311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32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C0570-6708-4E14-65D1-8B669F57F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6F33C662-0F57-4148-E544-22FB4EA2AA17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13409A-5D02-BDBF-89E5-EC41189529A6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69063F5-1A22-3B70-834F-DC7BF85B7D4C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85E318D-F488-5418-0B04-4EA43AC2F4B1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D837726-C533-4B68-A731-63E748548D4B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9D95AFA-C7ED-B596-773F-FB436F7B453D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F867AE-6E90-2172-595B-2C511803741D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60E3280-4EAB-CB83-8475-FBACC106EB2B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49149FB7-7FE9-9176-D74D-FB66E4A6C494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0F3C85BE-99C7-8414-2FCC-861157B61435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7E27958D-3EE4-41CD-FDE6-4BC73B1A894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08C0D4AD-F4C3-2B6C-3EA5-747EA2D94C94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1682F513-88D3-D102-7276-8DD970D8B005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92A103-3614-6B03-E60D-75CCF86BF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0895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P2S4L3">
            <a:hlinkClick r:id="" action="ppaction://media"/>
            <a:extLst>
              <a:ext uri="{FF2B5EF4-FFF2-40B4-BE49-F238E27FC236}">
                <a16:creationId xmlns:a16="http://schemas.microsoft.com/office/drawing/2014/main" id="{8B943792-A089-3D36-E47F-9939F8C4B8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906" y="1855176"/>
            <a:ext cx="8081107" cy="454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38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64E22-9B62-C804-09F6-8FE940686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103CB4-B625-7D63-B3EB-74D414C5F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CB85CB32-19BF-A36A-18F2-3B3FDC1D266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F975A4-989B-B87D-9702-854780ECCD4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C9140F-6281-A9E8-C860-8F9272520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86B50D5-226B-1F94-F90E-62A5DC0058B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62EE27B-FCEE-1CA6-B2D1-C1FCF641C2AC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أنجزوا النشاط 2 صفحة 102</a:t>
            </a:r>
          </a:p>
        </p:txBody>
      </p:sp>
      <p:pic>
        <p:nvPicPr>
          <p:cNvPr id="11" name="Image 10" descr="Une image contenant texte, capture d’écran, Système d’exploitation, ordinateur&#10;&#10;Le contenu généré par l’IA peut être incorrect.">
            <a:extLst>
              <a:ext uri="{FF2B5EF4-FFF2-40B4-BE49-F238E27FC236}">
                <a16:creationId xmlns:a16="http://schemas.microsoft.com/office/drawing/2014/main" id="{613CE04F-82C8-DFAC-E68B-84B998392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156" y="1691774"/>
            <a:ext cx="5931688" cy="475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2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0447E-BA37-1442-ECA6-79A4811FC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DC85A02-0E4C-E20C-D37F-0653ABD46C5C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0973C81D-C903-1F26-DD7B-485B1F49FFB1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E98007D0-EEA7-50EF-B53A-D8922A837E99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AE931C-0FF8-30F8-C001-C3F230CB7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2C68BCB-4015-7F6F-7800-3576C46B23D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58D258E-F540-4AFF-EBCE-DAA4BD2BB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 descr="Une image contenant texte, capture d’écran, Système d’exploitation, ordinateur&#10;&#10;Le contenu généré par l’IA peut être incorrect.">
            <a:extLst>
              <a:ext uri="{FF2B5EF4-FFF2-40B4-BE49-F238E27FC236}">
                <a16:creationId xmlns:a16="http://schemas.microsoft.com/office/drawing/2014/main" id="{3C5DB859-3107-A732-5BDA-D6EE66B3A9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156" y="1691774"/>
            <a:ext cx="5931688" cy="475476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9347E24-4629-0CB2-76CF-A200AEDFE06F}"/>
              </a:ext>
            </a:extLst>
          </p:cNvPr>
          <p:cNvSpPr/>
          <p:nvPr/>
        </p:nvSpPr>
        <p:spPr>
          <a:xfrm>
            <a:off x="3004821" y="5519739"/>
            <a:ext cx="3134357" cy="88149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BB20304-5D5E-84B2-B9B7-50F1BD086BC8}"/>
                  </a:ext>
                </a:extLst>
              </p:cNvPr>
              <p:cNvSpPr txBox="1"/>
              <p:nvPr/>
            </p:nvSpPr>
            <p:spPr>
              <a:xfrm>
                <a:off x="3004821" y="5577607"/>
                <a:ext cx="3134357" cy="823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fr-FR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𝟔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×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𝟒</m:t>
                        </m:r>
                      </m:num>
                      <m:den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= 12 cm²</a:t>
                </a:r>
                <a:endParaRPr lang="fr-MA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BB20304-5D5E-84B2-B9B7-50F1BD086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821" y="5577607"/>
                <a:ext cx="3134357" cy="823623"/>
              </a:xfrm>
              <a:prstGeom prst="rect">
                <a:avLst/>
              </a:prstGeom>
              <a:blipFill>
                <a:blip r:embed="rId5"/>
                <a:stretch>
                  <a:fillRect l="-311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 6" descr="Une image contenant ligne, triangle, Police, diagramme&#10;&#10;Le contenu généré par l’IA peut être incorrect.">
            <a:extLst>
              <a:ext uri="{FF2B5EF4-FFF2-40B4-BE49-F238E27FC236}">
                <a16:creationId xmlns:a16="http://schemas.microsoft.com/office/drawing/2014/main" id="{F4690248-C743-42C0-C5A5-7009C4BDDD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819124">
            <a:off x="3233549" y="2011034"/>
            <a:ext cx="2676899" cy="323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BA49E47-1B1C-BCF3-0B57-CAEBB5F27EA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455C96-CAAF-F550-F4D1-D4A34A208DE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524559"/>
            <a:ext cx="631873" cy="631873"/>
          </a:xfrm>
          <a:prstGeom prst="rect">
            <a:avLst/>
          </a:prstGeom>
        </p:spPr>
      </p:pic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1DC9E5A6-B547-1E5B-C97C-1AF3D5CA71A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3898106-77A0-E475-EE75-89DCD2A40289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1DD5F391-1369-2F42-9397-08C9951E558B}"/>
              </a:ext>
            </a:extLst>
          </p:cNvPr>
          <p:cNvSpPr txBox="1"/>
          <p:nvPr/>
        </p:nvSpPr>
        <p:spPr>
          <a:xfrm>
            <a:off x="2076450" y="3640440"/>
            <a:ext cx="4071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من خطوتين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3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0" name="ZoneTexte 2">
            <a:extLst>
              <a:ext uri="{FF2B5EF4-FFF2-40B4-BE49-F238E27FC236}">
                <a16:creationId xmlns:a16="http://schemas.microsoft.com/office/drawing/2014/main" id="{512A7DA4-5A88-97EE-C65B-7DB35EC389C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دفاتركم، أنجزوا حل المسألة التالية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683BD46-4F88-059E-A0EF-1A2404FEB0FB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في حظيرة 25 عجلا. وبقرات يزيد عددها عن عدد العجول ب 12. ما عدد القطيع في الحظيرة؟</a:t>
            </a:r>
          </a:p>
        </p:txBody>
      </p:sp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BF68A119-0F90-C6E5-6FE0-570694784B3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يقوم ليشرح لنا كيف وجد النتيجة مذكرا بالخطوات؟ 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742ABDA-45CB-4B29-DEC0-6683C185A825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في حظيرة 25 عجلا. وبقرات يزيد عددها عن عدد العجول ب 12. ما عدد القطيع في الحظيرة؟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A193DED-762E-F13C-5DCF-2ED949A37563}"/>
              </a:ext>
            </a:extLst>
          </p:cNvPr>
          <p:cNvSpPr txBox="1"/>
          <p:nvPr/>
        </p:nvSpPr>
        <p:spPr>
          <a:xfrm>
            <a:off x="1309608" y="6146068"/>
            <a:ext cx="4713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القطيع في الحظيرة 22</a:t>
            </a:r>
            <a:endParaRPr lang="fr-MA" sz="2400" dirty="0">
              <a:solidFill>
                <a:srgbClr val="C00000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3D6B06D-8E0C-D307-0E95-B38E2359701E}"/>
              </a:ext>
            </a:extLst>
          </p:cNvPr>
          <p:cNvGrpSpPr/>
          <p:nvPr/>
        </p:nvGrpSpPr>
        <p:grpSpPr>
          <a:xfrm>
            <a:off x="440781" y="3795259"/>
            <a:ext cx="3518784" cy="923330"/>
            <a:chOff x="1789925" y="3699485"/>
            <a:chExt cx="3518784" cy="92333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D42A68E-9EC5-6AFC-29E3-A8AB0B498389}"/>
                </a:ext>
              </a:extLst>
            </p:cNvPr>
            <p:cNvSpPr/>
            <p:nvPr/>
          </p:nvSpPr>
          <p:spPr>
            <a:xfrm>
              <a:off x="4295176" y="4122407"/>
              <a:ext cx="909341" cy="325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  <a:latin typeface="Calibri" panose="020F0502020204030204"/>
                </a:rPr>
                <a:t>12</a:t>
              </a:r>
              <a:endParaRPr lang="fr-MA" dirty="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15A0CD-5B79-2CF9-C01F-6818F8662C15}"/>
                </a:ext>
              </a:extLst>
            </p:cNvPr>
            <p:cNvSpPr/>
            <p:nvPr/>
          </p:nvSpPr>
          <p:spPr>
            <a:xfrm>
              <a:off x="2892793" y="4230873"/>
              <a:ext cx="1404000" cy="32535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C00000"/>
                  </a:solidFill>
                  <a:latin typeface="Calibri" panose="020F0502020204030204"/>
                </a:rPr>
                <a:t>25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A1DD93-B9A4-05E6-7356-FE621ED00665}"/>
                </a:ext>
              </a:extLst>
            </p:cNvPr>
            <p:cNvSpPr/>
            <p:nvPr/>
          </p:nvSpPr>
          <p:spPr>
            <a:xfrm>
              <a:off x="2892793" y="3763819"/>
              <a:ext cx="2415916" cy="358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EEAE161E-887C-E909-01B2-E29EF8EB01D1}"/>
                </a:ext>
              </a:extLst>
            </p:cNvPr>
            <p:cNvCxnSpPr/>
            <p:nvPr/>
          </p:nvCxnSpPr>
          <p:spPr>
            <a:xfrm>
              <a:off x="4312685" y="4430726"/>
              <a:ext cx="972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316EB28-1BC8-20E6-0FD9-A5B4F4C335C6}"/>
                </a:ext>
              </a:extLst>
            </p:cNvPr>
            <p:cNvSpPr txBox="1"/>
            <p:nvPr/>
          </p:nvSpPr>
          <p:spPr>
            <a:xfrm>
              <a:off x="1789925" y="3699485"/>
              <a:ext cx="105692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البقرات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6D7EA8FF-1069-7960-EC76-53AD033F14F0}"/>
                </a:ext>
              </a:extLst>
            </p:cNvPr>
            <p:cNvSpPr txBox="1"/>
            <p:nvPr/>
          </p:nvSpPr>
          <p:spPr>
            <a:xfrm>
              <a:off x="1789925" y="4161150"/>
              <a:ext cx="11614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العجول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4433C6AE-448E-2F74-0533-60F40F028F34}"/>
              </a:ext>
            </a:extLst>
          </p:cNvPr>
          <p:cNvSpPr/>
          <p:nvPr/>
        </p:nvSpPr>
        <p:spPr>
          <a:xfrm>
            <a:off x="4428828" y="4122197"/>
            <a:ext cx="1946927" cy="3233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/>
              </a:rPr>
              <a:t>25 + 12 = 37</a:t>
            </a:r>
            <a:endParaRPr lang="fr-MA" sz="2400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CCD2D8A-09E0-3D54-E04D-79FBB1D88B00}"/>
              </a:ext>
            </a:extLst>
          </p:cNvPr>
          <p:cNvSpPr/>
          <p:nvPr/>
        </p:nvSpPr>
        <p:spPr>
          <a:xfrm>
            <a:off x="1149775" y="5515179"/>
            <a:ext cx="900000" cy="3253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Calibri" panose="020F0502020204030204"/>
              </a:rPr>
              <a:t>25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7D22E5B-A2F4-DE76-F090-C60AA03D65B2}"/>
              </a:ext>
            </a:extLst>
          </p:cNvPr>
          <p:cNvSpPr/>
          <p:nvPr/>
        </p:nvSpPr>
        <p:spPr>
          <a:xfrm>
            <a:off x="1149775" y="5157892"/>
            <a:ext cx="2415916" cy="3585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؟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BC602A8-08CA-EC29-821F-60395564B8B3}"/>
              </a:ext>
            </a:extLst>
          </p:cNvPr>
          <p:cNvSpPr/>
          <p:nvPr/>
        </p:nvSpPr>
        <p:spPr>
          <a:xfrm>
            <a:off x="2050754" y="5527553"/>
            <a:ext cx="1512000" cy="3253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Calibri" panose="020F0502020204030204"/>
              </a:rPr>
              <a:t>37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7892A35-B00E-4F14-34B8-21925E511819}"/>
              </a:ext>
            </a:extLst>
          </p:cNvPr>
          <p:cNvSpPr/>
          <p:nvPr/>
        </p:nvSpPr>
        <p:spPr>
          <a:xfrm>
            <a:off x="3926229" y="5318425"/>
            <a:ext cx="2328757" cy="3005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MA" sz="2400" b="1" dirty="0">
                <a:solidFill>
                  <a:srgbClr val="C00000"/>
                </a:solidFill>
                <a:latin typeface="Calibri" panose="020F0502020204030204"/>
              </a:rPr>
              <a:t>25 + 37 = 62</a:t>
            </a:r>
            <a:endParaRPr lang="fr-MA" sz="2400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32" name="ZoneTexte 9">
            <a:extLst>
              <a:ext uri="{FF2B5EF4-FFF2-40B4-BE49-F238E27FC236}">
                <a16:creationId xmlns:a16="http://schemas.microsoft.com/office/drawing/2014/main" id="{90C6D529-EAC2-35E8-E38D-C4881ECA0843}"/>
              </a:ext>
            </a:extLst>
          </p:cNvPr>
          <p:cNvSpPr txBox="1"/>
          <p:nvPr/>
        </p:nvSpPr>
        <p:spPr>
          <a:xfrm>
            <a:off x="6401774" y="3749128"/>
            <a:ext cx="1650789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الخطوة الأولى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3" name="ZoneTexte 9">
            <a:extLst>
              <a:ext uri="{FF2B5EF4-FFF2-40B4-BE49-F238E27FC236}">
                <a16:creationId xmlns:a16="http://schemas.microsoft.com/office/drawing/2014/main" id="{39188FE1-41E1-8E17-0D5E-C5B492F3210E}"/>
              </a:ext>
            </a:extLst>
          </p:cNvPr>
          <p:cNvSpPr txBox="1"/>
          <p:nvPr/>
        </p:nvSpPr>
        <p:spPr>
          <a:xfrm>
            <a:off x="6665714" y="4879236"/>
            <a:ext cx="1650789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الخطوة الثانية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4" name="ZoneTexte 9">
            <a:extLst>
              <a:ext uri="{FF2B5EF4-FFF2-40B4-BE49-F238E27FC236}">
                <a16:creationId xmlns:a16="http://schemas.microsoft.com/office/drawing/2014/main" id="{EFC0B93C-DF37-3CE0-E2C8-4C1B0C3592AF}"/>
              </a:ext>
            </a:extLst>
          </p:cNvPr>
          <p:cNvSpPr txBox="1"/>
          <p:nvPr/>
        </p:nvSpPr>
        <p:spPr>
          <a:xfrm>
            <a:off x="4419146" y="3757176"/>
            <a:ext cx="21678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عدد البقرات</a:t>
            </a:r>
            <a:endParaRPr lang="fr-FR" sz="2000" b="1" dirty="0">
              <a:solidFill>
                <a:srgbClr val="1048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9">
            <a:extLst>
              <a:ext uri="{FF2B5EF4-FFF2-40B4-BE49-F238E27FC236}">
                <a16:creationId xmlns:a16="http://schemas.microsoft.com/office/drawing/2014/main" id="{7FCC95DC-25A0-1CE6-8141-39F01F8BA22C}"/>
              </a:ext>
            </a:extLst>
          </p:cNvPr>
          <p:cNvSpPr txBox="1"/>
          <p:nvPr/>
        </p:nvSpPr>
        <p:spPr>
          <a:xfrm>
            <a:off x="3959566" y="4887943"/>
            <a:ext cx="277802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عدد القطيع</a:t>
            </a:r>
            <a:endParaRPr lang="fr-FR" sz="2000" b="1" dirty="0">
              <a:solidFill>
                <a:srgbClr val="1048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الصفحتين 102 و103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6962EF7-438D-48AC-23DE-79EDF8BB43E1}"/>
              </a:ext>
            </a:extLst>
          </p:cNvPr>
          <p:cNvGrpSpPr/>
          <p:nvPr/>
        </p:nvGrpSpPr>
        <p:grpSpPr>
          <a:xfrm>
            <a:off x="2111284" y="2594284"/>
            <a:ext cx="4432716" cy="3148415"/>
            <a:chOff x="2111284" y="2594284"/>
            <a:chExt cx="4432716" cy="314841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7C8ED07-BDF2-BEF0-01A4-5163DAD7A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1509" y="2594284"/>
              <a:ext cx="2142491" cy="305337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85A0A32-4897-24E7-4BA7-EDD52588F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1284" y="2612319"/>
              <a:ext cx="2244550" cy="3130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16522</TotalTime>
  <Words>760</Words>
  <Application>Microsoft Office PowerPoint</Application>
  <PresentationFormat>Affichage à l'écran (4:3)</PresentationFormat>
  <Paragraphs>228</Paragraphs>
  <Slides>45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45</vt:i4>
      </vt:variant>
    </vt:vector>
  </HeadingPairs>
  <TitlesOfParts>
    <vt:vector size="61" baseType="lpstr">
      <vt:lpstr>Aptos</vt:lpstr>
      <vt:lpstr>Arial</vt:lpstr>
      <vt:lpstr>Wingdings</vt:lpstr>
      <vt:lpstr>Effra CC Arbc</vt:lpstr>
      <vt:lpstr>Aptos Display</vt:lpstr>
      <vt:lpstr>Dosis</vt:lpstr>
      <vt:lpstr>Calibri</vt:lpstr>
      <vt:lpstr>Cambria Math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227</cp:revision>
  <cp:lastPrinted>2025-08-13T10:11:39Z</cp:lastPrinted>
  <dcterms:created xsi:type="dcterms:W3CDTF">2025-08-01T12:31:49Z</dcterms:created>
  <dcterms:modified xsi:type="dcterms:W3CDTF">2026-01-04T20:12:47Z</dcterms:modified>
</cp:coreProperties>
</file>