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78"/>
  </p:notesMasterIdLst>
  <p:handoutMasterIdLst>
    <p:handoutMasterId r:id="rId79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35" r:id="rId12"/>
    <p:sldId id="926" r:id="rId13"/>
    <p:sldId id="931" r:id="rId14"/>
    <p:sldId id="766" r:id="rId15"/>
    <p:sldId id="768" r:id="rId16"/>
    <p:sldId id="792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06" r:id="rId26"/>
    <p:sldId id="1007" r:id="rId27"/>
    <p:sldId id="1008" r:id="rId28"/>
    <p:sldId id="1009" r:id="rId29"/>
    <p:sldId id="1036" r:id="rId30"/>
    <p:sldId id="1037" r:id="rId31"/>
    <p:sldId id="1038" r:id="rId32"/>
    <p:sldId id="1039" r:id="rId33"/>
    <p:sldId id="1042" r:id="rId34"/>
    <p:sldId id="1040" r:id="rId35"/>
    <p:sldId id="1041" r:id="rId36"/>
    <p:sldId id="1010" r:id="rId37"/>
    <p:sldId id="1011" r:id="rId38"/>
    <p:sldId id="1012" r:id="rId39"/>
    <p:sldId id="1013" r:id="rId40"/>
    <p:sldId id="1043" r:id="rId41"/>
    <p:sldId id="1044" r:id="rId42"/>
    <p:sldId id="1045" r:id="rId43"/>
    <p:sldId id="1046" r:id="rId44"/>
    <p:sldId id="1047" r:id="rId45"/>
    <p:sldId id="1048" r:id="rId46"/>
    <p:sldId id="1049" r:id="rId47"/>
    <p:sldId id="1050" r:id="rId48"/>
    <p:sldId id="1051" r:id="rId49"/>
    <p:sldId id="1052" r:id="rId50"/>
    <p:sldId id="1053" r:id="rId51"/>
    <p:sldId id="1054" r:id="rId52"/>
    <p:sldId id="1066" r:id="rId53"/>
    <p:sldId id="1067" r:id="rId54"/>
    <p:sldId id="1068" r:id="rId55"/>
    <p:sldId id="1055" r:id="rId56"/>
    <p:sldId id="1056" r:id="rId57"/>
    <p:sldId id="1057" r:id="rId58"/>
    <p:sldId id="1058" r:id="rId59"/>
    <p:sldId id="1059" r:id="rId60"/>
    <p:sldId id="1060" r:id="rId61"/>
    <p:sldId id="1061" r:id="rId62"/>
    <p:sldId id="1062" r:id="rId63"/>
    <p:sldId id="1063" r:id="rId64"/>
    <p:sldId id="1064" r:id="rId65"/>
    <p:sldId id="1065" r:id="rId66"/>
    <p:sldId id="914" r:id="rId67"/>
    <p:sldId id="848" r:id="rId68"/>
    <p:sldId id="922" r:id="rId69"/>
    <p:sldId id="924" r:id="rId70"/>
    <p:sldId id="849" r:id="rId71"/>
    <p:sldId id="978" r:id="rId72"/>
    <p:sldId id="644" r:id="rId73"/>
    <p:sldId id="672" r:id="rId74"/>
    <p:sldId id="809" r:id="rId75"/>
    <p:sldId id="956" r:id="rId76"/>
    <p:sldId id="789" r:id="rId7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0"/>
      <p:bold r:id="rId81"/>
    </p:embeddedFont>
    <p:embeddedFont>
      <p:font typeface="Cambria Math" panose="02040503050406030204" pitchFamily="18" charset="0"/>
      <p:regular r:id="rId82"/>
    </p:embeddedFont>
    <p:embeddedFont>
      <p:font typeface="Dosis" pitchFamily="2" charset="0"/>
      <p:regular r:id="rId83"/>
      <p:bold r:id="rId8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5.fntdata"/><Relationship Id="rId89" Type="http://schemas.microsoft.com/office/2018/10/relationships/authors" Target="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1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4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font" Target="fonts/font3.fntdata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C6D7-FC51-098C-29E1-48556D7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520CE-8106-03E6-F83B-ADDB1250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FDD54-7F06-A2CB-C0A4-B1E5DE64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7B1D8-43F4-D12A-74A9-B4F59E96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2360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51DB-F6F4-80F5-5031-A10350137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5A9334-038B-6077-6FF7-DAA8EA67F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340F86-7FBF-8C23-85D8-5B54D4C3F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28D78D-D02F-8AD7-142B-36AE2137A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868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9CCFC-1245-FD3B-E971-643AF724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7B6D82-7DF8-15F7-7BD3-72D659196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8AED37-78C5-6F3E-A3F7-E27626556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640C7D-9652-CBE1-0060-AB7813B0C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558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3E8B-4E7A-0E4B-43E0-6DC151E55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81F50C-407F-CB08-B760-CC6462B52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2BA8F5-E752-A9E2-9A57-161746C7E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264A33-F95F-6C9F-0661-57A7C1555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689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CF1FA-4F3E-2864-F440-D73387097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3C430D-8883-4AFC-AC60-1AEF19FD8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339DEF-D2D0-C341-124C-296A63100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A14D57-13C8-4F30-148C-ACF2D209DF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173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F36D6-7C09-F08F-A769-3D4B70E5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B72830-B1F8-1005-9183-CF719BAEC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FFA41F-2FF2-E278-F5D4-3815985C4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3FD4F2-1C1F-2DEB-2794-DDF7FC442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061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F611B-1B8F-0EFD-04A9-CBBC8A33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8F6803-C0CC-A5EF-C70F-A3DD8BC2B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4CAAEC-6E4F-B38B-9BC0-B5B2E79F9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EBBBF1-1C0A-0D73-21C4-F244824E24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1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3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0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0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0.png"/><Relationship Id="rId5" Type="http://schemas.openxmlformats.org/officeDocument/2006/relationships/image" Target="../media/image42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0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0.png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0.png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0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28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65.png"/><Relationship Id="rId5" Type="http://schemas.openxmlformats.org/officeDocument/2006/relationships/image" Target="../media/image38.png"/><Relationship Id="rId10" Type="http://schemas.openxmlformats.org/officeDocument/2006/relationships/image" Target="../media/image64.png"/><Relationship Id="rId4" Type="http://schemas.openxmlformats.org/officeDocument/2006/relationships/image" Target="../media/image60.png"/><Relationship Id="rId9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8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2456032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المعين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684491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45119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82817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</a:t>
            </a:r>
            <a:r>
              <a: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 المنحرف والمثلث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29126" y="244475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متوازي الأضلاع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مساحة شبه </a:t>
            </a:r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المنحرف والمثلث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566" y="2653279"/>
            <a:ext cx="5015574" cy="3617491"/>
            <a:chOff x="1579566" y="2653279"/>
            <a:chExt cx="5015574" cy="361749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149" y="2653279"/>
              <a:ext cx="2595991" cy="361749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566" y="2660594"/>
              <a:ext cx="2547982" cy="3583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شبه المنحرف والمثلث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D7A4C45-46A6-D9D2-1DAE-09B370AB4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1" y="1471682"/>
            <a:ext cx="5646246" cy="50420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D357631-B809-7AD0-8562-67D6A91FE64E}"/>
              </a:ext>
            </a:extLst>
          </p:cNvPr>
          <p:cNvSpPr txBox="1"/>
          <p:nvPr/>
        </p:nvSpPr>
        <p:spPr>
          <a:xfrm>
            <a:off x="4326991" y="2694529"/>
            <a:ext cx="611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065F14-F883-EDF5-B1F4-FBB5215E93E9}"/>
              </a:ext>
            </a:extLst>
          </p:cNvPr>
          <p:cNvSpPr txBox="1"/>
          <p:nvPr/>
        </p:nvSpPr>
        <p:spPr>
          <a:xfrm>
            <a:off x="2754667" y="4821779"/>
            <a:ext cx="6117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FAD022-A3CF-CDFA-9F8F-CB85F9A8272B}"/>
              </a:ext>
            </a:extLst>
          </p:cNvPr>
          <p:cNvSpPr txBox="1"/>
          <p:nvPr/>
        </p:nvSpPr>
        <p:spPr>
          <a:xfrm>
            <a:off x="2754667" y="5283444"/>
            <a:ext cx="6117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E2F48C-32A4-6AA5-CBE2-3ED0C7295EFA}"/>
              </a:ext>
            </a:extLst>
          </p:cNvPr>
          <p:cNvSpPr txBox="1"/>
          <p:nvPr/>
        </p:nvSpPr>
        <p:spPr>
          <a:xfrm>
            <a:off x="2754667" y="5731739"/>
            <a:ext cx="6117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11.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0629" y="1730919"/>
            <a:ext cx="3162741" cy="443909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321530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30D43-5580-B695-1196-06A4FD8FB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190" y="3185903"/>
            <a:ext cx="7104570" cy="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009" y="3185903"/>
            <a:ext cx="7832025" cy="8387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EEDB7F-0D07-1438-223C-8082A64A1387}"/>
              </a:ext>
            </a:extLst>
          </p:cNvPr>
          <p:cNvSpPr txBox="1"/>
          <p:nvPr/>
        </p:nvSpPr>
        <p:spPr>
          <a:xfrm>
            <a:off x="3428171" y="3296248"/>
            <a:ext cx="1040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D85B83-B07F-FBD4-A3FD-A47E695F5EA4}"/>
              </a:ext>
            </a:extLst>
          </p:cNvPr>
          <p:cNvSpPr txBox="1"/>
          <p:nvPr/>
        </p:nvSpPr>
        <p:spPr>
          <a:xfrm>
            <a:off x="4997676" y="3290379"/>
            <a:ext cx="39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DA667-7544-23BC-A0B8-075F0371996F}"/>
              </a:ext>
            </a:extLst>
          </p:cNvPr>
          <p:cNvSpPr txBox="1"/>
          <p:nvPr/>
        </p:nvSpPr>
        <p:spPr>
          <a:xfrm>
            <a:off x="3325910" y="3660442"/>
            <a:ext cx="1040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F21937-6D48-38E9-AC0B-CCA40139571C}"/>
              </a:ext>
            </a:extLst>
          </p:cNvPr>
          <p:cNvSpPr txBox="1"/>
          <p:nvPr/>
        </p:nvSpPr>
        <p:spPr>
          <a:xfrm>
            <a:off x="4869544" y="3675749"/>
            <a:ext cx="71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24482C0-52A7-1780-3E61-93FDB08B86E1}"/>
              </a:ext>
            </a:extLst>
          </p:cNvPr>
          <p:cNvSpPr txBox="1"/>
          <p:nvPr/>
        </p:nvSpPr>
        <p:spPr>
          <a:xfrm>
            <a:off x="6537217" y="3290379"/>
            <a:ext cx="39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86807F0-0C2B-31FA-C276-093D5B6634A6}"/>
              </a:ext>
            </a:extLst>
          </p:cNvPr>
          <p:cNvSpPr txBox="1"/>
          <p:nvPr/>
        </p:nvSpPr>
        <p:spPr>
          <a:xfrm>
            <a:off x="6440479" y="3686083"/>
            <a:ext cx="71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17A8FD4-F5C4-657B-699E-FED43F7E2449}"/>
              </a:ext>
            </a:extLst>
          </p:cNvPr>
          <p:cNvSpPr txBox="1"/>
          <p:nvPr/>
        </p:nvSpPr>
        <p:spPr>
          <a:xfrm>
            <a:off x="8123234" y="3290379"/>
            <a:ext cx="39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0C8B5F-D584-FBD7-CEE7-E2B7A580A9D4}"/>
              </a:ext>
            </a:extLst>
          </p:cNvPr>
          <p:cNvSpPr txBox="1"/>
          <p:nvPr/>
        </p:nvSpPr>
        <p:spPr>
          <a:xfrm>
            <a:off x="7931619" y="3647983"/>
            <a:ext cx="71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785181" y="3652163"/>
            <a:ext cx="71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CA8F7C-CAF9-EBA5-14F8-D0AC4A7D55FF}"/>
              </a:ext>
            </a:extLst>
          </p:cNvPr>
          <p:cNvSpPr txBox="1"/>
          <p:nvPr/>
        </p:nvSpPr>
        <p:spPr>
          <a:xfrm>
            <a:off x="1932154" y="3309429"/>
            <a:ext cx="71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7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مساحة المثلث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كيف نحسب مساحة مثلث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2-S4-L2-V2">
            <a:hlinkClick r:id="" action="ppaction://media"/>
            <a:extLst>
              <a:ext uri="{FF2B5EF4-FFF2-40B4-BE49-F238E27FC236}">
                <a16:creationId xmlns:a16="http://schemas.microsoft.com/office/drawing/2014/main" id="{3B566B6E-F971-07B9-BD25-29F379AD3D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7436" y="1861275"/>
            <a:ext cx="7769230" cy="437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5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453F254-D0A4-D7F7-03F9-5B7D841E5FA0}"/>
              </a:ext>
            </a:extLst>
          </p:cNvPr>
          <p:cNvSpPr txBox="1"/>
          <p:nvPr/>
        </p:nvSpPr>
        <p:spPr>
          <a:xfrm>
            <a:off x="869576" y="2175809"/>
            <a:ext cx="675042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M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لِحِسابِ مِساحَةِ مُثَلَّثٍ، أُوَظِّفُ الْقاعِدَةَ:</a:t>
            </a:r>
            <a:endParaRPr lang="ar-S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B0BCCDE-B3D5-D6A9-F5F0-ED4D93161AAC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B0BCCDE-B3D5-D6A9-F5F0-ED4D93161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3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 descr="Une image contenant ligne, triangle&#10;&#10;Le contenu généré par l’IA peut être incorrect.">
            <a:extLst>
              <a:ext uri="{FF2B5EF4-FFF2-40B4-BE49-F238E27FC236}">
                <a16:creationId xmlns:a16="http://schemas.microsoft.com/office/drawing/2014/main" id="{872F2CF6-0247-848B-5162-5567BCBCF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008" y="2981883"/>
            <a:ext cx="4610743" cy="1600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019692F-091E-8158-E84F-9632E2E13C4D}"/>
                  </a:ext>
                </a:extLst>
              </p:cNvPr>
              <p:cNvSpPr txBox="1"/>
              <p:nvPr/>
            </p:nvSpPr>
            <p:spPr>
              <a:xfrm>
                <a:off x="4718285" y="4447832"/>
                <a:ext cx="5712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019692F-091E-8158-E84F-9632E2E13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285" y="4447832"/>
                <a:ext cx="57128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369D35A-0D17-F045-5C4A-FF784D2BFA27}"/>
                  </a:ext>
                </a:extLst>
              </p:cNvPr>
              <p:cNvSpPr txBox="1"/>
              <p:nvPr/>
            </p:nvSpPr>
            <p:spPr>
              <a:xfrm>
                <a:off x="5070297" y="3530192"/>
                <a:ext cx="5712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369D35A-0D17-F045-5C4A-FF784D2BF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297" y="3530192"/>
                <a:ext cx="57128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6" name="Image 5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819F53B4-4B0B-5BAD-CD9A-2EF5C1816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592" y="3057706"/>
            <a:ext cx="3877216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قاعدة حساب مساحة المثلث على الألواح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03FF2A-9592-BD92-5C9F-AB16FC18ED19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1191D60-6D1F-E639-74B9-462EF266CB69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CE2B1F5-9F32-F751-E587-7D2E89EF790A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C9B4C60-229D-BA4D-ADC0-9973148D3B8E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33CE6AEF-5F6D-BD4B-00B3-1AAE4A705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592" y="3057706"/>
            <a:ext cx="3877216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F32DC4C-265E-DFBD-D091-F7359F7F0EC6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C27F264-F494-BF7D-1AC6-3BE1E542DFFC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0DA75B9-AA6F-33B2-654D-ACF37096B46E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811E661-35AF-38E9-CC11-AAE9F63BD3B1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" name="Image 1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BF5A16B2-A56E-6C93-BDA6-00AF4BA1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0B51463-004C-5500-106E-18E276296F70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0B51463-004C-5500-106E-18E276296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4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قياس طول ارتفاع هذا المثلث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481FF1-79E3-D7FC-FF98-8860E90AD046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250F5A5-1784-C551-C590-4A73CAC7C00A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04B5075-7BA7-10ED-7813-19C6147CCB8E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7E63D7C-C19C-B3EF-9FA4-577957465461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8F54C7B-ED98-A928-FCBD-033C56B45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18" y="4691429"/>
            <a:ext cx="2287231" cy="571904"/>
          </a:xfrm>
          <a:prstGeom prst="rect">
            <a:avLst/>
          </a:prstGeom>
        </p:spPr>
      </p:pic>
      <p:pic>
        <p:nvPicPr>
          <p:cNvPr id="2" name="Image 1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99A4D18D-41A4-35B8-A514-9AB0B165B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E2325AD-57A0-E61A-8160-65F2F38F94AB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E2325AD-57A0-E61A-8160-65F2F38F9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6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C79F24-1C84-E698-D8FB-1581171AD226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25ECD2-77C7-49E5-71D8-867763461169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5F8A06-852B-818A-BDA6-77BE5D7E31A0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841C22F-DE0F-B37F-9B3A-ACA1604EAB87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C3DE20-A23E-9129-8389-D411039AC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18" y="4691429"/>
            <a:ext cx="2287231" cy="571904"/>
          </a:xfrm>
          <a:prstGeom prst="rect">
            <a:avLst/>
          </a:prstGeom>
        </p:spPr>
      </p:pic>
      <p:pic>
        <p:nvPicPr>
          <p:cNvPr id="3" name="Image 2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17A67867-169D-C850-2599-29DF14D33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EC94C9F-ACED-EA84-CFB8-6D4ED2789371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EC94C9F-ACED-EA84-CFB8-6D4ED2789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5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A320AD50-51C6-9C9C-FA4E-A8F0CD7AA6DE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045E-5944-3A1D-150F-D885E26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5F41DD37-61EC-CBA2-13E0-FAE18BD9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218"/>
          <a:stretch>
            <a:fillRect/>
          </a:stretch>
        </p:blipFill>
        <p:spPr>
          <a:xfrm>
            <a:off x="495786" y="4638195"/>
            <a:ext cx="2642818" cy="110651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4D62E90-E71A-47CB-39AA-8244839C694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قياس طول قاعدة هذا المثلث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1BB9-836A-2CAF-1529-4CBDDD16F0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ECF23AD-72C8-D454-5236-1C04E84AE4FB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D5A0143-9A91-F27B-7D85-2B4FCC25878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7F14F49-310A-AA5E-E630-6B7FB0062685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8E5D4CE-DEC3-E4AA-B55A-7986664F9E56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8467A0C6-9861-FCBA-A485-BC82227448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4A7D58F-85AC-80D8-17CB-9C36E1616FB6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4A7D58F-85AC-80D8-17CB-9C36E1616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6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6686B662-BDBB-3A89-16CB-CB8AEFBFC708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</p:spTree>
    <p:extLst>
      <p:ext uri="{BB962C8B-B14F-4D97-AF65-F5344CB8AC3E}">
        <p14:creationId xmlns:p14="http://schemas.microsoft.com/office/powerpoint/2010/main" val="3727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427C-0322-26FF-F38A-37CA902C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AD3BA-72B5-403E-FBA6-CA93604D6ED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041BE-B3D4-0D61-4B6B-4B47FE07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45EB1-DDBB-DD27-19AA-B8A12F2EF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5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F698-BFE7-D317-0E02-E4963DC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E925D55-927A-52E3-CB52-6490A83692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BE7367A-2A14-2258-05BB-5E185139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E44CDBD-5DAB-5208-1555-A68977F484AE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64CF078-3A72-B493-5F7B-038BEA587CB0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B1FA72-A271-9989-D5C2-65522A39BA9A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6FDBD426-6850-CE3C-9CDA-3B3944A85E49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5" name="Image 4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AE7BFBD7-5183-8357-92DD-60F12E04BA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218"/>
          <a:stretch>
            <a:fillRect/>
          </a:stretch>
        </p:blipFill>
        <p:spPr>
          <a:xfrm>
            <a:off x="495786" y="4638195"/>
            <a:ext cx="2642818" cy="1106514"/>
          </a:xfrm>
          <a:prstGeom prst="rect">
            <a:avLst/>
          </a:prstGeom>
        </p:spPr>
      </p:pic>
      <p:pic>
        <p:nvPicPr>
          <p:cNvPr id="6" name="Image 5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3983ABC1-8B54-2208-FFBF-95C21E318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1471224-8860-2EA5-48A7-A884A1C096EE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1471224-8860-2EA5-48A7-A884A1C09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5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94243CE7-7D65-F5E0-810E-5F86E036B595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E252C9-7592-D6D8-5C73-D26F93FC669C}"/>
              </a:ext>
            </a:extLst>
          </p:cNvPr>
          <p:cNvSpPr txBox="1"/>
          <p:nvPr/>
        </p:nvSpPr>
        <p:spPr>
          <a:xfrm>
            <a:off x="1371735" y="506819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39518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FD10B01-95E6-08EE-0DAF-FA3D50662551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33404832-1853-33E1-0337-3BEAA4CAB307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5B14480-5AA0-B291-1F0F-8444E3A841F2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D748AF20-13FB-9F9E-3F90-42BA6205B312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" name="Image 1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F4AB9744-8DDB-D5FE-0983-F2D2111ABC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0218"/>
          <a:stretch>
            <a:fillRect/>
          </a:stretch>
        </p:blipFill>
        <p:spPr>
          <a:xfrm>
            <a:off x="495786" y="4638195"/>
            <a:ext cx="2642818" cy="1106514"/>
          </a:xfrm>
          <a:prstGeom prst="rect">
            <a:avLst/>
          </a:prstGeom>
        </p:spPr>
      </p:pic>
      <p:pic>
        <p:nvPicPr>
          <p:cNvPr id="3" name="Image 2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A3B7B5C3-ECD8-4B27-4100-66AD30CC5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E601D39-2A53-8815-A8B0-FD095B6477C8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E601D39-2A53-8815-A8B0-FD095B647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6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EF9B63A8-2EF6-AF8D-1660-FDE84153B6F0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19B5BA-1255-AACC-8DCF-C7F15C54490C}"/>
              </a:ext>
            </a:extLst>
          </p:cNvPr>
          <p:cNvSpPr txBox="1"/>
          <p:nvPr/>
        </p:nvSpPr>
        <p:spPr>
          <a:xfrm>
            <a:off x="1371735" y="506819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طبقوا القاعدة واحسبوا المساحة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B0F0DA-3DCD-F54E-7BB0-D6EE31F4E93A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42F10FCC-6734-017C-EF9C-F7E1B1B79464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9002530-A56C-74A5-AEDF-70D6C1901947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FA1F5E1C-0834-87B4-5A42-CE565BC79BBF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" name="Image 1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6DE7E06C-ADAF-0E48-10B8-D5BEDBC9B9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57"/>
          <a:stretch>
            <a:fillRect/>
          </a:stretch>
        </p:blipFill>
        <p:spPr>
          <a:xfrm>
            <a:off x="495786" y="4638194"/>
            <a:ext cx="2642818" cy="1553055"/>
          </a:xfrm>
          <a:prstGeom prst="rect">
            <a:avLst/>
          </a:prstGeom>
        </p:spPr>
      </p:pic>
      <p:pic>
        <p:nvPicPr>
          <p:cNvPr id="3" name="Image 2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C5AB40EE-F738-20CB-A464-86A148C1C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2A3FB91-5FF7-C317-1D4E-67782784081A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2A3FB91-5FF7-C317-1D4E-677827840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6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128BE10A-B04C-83FB-146E-98380F20339F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2D6ED7-C111-28F1-FBBE-4B72DD6E4061}"/>
              </a:ext>
            </a:extLst>
          </p:cNvPr>
          <p:cNvSpPr txBox="1"/>
          <p:nvPr/>
        </p:nvSpPr>
        <p:spPr>
          <a:xfrm>
            <a:off x="1371735" y="506819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0C04EEF-811E-FC31-2E95-61D0C75ED91C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703275-6C22-952A-BF9A-DE4963565897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6B48D1-CCD2-6F3D-F3F5-6210CA61CE39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CEA5766-A83F-0D44-AF9E-406ACAC92B41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8" name="Image 7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ED4DC691-28CE-C17B-E442-2C2912C32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57"/>
          <a:stretch>
            <a:fillRect/>
          </a:stretch>
        </p:blipFill>
        <p:spPr>
          <a:xfrm>
            <a:off x="495786" y="4638194"/>
            <a:ext cx="2642818" cy="1553055"/>
          </a:xfrm>
          <a:prstGeom prst="rect">
            <a:avLst/>
          </a:prstGeom>
        </p:spPr>
      </p:pic>
      <p:pic>
        <p:nvPicPr>
          <p:cNvPr id="9" name="Image 8" descr="Une image contenant Graphique, diagramm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08B63DDC-8576-D15D-5A02-07E1C1DEB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349" y="2631449"/>
            <a:ext cx="3877216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365DD1-72B2-4694-3185-E7596CE26559}"/>
                  </a:ext>
                </a:extLst>
              </p:cNvPr>
              <p:cNvSpPr txBox="1"/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32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365DD1-72B2-4694-3185-E7596CE26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841" y="5113578"/>
                <a:ext cx="1911860" cy="878254"/>
              </a:xfrm>
              <a:prstGeom prst="rect">
                <a:avLst/>
              </a:prstGeom>
              <a:blipFill>
                <a:blip r:embed="rId5"/>
                <a:stretch>
                  <a:fillRect l="-7962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6AD0FA8-4606-91E9-A653-A1C52D776312}"/>
              </a:ext>
            </a:extLst>
          </p:cNvPr>
          <p:cNvSpPr txBox="1"/>
          <p:nvPr/>
        </p:nvSpPr>
        <p:spPr>
          <a:xfrm>
            <a:off x="1371735" y="4638194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2D51AB-2778-C79D-0D00-2082F76BE7CC}"/>
              </a:ext>
            </a:extLst>
          </p:cNvPr>
          <p:cNvSpPr txBox="1"/>
          <p:nvPr/>
        </p:nvSpPr>
        <p:spPr>
          <a:xfrm>
            <a:off x="1371735" y="506819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cm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E6B986-65A7-A87A-75CA-46A63D863485}"/>
              </a:ext>
            </a:extLst>
          </p:cNvPr>
          <p:cNvSpPr txBox="1"/>
          <p:nvPr/>
        </p:nvSpPr>
        <p:spPr>
          <a:xfrm>
            <a:off x="1346940" y="5497794"/>
            <a:ext cx="2809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400" b="1" dirty="0">
                <a:solidFill>
                  <a:srgbClr val="C00000"/>
                </a:solidFill>
              </a:rPr>
              <a:t>15 cm²</a:t>
            </a:r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مساحة المثلث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326685-F2BB-B78C-CD04-617493854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966903"/>
            <a:ext cx="3090961" cy="1784044"/>
          </a:xfrm>
          <a:prstGeom prst="rect">
            <a:avLst/>
          </a:prstGeom>
        </p:spPr>
      </p:pic>
      <p:pic>
        <p:nvPicPr>
          <p:cNvPr id="4" name="Image 3" descr="Une image contenant ligne, diagramme, Police, Tracé&#10;&#10;Le contenu généré par l’IA peut être incorrect.">
            <a:extLst>
              <a:ext uri="{FF2B5EF4-FFF2-40B4-BE49-F238E27FC236}">
                <a16:creationId xmlns:a16="http://schemas.microsoft.com/office/drawing/2014/main" id="{BE4EBDB4-452A-1609-9C41-B97F329BA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516" y="2281109"/>
            <a:ext cx="3372004" cy="28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1E09AE-8B77-756E-6C89-92541945C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966903"/>
            <a:ext cx="3090961" cy="1784044"/>
          </a:xfrm>
          <a:prstGeom prst="rect">
            <a:avLst/>
          </a:prstGeom>
        </p:spPr>
      </p:pic>
      <p:pic>
        <p:nvPicPr>
          <p:cNvPr id="3" name="Image 2" descr="Une image contenant ligne, diagramme, Police, Tracé&#10;&#10;Le contenu généré par l’IA peut être incorrect.">
            <a:extLst>
              <a:ext uri="{FF2B5EF4-FFF2-40B4-BE49-F238E27FC236}">
                <a16:creationId xmlns:a16="http://schemas.microsoft.com/office/drawing/2014/main" id="{53D895A8-33AD-6C55-4DC1-F6A236357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516" y="2281109"/>
            <a:ext cx="3372004" cy="2805160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6EF3B4-4375-77CF-E5F4-927A68366393}"/>
              </a:ext>
            </a:extLst>
          </p:cNvPr>
          <p:cNvSpPr txBox="1"/>
          <p:nvPr/>
        </p:nvSpPr>
        <p:spPr>
          <a:xfrm>
            <a:off x="1326677" y="4076108"/>
            <a:ext cx="2809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C00000"/>
                </a:solidFill>
              </a:rPr>
              <a:t>8 </a:t>
            </a:r>
            <a:r>
              <a:rPr lang="fr-MA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cm²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97DC44-A16C-B90F-D445-38A3F0EC8F1F}"/>
              </a:ext>
            </a:extLst>
          </p:cNvPr>
          <p:cNvSpPr txBox="1"/>
          <p:nvPr/>
        </p:nvSpPr>
        <p:spPr>
          <a:xfrm>
            <a:off x="1379865" y="2905780"/>
            <a:ext cx="1401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C00000"/>
                </a:solidFill>
              </a:rPr>
              <a:t>4 cm</a:t>
            </a:r>
            <a:endParaRPr lang="fr-MA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775D50-DB25-6A79-1722-C7E20CDF325B}"/>
              </a:ext>
            </a:extLst>
          </p:cNvPr>
          <p:cNvSpPr txBox="1"/>
          <p:nvPr/>
        </p:nvSpPr>
        <p:spPr>
          <a:xfrm>
            <a:off x="1379865" y="3490123"/>
            <a:ext cx="14011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C00000"/>
                </a:solidFill>
              </a:rPr>
              <a:t>4 cm</a:t>
            </a:r>
            <a:endParaRPr lang="fr-MA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D10C0-0656-79C0-7E85-C071DACAF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B990658-94C6-FB01-A5A8-CFD5CFB1B6B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4273F7F-731E-5E0F-20C3-EBD310DDD13B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96953B7-5724-A912-B8A9-A28BA71CED24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110F95-743E-F90E-FD9B-624B91217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467572C-B06A-484F-5222-97F8D71C39D1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مساحة شبه المنحرف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ADFA178-B42C-8FA5-AAC0-432052332D8D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نمذجة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fr-FR" sz="3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79886E96-AC7E-A98A-324A-61B240F7C1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549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6F595-CF00-67A7-D42B-6EF233A36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A65006-760D-8A33-EB65-0194D607304F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سنتعرف كيف نحسب مساحة شبه المنحرف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DCCE84-2927-F9EE-241D-4EB9C7C6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E10A42B-36CE-85A0-34F3-1A529B3AC5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FE4703-0A63-3FF4-D6BC-F8BACC8B1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72BC3E-3E37-5508-BCB0-C7D89716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1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9BD9-5C3A-097C-1BFE-84FDC271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7B8D8C1-6E1C-9709-767F-A3BBD5863D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FB56600-1EAD-6449-6099-64B2A7D29E62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286D846-2CEB-FAA1-2334-E59C03FA7E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2-S4-L2-V2">
            <a:hlinkClick r:id="" action="ppaction://media"/>
            <a:extLst>
              <a:ext uri="{FF2B5EF4-FFF2-40B4-BE49-F238E27FC236}">
                <a16:creationId xmlns:a16="http://schemas.microsoft.com/office/drawing/2014/main" id="{140365AF-424D-F534-13AD-520F359612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9679" y="1860975"/>
            <a:ext cx="7935334" cy="44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1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5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BE844-916E-7F91-A05C-B4704285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08F6772-BF60-BE42-0BBA-A7777097E344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96EBF9-FB23-82D0-022F-37E0657F4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8A73D8-B9C6-37FF-CC6D-BE005700B7D6}"/>
              </a:ext>
            </a:extLst>
          </p:cNvPr>
          <p:cNvSpPr txBox="1"/>
          <p:nvPr/>
        </p:nvSpPr>
        <p:spPr>
          <a:xfrm>
            <a:off x="869576" y="2175809"/>
            <a:ext cx="675042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لِحِسابِ مِساحَةِ شبه المنحرف، أُوَظِّفُ الْقاعِدَةَ:</a:t>
            </a:r>
            <a:endParaRPr kumimoji="0" lang="ar-S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ligne, triangle&#10;&#10;Le contenu généré par l’IA peut être incorrect.">
            <a:extLst>
              <a:ext uri="{FF2B5EF4-FFF2-40B4-BE49-F238E27FC236}">
                <a16:creationId xmlns:a16="http://schemas.microsoft.com/office/drawing/2014/main" id="{73BA0BF6-7CEC-5270-DFBB-553CAC275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129" y="2937769"/>
            <a:ext cx="3343742" cy="22577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CD72C00-98D8-A108-5982-021C5C6FAADD}"/>
                  </a:ext>
                </a:extLst>
              </p:cNvPr>
              <p:cNvSpPr txBox="1"/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CD72C00-98D8-A108-5982-021C5C6FA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blipFill>
                <a:blip r:embed="rId4"/>
                <a:stretch>
                  <a:fillRect l="-5263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7A83A13-529B-71F4-8D95-5D673539F5E5}"/>
                  </a:ext>
                </a:extLst>
              </p:cNvPr>
              <p:cNvSpPr txBox="1"/>
              <p:nvPr/>
            </p:nvSpPr>
            <p:spPr>
              <a:xfrm>
                <a:off x="4236855" y="4673186"/>
                <a:ext cx="67028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sz="2800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7A83A13-529B-71F4-8D95-5D673539F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855" y="4673186"/>
                <a:ext cx="67028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B0F0609-061F-655D-19BE-3286E3DEA797}"/>
                  </a:ext>
                </a:extLst>
              </p:cNvPr>
              <p:cNvSpPr txBox="1"/>
              <p:nvPr/>
            </p:nvSpPr>
            <p:spPr>
              <a:xfrm>
                <a:off x="4121667" y="2675262"/>
                <a:ext cx="57128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sz="28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B0F0609-061F-655D-19BE-3286E3DEA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667" y="2675262"/>
                <a:ext cx="57128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5C9A4EC-8178-7C08-C49D-D36755BA2E4B}"/>
                  </a:ext>
                </a:extLst>
              </p:cNvPr>
              <p:cNvSpPr txBox="1"/>
              <p:nvPr/>
            </p:nvSpPr>
            <p:spPr>
              <a:xfrm>
                <a:off x="4286357" y="3690791"/>
                <a:ext cx="57128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fr-MA" sz="28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5C9A4EC-8178-7C08-C49D-D36755BA2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357" y="3690791"/>
                <a:ext cx="57128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409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CCAE9-6AFF-D3BB-7F97-7DB078D0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0352F4-8EFC-AF57-6035-C156F6B96BD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9CA0945-24AB-978C-70FE-9B2814FFDB02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79F7D43F-7174-5410-BCEB-33F1890FD1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5007DBC-A6DB-09AE-DFC0-8A2A92FFDA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E08E99-D783-F33E-7DC7-F95DB96020A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6A2BECD-2B27-4A13-D29D-7787C886A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24E75C19-B415-6A26-1335-5C1DCAEA784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BC19E0E8-E427-5080-C1B0-64632CA3D7E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885F613-5886-D462-936E-EA77A0E3E2E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E5843D5-21F4-47A2-A702-FBBEC94B45BA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D1935C-5A28-A770-CADA-D4C8C04E5E6F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92723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26F6-71E1-EE89-D10D-7110C47BE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C3C7508-B42C-730C-C15A-0B239D5DCE7A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48827D-3839-EADF-17D2-BCC2C5B8F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FA2227-C89B-41AF-9BC2-7375F745E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D6776-A4ED-27FB-C1D2-6D417842A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56ADFCF-CE16-2B45-6154-20F615C5D4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EC27FF-1DB8-7940-2E62-E3CB8DD9B3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777B63-B789-942B-3A9D-2BCEC56A3B89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58D25B5-807C-7619-BA13-78BE92846D1C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D0DFEAC-E311-DDB3-79E0-2875D3098155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DDB2EC-3C27-B792-C80D-535D054259FB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2B3AF8-BD1B-B702-4D69-B3FCB0640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4EAAC-E9F3-6C3C-B481-70914FF76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C8C3AE-3230-859F-8502-E9C9C7A54A1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قاعدة حساب مساحة شبه المنحرف على الألواح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D40E02-1FB5-3070-0B63-08E87A009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4BB2C44-6293-6CCE-11F9-6308233386DF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31DF328-8A77-CB33-A757-502EBBDEB5E6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39AEDE-41BC-BBF1-479F-930E78590D8E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CF9A8A3-DC50-BBB6-5542-343E32C681D5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90365A-9A3B-E61C-EC47-6A28E9CB0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4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89847-8ACA-F670-F8FE-E74545E45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1131B5-BC74-F5A6-EC83-BDCB5E02091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6F9603-C5DE-8795-F4BB-3E68B3ACF4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CFFDAF-3D1A-1199-9AEB-92DFB2D6FCE1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2728767-26F4-636F-E4B7-4B02211AEB45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B16A835-E134-23DC-87FD-2345D90B5C4B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611E9AB-383C-1A0C-E58A-598E626961FC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89FFA1-B0AA-3195-C941-17704F0E1886}"/>
                  </a:ext>
                </a:extLst>
              </p:cNvPr>
              <p:cNvSpPr txBox="1"/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89FFA1-B0AA-3195-C941-17704F0E1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blipFill>
                <a:blip r:embed="rId3"/>
                <a:stretch>
                  <a:fillRect l="-5263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 10">
            <a:extLst>
              <a:ext uri="{FF2B5EF4-FFF2-40B4-BE49-F238E27FC236}">
                <a16:creationId xmlns:a16="http://schemas.microsoft.com/office/drawing/2014/main" id="{E885B2F4-EDAD-D390-A207-7D934E645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9FD8-490E-9204-401C-61AE6C22E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A03EC4-5F73-8D51-B654-9CE9120A28A5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قياس طول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قاعدة الكبرى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b1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هذا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 المنحرف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BF06DF-F000-4B3D-4831-D25FA5E3E5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C4A3520-ADBA-A9F6-18EB-30F5867E7588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B4F2C47F-4E43-C486-B289-13369B7F1A1C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FFAAEE-0431-1410-E0C0-97249C004857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71BF22B7-C7D1-C38A-B2B5-50DAB9115569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B65970-E570-6156-4950-288323DCA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A63BBB7-AF3B-3E58-A7BE-A9C1546C1BAD}"/>
                  </a:ext>
                </a:extLst>
              </p:cNvPr>
              <p:cNvSpPr txBox="1"/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A63BBB7-AF3B-3E58-A7BE-A9C1546C1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blipFill>
                <a:blip r:embed="rId5"/>
                <a:stretch>
                  <a:fillRect l="-5263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B3429A9D-B211-51BB-9C79-7B017FAEFD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531" y="4781300"/>
            <a:ext cx="2381582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9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483DF-3E7F-F55F-BF5D-F101ECE7D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F43DA-B9E7-7657-63CC-BB0E0672186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106EC0-B6CF-6A98-4328-BBEEF4D8A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47962C-DF8C-3676-79C8-F7F80B25F8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0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F1AD-6832-8BCC-29C4-D20BA6B0B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65FF7787-B611-445A-752D-CCBF289C8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3750"/>
          <a:stretch>
            <a:fillRect/>
          </a:stretch>
        </p:blipFill>
        <p:spPr>
          <a:xfrm>
            <a:off x="303850" y="4638194"/>
            <a:ext cx="2381582" cy="40011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A55630B-0E2C-9DC3-4C70-F1D267FE117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0C795F1-D69C-A43B-F360-E0018A8AE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16D8145-6830-7AAC-D60E-18890530AD54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AAA3E68-05E9-E0B2-90CB-B6E6BDC73B95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46C3E01-F74C-139A-B22A-92DB48F49501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18A8110-C755-ADCE-56AB-EC90AAF28235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67AEF70-385C-06F9-E7C7-24FDF8FD45ED}"/>
                  </a:ext>
                </a:extLst>
              </p:cNvPr>
              <p:cNvSpPr txBox="1"/>
              <p:nvPr/>
            </p:nvSpPr>
            <p:spPr>
              <a:xfrm>
                <a:off x="3580291" y="5265558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67AEF70-385C-06F9-E7C7-24FDF8FD4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291" y="5265558"/>
                <a:ext cx="3012114" cy="896849"/>
              </a:xfrm>
              <a:prstGeom prst="rect">
                <a:avLst/>
              </a:prstGeom>
              <a:blipFill>
                <a:blip r:embed="rId4"/>
                <a:stretch>
                  <a:fillRect l="-506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CF1387DC-8C0C-6B97-D640-863C1EE2B0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DBD099D-B9C8-BE3C-FB76-6AAC70370AB3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393882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12D8-737D-452A-0B2D-F068D767A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8075A6-D86E-F726-FE31-616A69EB1AB8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قياس طول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قاعدة الصغرى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b2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هذا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 المنحرف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F71325-3AA7-A830-2D71-04494F2791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8AF7BDB-268B-1B0E-E95E-2DC9A77DCB4D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8416BBB5-1513-04D8-FAA9-F35800C801BF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B3BE89A-B998-E336-15FB-C3C8818AD338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10EECCC-9CFD-82C6-7526-AF81D41009AB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92B90B-D9EB-B4A5-9569-631FD258B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6106ECB-A46A-05FF-D96F-8CEDC6CB6A72}"/>
                  </a:ext>
                </a:extLst>
              </p:cNvPr>
              <p:cNvSpPr txBox="1"/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6106ECB-A46A-05FF-D96F-8CEDC6CB6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941" y="5543407"/>
                <a:ext cx="3012114" cy="896849"/>
              </a:xfrm>
              <a:prstGeom prst="rect">
                <a:avLst/>
              </a:prstGeom>
              <a:blipFill>
                <a:blip r:embed="rId5"/>
                <a:stretch>
                  <a:fillRect l="-5263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7F0E53E6-0743-303C-872C-DB89B3F8CB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3740"/>
          <a:stretch>
            <a:fillRect/>
          </a:stretch>
        </p:blipFill>
        <p:spPr>
          <a:xfrm>
            <a:off x="417531" y="4609851"/>
            <a:ext cx="2381582" cy="7051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1C21AB-CFF0-D172-5AD3-E47B3CB5AEFA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385745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D4F1-81CD-61A0-FAD6-9DF4CA829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13DCB4-9453-82C4-0D4A-1008D809CBD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F060E-B487-C702-20D8-418E57D95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D45894-1E0C-E03C-0248-01888CE87A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98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9F254-A700-8C4A-4603-18AB4E21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A625C79-20C9-E1F9-E1E9-D802B5AB391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155F9C-6DEB-F972-5A3F-BEA4E4D42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763A0B-7B43-E465-9AA1-531E11655EDA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BA1B081-A534-3B69-C924-0CB587CED0A1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20614A6-29EE-C5C3-F1D9-DC18672BABA5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D7D227C-0D53-9680-40C6-07E4A2167342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EFDAB7-F8A9-91DD-31A5-25C2E63817A3}"/>
                  </a:ext>
                </a:extLst>
              </p:cNvPr>
              <p:cNvSpPr txBox="1"/>
              <p:nvPr/>
            </p:nvSpPr>
            <p:spPr>
              <a:xfrm>
                <a:off x="3580291" y="5265558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EFDAB7-F8A9-91DD-31A5-25C2E6381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291" y="5265558"/>
                <a:ext cx="3012114" cy="896849"/>
              </a:xfrm>
              <a:prstGeom prst="rect">
                <a:avLst/>
              </a:prstGeom>
              <a:blipFill>
                <a:blip r:embed="rId3"/>
                <a:stretch>
                  <a:fillRect l="-506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5A3FC14C-1FB7-EDFC-9BB4-A8E94F27F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p:pic>
        <p:nvPicPr>
          <p:cNvPr id="2" name="Image 1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3D7B9C62-5185-1FAD-4DE4-5430D937E3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3740"/>
          <a:stretch>
            <a:fillRect/>
          </a:stretch>
        </p:blipFill>
        <p:spPr>
          <a:xfrm>
            <a:off x="417531" y="4609851"/>
            <a:ext cx="2381582" cy="7051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0B1AC2-54F9-0A23-98E0-4B07E17D2D50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5F1082-2A09-DF05-A9E5-032656CFF1E2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161207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EF68-871C-183C-546F-D85185E05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26A99B0-8DD0-D529-EC15-9AF6EBF42C7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قياس طول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ارتفاع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هذا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الشبه المنحرف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E4F97A-37AC-9DB3-9DE9-AC8188E12B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5F77B6E-BCCD-DDA4-223E-F5A674387D04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BEC6E2C-4A7F-9E81-2E0C-E2D9600F4963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EAC98F6-BE5F-FD1D-CFFC-3EAA3EA25C9C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E097ED5-7E82-C013-3CA2-CB4D1E5A2DA5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F70D7B1-6624-546C-C658-571D434ACA34}"/>
                  </a:ext>
                </a:extLst>
              </p:cNvPr>
              <p:cNvSpPr txBox="1"/>
              <p:nvPr/>
            </p:nvSpPr>
            <p:spPr>
              <a:xfrm>
                <a:off x="3546598" y="5296284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F70D7B1-6624-546C-C658-571D434AC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598" y="5296284"/>
                <a:ext cx="3012114" cy="896849"/>
              </a:xfrm>
              <a:prstGeom prst="rect">
                <a:avLst/>
              </a:prstGeom>
              <a:blipFill>
                <a:blip r:embed="rId4"/>
                <a:stretch>
                  <a:fillRect l="-5263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2DA16C01-15D8-1FB8-C139-26289DB2A3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p:pic>
        <p:nvPicPr>
          <p:cNvPr id="10" name="Image 9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B5661A11-8AF1-C3EE-A973-72D3354125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21827"/>
          <a:stretch>
            <a:fillRect/>
          </a:stretch>
        </p:blipFill>
        <p:spPr>
          <a:xfrm>
            <a:off x="417531" y="4609850"/>
            <a:ext cx="2381582" cy="119151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832735-2DBF-15E6-D809-9F13D0813CC5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356E0C-D21F-7BFA-F296-B2BD60B80A1C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33510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DB573-F23C-E5E9-6E25-BD2745571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C47CF6-8A86-380A-7847-653C8ED54EA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710E3-869A-3261-0E73-39CFE9412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7917E-6BA3-FEF5-D747-9EC32F405C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569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DA5C-E577-A252-6170-F46B6109E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F08FAB8-0D7D-F4A0-43D0-A6A5416B13B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155D37-EC51-2BAE-0EC8-8D1595D47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F9E6A89-870F-DAA9-0E69-7A98F7C40E3C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8A92901-8823-60DF-B22C-6849FF63574D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D0561B-59F4-375B-FDF9-06AAF8C966DF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7503E920-B342-0AE3-7026-88392DBD3EE4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71FE2CE-EDBA-60E2-0704-3C7A969D52A2}"/>
                  </a:ext>
                </a:extLst>
              </p:cNvPr>
              <p:cNvSpPr txBox="1"/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71FE2CE-EDBA-60E2-0704-3C7A969D5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blipFill>
                <a:blip r:embed="rId3"/>
                <a:stretch>
                  <a:fillRect l="-505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6EE69D52-0F97-A8E9-DE38-8577E677C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p:pic>
        <p:nvPicPr>
          <p:cNvPr id="15" name="Image 14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72BB0AF5-1B0E-E288-898F-7153141C67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21827"/>
          <a:stretch>
            <a:fillRect/>
          </a:stretch>
        </p:blipFill>
        <p:spPr>
          <a:xfrm>
            <a:off x="417531" y="4609850"/>
            <a:ext cx="2381582" cy="119151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D371824-10F1-0EB1-09B6-696A368A7DBB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299253-85CA-194D-23BD-831378871DAC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9389CA-06A7-5AA8-8410-71156031E800}"/>
              </a:ext>
            </a:extLst>
          </p:cNvPr>
          <p:cNvSpPr txBox="1"/>
          <p:nvPr/>
        </p:nvSpPr>
        <p:spPr>
          <a:xfrm>
            <a:off x="1333634" y="5220759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</p:spTree>
    <p:extLst>
      <p:ext uri="{BB962C8B-B14F-4D97-AF65-F5344CB8AC3E}">
        <p14:creationId xmlns:p14="http://schemas.microsoft.com/office/powerpoint/2010/main" val="8684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67342-EB47-C9B7-BB80-040B8469D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A6C8FE-AC52-843D-75D7-F7578BA64995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D625DF-4578-C08D-BBC5-135AF302D5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A9CF861-9631-4401-B8D0-D42FE99D6910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F46AEB82-4159-DC75-1CE1-9E3E52C1C4CA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E86BD1D-6B96-3799-55B1-1793833807BE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793B50D7-B324-E4EF-4D52-18798CBCFA67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2A6333-975E-9857-2300-EC84D8EB2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E12BC5E-571D-2D83-24C5-11F00823A711}"/>
                  </a:ext>
                </a:extLst>
              </p:cNvPr>
              <p:cNvSpPr txBox="1"/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E12BC5E-571D-2D83-24C5-11F00823A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blipFill>
                <a:blip r:embed="rId5"/>
                <a:stretch>
                  <a:fillRect l="-505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 16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9B2DF622-7406-4EC8-51FA-1E4DB17E7EA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21827"/>
          <a:stretch>
            <a:fillRect/>
          </a:stretch>
        </p:blipFill>
        <p:spPr>
          <a:xfrm>
            <a:off x="417531" y="4609850"/>
            <a:ext cx="2381582" cy="119151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6C7A09C-ED76-C249-CCC2-E1AF9A75566E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7B45E0-E377-5447-96CD-0F687A210E55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B4D8D2-A749-EACC-58D0-996347D40408}"/>
              </a:ext>
            </a:extLst>
          </p:cNvPr>
          <p:cNvSpPr txBox="1"/>
          <p:nvPr/>
        </p:nvSpPr>
        <p:spPr>
          <a:xfrm>
            <a:off x="1333634" y="5220759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</p:spTree>
    <p:extLst>
      <p:ext uri="{BB962C8B-B14F-4D97-AF65-F5344CB8AC3E}">
        <p14:creationId xmlns:p14="http://schemas.microsoft.com/office/powerpoint/2010/main" val="20901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283B7-6BFA-ED32-C007-2A6D0C8CC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B99E728-1C0C-A3CB-FF07-13144419F6B8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طبقوا القاعدة واحسبوا المساحة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F0F2D-3D0A-07AC-B38A-E485FD18A3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68A51B6-15D0-53F6-2D82-2C981CD0181C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C5FAD596-C2DD-A19B-94A7-1327EB3B8027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A160AC1-312F-E222-B7C5-7100828B9788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3E55258A-866A-00C7-730C-6A2FF5BFCC16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FA52A34-1344-BB1C-9C0E-82D64B6CD6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F49CF50-41F3-9A8B-DA84-456D2EF26DEC}"/>
                  </a:ext>
                </a:extLst>
              </p:cNvPr>
              <p:cNvSpPr txBox="1"/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F49CF50-41F3-9A8B-DA84-456D2EF26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blipFill>
                <a:blip r:embed="rId5"/>
                <a:stretch>
                  <a:fillRect l="-505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 18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324CEA71-0A18-324D-D15D-37DE8A2419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9489"/>
          <a:stretch>
            <a:fillRect/>
          </a:stretch>
        </p:blipFill>
        <p:spPr>
          <a:xfrm>
            <a:off x="417531" y="4609850"/>
            <a:ext cx="2381582" cy="137956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2331DC6-6F4F-4C8C-492C-93F5490BFD1A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B5BC643-A86B-3CAE-3735-F3937747C88A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E550CD3-26CF-E0AE-F5BF-C3966E881E03}"/>
              </a:ext>
            </a:extLst>
          </p:cNvPr>
          <p:cNvSpPr txBox="1"/>
          <p:nvPr/>
        </p:nvSpPr>
        <p:spPr>
          <a:xfrm>
            <a:off x="1333634" y="5220759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</p:spTree>
    <p:extLst>
      <p:ext uri="{BB962C8B-B14F-4D97-AF65-F5344CB8AC3E}">
        <p14:creationId xmlns:p14="http://schemas.microsoft.com/office/powerpoint/2010/main" val="84153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854AE-A0D2-E7E2-EE07-65837CF28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721E63-54DD-1036-A386-A3CFDF1F9CA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9CF8C-901F-7963-3B94-04FECEB26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3E433F-C982-0E43-DBF0-A3C1A84F48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5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EE070-8A98-04F3-DF8B-3FB251C47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80B44CC-AB19-A6EB-E0E6-DD3DAB976A7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CC3C24A-7163-18B5-1B2F-278C18776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98A7E8A-D3FE-D1CA-782D-3D05A5997913}"/>
              </a:ext>
            </a:extLst>
          </p:cNvPr>
          <p:cNvSpPr/>
          <p:nvPr/>
        </p:nvSpPr>
        <p:spPr>
          <a:xfrm>
            <a:off x="4882910" y="1752495"/>
            <a:ext cx="2484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أتذكر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1B9BA0C-0620-EC48-48B9-55D485C3CE4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B3457E1-96EC-D7FF-6498-6A27FFE7DC15}"/>
              </a:ext>
            </a:extLst>
          </p:cNvPr>
          <p:cNvSpPr/>
          <p:nvPr/>
        </p:nvSpPr>
        <p:spPr>
          <a:xfrm>
            <a:off x="1636349" y="1733568"/>
            <a:ext cx="2484000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أطبق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1162A31-19A4-25EC-E7D9-B93BF2E43B79}"/>
              </a:ext>
            </a:extLst>
          </p:cNvPr>
          <p:cNvSpPr>
            <a:spLocks noChangeAspect="1"/>
          </p:cNvSpPr>
          <p:nvPr/>
        </p:nvSpPr>
        <p:spPr>
          <a:xfrm>
            <a:off x="41387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F46F55E-09D0-1994-9E1D-C4AF38C86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9113" y="2279289"/>
            <a:ext cx="4167594" cy="2511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A4B3D34-C9BF-242D-0818-AE1AD84BCF0A}"/>
                  </a:ext>
                </a:extLst>
              </p:cNvPr>
              <p:cNvSpPr txBox="1"/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32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A4B3D34-C9BF-242D-0818-AE1AD84BC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341" y="5346717"/>
                <a:ext cx="3012114" cy="896849"/>
              </a:xfrm>
              <a:prstGeom prst="rect">
                <a:avLst/>
              </a:prstGeom>
              <a:blipFill>
                <a:blip r:embed="rId4"/>
                <a:stretch>
                  <a:fillRect l="-5051" b="-115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age 21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A0AC609F-0C96-26E7-34D4-DEBADD650B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9489"/>
          <a:stretch>
            <a:fillRect/>
          </a:stretch>
        </p:blipFill>
        <p:spPr>
          <a:xfrm>
            <a:off x="417531" y="4609850"/>
            <a:ext cx="2381582" cy="137956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33582916-8F2D-4689-8268-5166E9CC1AB4}"/>
              </a:ext>
            </a:extLst>
          </p:cNvPr>
          <p:cNvSpPr txBox="1"/>
          <p:nvPr/>
        </p:nvSpPr>
        <p:spPr>
          <a:xfrm>
            <a:off x="1333635" y="4559931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12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9AEFE07-E000-5687-D34C-7C7257148EB9}"/>
              </a:ext>
            </a:extLst>
          </p:cNvPr>
          <p:cNvSpPr txBox="1"/>
          <p:nvPr/>
        </p:nvSpPr>
        <p:spPr>
          <a:xfrm>
            <a:off x="1333635" y="4840683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EAD317F-2EC2-D9EA-BB8B-9B6825062FC4}"/>
              </a:ext>
            </a:extLst>
          </p:cNvPr>
          <p:cNvSpPr txBox="1"/>
          <p:nvPr/>
        </p:nvSpPr>
        <p:spPr>
          <a:xfrm>
            <a:off x="1333634" y="5220759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5AAE84-D337-6EEA-7B92-5D43518DAACB}"/>
              </a:ext>
            </a:extLst>
          </p:cNvPr>
          <p:cNvSpPr txBox="1"/>
          <p:nvPr/>
        </p:nvSpPr>
        <p:spPr>
          <a:xfrm>
            <a:off x="1333633" y="5600835"/>
            <a:ext cx="1200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70 m²</a:t>
            </a:r>
          </a:p>
        </p:txBody>
      </p:sp>
    </p:spTree>
    <p:extLst>
      <p:ext uri="{BB962C8B-B14F-4D97-AF65-F5344CB8AC3E}">
        <p14:creationId xmlns:p14="http://schemas.microsoft.com/office/powerpoint/2010/main" val="3344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395A-61F5-F579-5465-B634EFFB0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FF928F2-E8A9-C72A-27B0-A28F540456D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4460C46-64D7-1D50-6A98-CA13F7940B61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878636E7-A5EF-BE50-1B78-4F7482BD79F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6DC66EB-CB9E-AC97-D0DB-89DFAFCCEFD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089EB7-49C0-FF8A-4C08-BDC3734DDAFB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0B6D7DC-7CC7-4F98-57ED-79898F3B8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0BB9CF17-D825-943A-84BD-02246BA25A8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475A7D47-FAD3-7521-1F11-7AE9F66304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88B3BDE-01AE-C5BA-874C-65597BCDD9B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585E35A-9469-96A0-2E21-D3A47DCC2BC4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EC855FC-89F3-FCA2-BF02-0A4FA9894BF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856345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7FDC3-0938-DEAF-15E8-8137E9C8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E896585-BE56-FC40-8092-715B76E1B3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مساحة شبه المنحرف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C08FEF-1FBF-B092-E667-3D1EEB0973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06D2EE3F-F76E-AE06-6D4F-95F439CDC3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9489"/>
          <a:stretch>
            <a:fillRect/>
          </a:stretch>
        </p:blipFill>
        <p:spPr>
          <a:xfrm>
            <a:off x="423689" y="3295400"/>
            <a:ext cx="2381582" cy="1379569"/>
          </a:xfrm>
          <a:prstGeom prst="rect">
            <a:avLst/>
          </a:prstGeom>
        </p:spPr>
      </p:pic>
      <p:pic>
        <p:nvPicPr>
          <p:cNvPr id="7" name="Image 6" descr="Une image contenant Rectangle, capture d’écran, ligne, cadre&#10;&#10;Le contenu généré par l’IA peut être incorrect.">
            <a:extLst>
              <a:ext uri="{FF2B5EF4-FFF2-40B4-BE49-F238E27FC236}">
                <a16:creationId xmlns:a16="http://schemas.microsoft.com/office/drawing/2014/main" id="{C8CD7624-7D02-509F-66D9-049373768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242" y="2095500"/>
            <a:ext cx="4760284" cy="28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42581-E645-A533-799D-CCBADBF49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5FFB29-9B01-D54B-6CAD-A802A0CB236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D1EB03-2558-4646-4906-C2F4C8897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072DC3-0694-9C80-4301-EC11B6D7FB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90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D38F-D950-0E27-46C8-06DB0D36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ligne, Police, Tracé&#10;&#10;Le contenu généré par l’IA peut être incorrect.">
            <a:extLst>
              <a:ext uri="{FF2B5EF4-FFF2-40B4-BE49-F238E27FC236}">
                <a16:creationId xmlns:a16="http://schemas.microsoft.com/office/drawing/2014/main" id="{E52229FF-8837-4507-0F9E-640F1FBBA6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9489"/>
          <a:stretch>
            <a:fillRect/>
          </a:stretch>
        </p:blipFill>
        <p:spPr>
          <a:xfrm>
            <a:off x="423689" y="3295400"/>
            <a:ext cx="2381582" cy="1379569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071D9F7-3C21-E755-5F92-A5B625867D81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87C52C-6AEB-B088-F25D-75E68710CA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88496C-5FD9-DD85-984A-7A9D13B1DAFD}"/>
              </a:ext>
            </a:extLst>
          </p:cNvPr>
          <p:cNvSpPr txBox="1"/>
          <p:nvPr/>
        </p:nvSpPr>
        <p:spPr>
          <a:xfrm>
            <a:off x="1319474" y="4318736"/>
            <a:ext cx="28095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26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cm²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CBB2CF-ACEC-7032-4495-DCA110F0A966}"/>
              </a:ext>
            </a:extLst>
          </p:cNvPr>
          <p:cNvSpPr txBox="1"/>
          <p:nvPr/>
        </p:nvSpPr>
        <p:spPr>
          <a:xfrm>
            <a:off x="1372662" y="3295400"/>
            <a:ext cx="14011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05299A-6CBD-3A9D-2D53-23387C2A23EE}"/>
              </a:ext>
            </a:extLst>
          </p:cNvPr>
          <p:cNvSpPr txBox="1"/>
          <p:nvPr/>
        </p:nvSpPr>
        <p:spPr>
          <a:xfrm>
            <a:off x="1341243" y="3620737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Rectangle, capture d’écran, ligne, cadre&#10;&#10;Le contenu généré par l’IA peut être incorrect.">
            <a:extLst>
              <a:ext uri="{FF2B5EF4-FFF2-40B4-BE49-F238E27FC236}">
                <a16:creationId xmlns:a16="http://schemas.microsoft.com/office/drawing/2014/main" id="{CDA94A77-67FF-01FB-7418-D6507D3A5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242" y="2095500"/>
            <a:ext cx="4760284" cy="28288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C517CF-7035-091B-5257-FB00A3B1F369}"/>
              </a:ext>
            </a:extLst>
          </p:cNvPr>
          <p:cNvSpPr txBox="1"/>
          <p:nvPr/>
        </p:nvSpPr>
        <p:spPr>
          <a:xfrm>
            <a:off x="1319474" y="4007123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06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8349" y="2061449"/>
            <a:ext cx="2547309" cy="355424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734629" y="4379055"/>
            <a:ext cx="2360852" cy="1088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A887AD5-5EE9-92F1-8436-D7DBA28814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95" y="3072635"/>
            <a:ext cx="5182270" cy="215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BC13F01-1CAD-B6C5-1C42-E57684C7BC89}"/>
                  </a:ext>
                </a:extLst>
              </p:cNvPr>
              <p:cNvSpPr txBox="1"/>
              <p:nvPr/>
            </p:nvSpPr>
            <p:spPr>
              <a:xfrm>
                <a:off x="3517818" y="4642203"/>
                <a:ext cx="1911860" cy="771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28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800" b="1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800" b="1" dirty="0">
                            <a:solidFill>
                              <a:srgbClr val="C00000"/>
                            </a:solidFill>
                          </a:rPr>
                          <m:t> × </m:t>
                        </m:r>
                        <m:r>
                          <m:rPr>
                            <m:nor/>
                          </m:rPr>
                          <a:rPr lang="fr-MA" sz="2800" b="1" dirty="0">
                            <a:solidFill>
                              <a:srgbClr val="C00000"/>
                            </a:solidFill>
                          </a:rPr>
                          <m:t>h</m:t>
                        </m:r>
                      </m:num>
                      <m:den>
                        <m:r>
                          <a:rPr lang="fr-MA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28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BC13F01-1CAD-B6C5-1C42-E57684C7B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8" y="4642203"/>
                <a:ext cx="1911860" cy="771814"/>
              </a:xfrm>
              <a:prstGeom prst="rect">
                <a:avLst/>
              </a:prstGeom>
              <a:blipFill>
                <a:blip r:embed="rId4"/>
                <a:stretch>
                  <a:fillRect l="-63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 descr="Une image contenant ligne, triangle&#10;&#10;Le contenu généré par l’IA peut être incorrect.">
            <a:extLst>
              <a:ext uri="{FF2B5EF4-FFF2-40B4-BE49-F238E27FC236}">
                <a16:creationId xmlns:a16="http://schemas.microsoft.com/office/drawing/2014/main" id="{486CE098-67F6-5F64-46B1-780458B7B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531" y="3377686"/>
            <a:ext cx="3136632" cy="10887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0B8C242-4BA4-0AB8-6BB9-12100D44F371}"/>
              </a:ext>
            </a:extLst>
          </p:cNvPr>
          <p:cNvSpPr txBox="1"/>
          <p:nvPr/>
        </p:nvSpPr>
        <p:spPr>
          <a:xfrm>
            <a:off x="20193" y="2387899"/>
            <a:ext cx="55077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لِحِسابِ مِساحَةِ الْ</a:t>
            </a: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مُثَلَّثِ</a:t>
            </a:r>
            <a:r>
              <a:rPr lang="ar-MA" sz="2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وَشِبْهِ المُنْحَرِفِ، أُوَظِّفُ الْقاعِدَةَ</a:t>
            </a:r>
            <a:r>
              <a:rPr kumimoji="0" lang="ar-M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</a:t>
            </a:r>
            <a:endParaRPr kumimoji="0" lang="ar-S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age 11" descr="Une image contenant ligne, triangle&#10;&#10;Le contenu généré par l’IA peut être incorrect.">
            <a:extLst>
              <a:ext uri="{FF2B5EF4-FFF2-40B4-BE49-F238E27FC236}">
                <a16:creationId xmlns:a16="http://schemas.microsoft.com/office/drawing/2014/main" id="{D19318A2-A32B-EA5F-5D54-A33E3EEEB3A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352" y="3137367"/>
            <a:ext cx="2364165" cy="1596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0304857-52FB-920E-DDD9-E1DCFF8E7116}"/>
                  </a:ext>
                </a:extLst>
              </p:cNvPr>
              <p:cNvSpPr txBox="1"/>
              <p:nvPr/>
            </p:nvSpPr>
            <p:spPr>
              <a:xfrm>
                <a:off x="230806" y="4951440"/>
                <a:ext cx="2364165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 × </m:t>
                        </m:r>
                        <m:r>
                          <a:rPr lang="fr-MA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0304857-52FB-920E-DDD9-E1DCFF8E7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06" y="4951440"/>
                <a:ext cx="2364165" cy="695640"/>
              </a:xfrm>
              <a:prstGeom prst="rect">
                <a:avLst/>
              </a:prstGeom>
              <a:blipFill>
                <a:blip r:embed="rId7"/>
                <a:stretch>
                  <a:fillRect l="-4124" b="-964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024ADF5-FECA-2B7A-05BA-D4D32FA48641}"/>
                  </a:ext>
                </a:extLst>
              </p:cNvPr>
              <p:cNvSpPr txBox="1"/>
              <p:nvPr/>
            </p:nvSpPr>
            <p:spPr>
              <a:xfrm>
                <a:off x="1009348" y="4286386"/>
                <a:ext cx="6702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024ADF5-FECA-2B7A-05BA-D4D32FA48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48" y="4286386"/>
                <a:ext cx="67028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A630A3B-05FD-35CC-5311-D6C2A20BC067}"/>
                  </a:ext>
                </a:extLst>
              </p:cNvPr>
              <p:cNvSpPr txBox="1"/>
              <p:nvPr/>
            </p:nvSpPr>
            <p:spPr>
              <a:xfrm>
                <a:off x="841606" y="2955881"/>
                <a:ext cx="5712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A630A3B-05FD-35CC-5311-D6C2A20BC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06" y="2955881"/>
                <a:ext cx="571283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326D36-DBF0-8C49-BC6A-6CBCEB9AC21F}"/>
                  </a:ext>
                </a:extLst>
              </p:cNvPr>
              <p:cNvSpPr txBox="1"/>
              <p:nvPr/>
            </p:nvSpPr>
            <p:spPr>
              <a:xfrm>
                <a:off x="1127248" y="3596039"/>
                <a:ext cx="5712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326D36-DBF0-8C49-BC6A-6CBCEB9AC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248" y="3596039"/>
                <a:ext cx="57128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849F373-1A2B-3DAA-EC30-A338D31E6F95}"/>
                  </a:ext>
                </a:extLst>
              </p:cNvPr>
              <p:cNvSpPr txBox="1"/>
              <p:nvPr/>
            </p:nvSpPr>
            <p:spPr>
              <a:xfrm>
                <a:off x="4188106" y="4333573"/>
                <a:ext cx="5712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849F373-1A2B-3DAA-EC30-A338D31E6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106" y="4333573"/>
                <a:ext cx="571283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630E990-8EE2-188F-B3E9-EDD9A8460D02}"/>
                  </a:ext>
                </a:extLst>
              </p:cNvPr>
              <p:cNvSpPr txBox="1"/>
              <p:nvPr/>
            </p:nvSpPr>
            <p:spPr>
              <a:xfrm>
                <a:off x="4473747" y="3830211"/>
                <a:ext cx="5712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MA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630E990-8EE2-188F-B3E9-EDD9A8460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747" y="3830211"/>
                <a:ext cx="57128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350F368D-6A91-3847-007C-C7AAD16FE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29" y="2103850"/>
            <a:ext cx="7683022" cy="319093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75177A-F3A4-1A25-9F42-211A894E9600}"/>
              </a:ext>
            </a:extLst>
          </p:cNvPr>
          <p:cNvSpPr txBox="1"/>
          <p:nvPr/>
        </p:nvSpPr>
        <p:spPr>
          <a:xfrm>
            <a:off x="2201211" y="3863001"/>
            <a:ext cx="14011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9C2456-FF9A-DA1C-CDCB-1A8A716186CC}"/>
              </a:ext>
            </a:extLst>
          </p:cNvPr>
          <p:cNvSpPr txBox="1"/>
          <p:nvPr/>
        </p:nvSpPr>
        <p:spPr>
          <a:xfrm>
            <a:off x="2201212" y="4100618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2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16A233-94BF-7C10-E4B5-9EB428FD1EEB}"/>
              </a:ext>
            </a:extLst>
          </p:cNvPr>
          <p:cNvSpPr txBox="1"/>
          <p:nvPr/>
        </p:nvSpPr>
        <p:spPr>
          <a:xfrm>
            <a:off x="2157674" y="4635773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42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cm²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0501F5-C860-2D60-0E74-A82ADFB2CDB0}"/>
              </a:ext>
            </a:extLst>
          </p:cNvPr>
          <p:cNvSpPr txBox="1"/>
          <p:nvPr/>
        </p:nvSpPr>
        <p:spPr>
          <a:xfrm>
            <a:off x="2201212" y="4344858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FAD0D3-52EC-85F5-20AE-F35C71918AD8}"/>
              </a:ext>
            </a:extLst>
          </p:cNvPr>
          <p:cNvSpPr txBox="1"/>
          <p:nvPr/>
        </p:nvSpPr>
        <p:spPr>
          <a:xfrm>
            <a:off x="5858812" y="3987776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D172F5-BA4A-DFAD-186F-B99C1B437C39}"/>
              </a:ext>
            </a:extLst>
          </p:cNvPr>
          <p:cNvSpPr txBox="1"/>
          <p:nvPr/>
        </p:nvSpPr>
        <p:spPr>
          <a:xfrm>
            <a:off x="5815274" y="4306758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942900-3E63-2C9C-A053-348E6DBDD7E7}"/>
              </a:ext>
            </a:extLst>
          </p:cNvPr>
          <p:cNvSpPr txBox="1"/>
          <p:nvPr/>
        </p:nvSpPr>
        <p:spPr>
          <a:xfrm>
            <a:off x="5815274" y="4600715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12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cm²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2" y="1856539"/>
            <a:ext cx="3086786" cy="434217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43908" y="2288973"/>
            <a:ext cx="2807845" cy="12733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DD51B458-B036-7451-5A64-8A7480A71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76" y="2132651"/>
            <a:ext cx="8252692" cy="384349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21DD1D7-70D4-94CE-B11D-5130BA05189D}"/>
              </a:ext>
            </a:extLst>
          </p:cNvPr>
          <p:cNvSpPr txBox="1"/>
          <p:nvPr/>
        </p:nvSpPr>
        <p:spPr>
          <a:xfrm>
            <a:off x="1782111" y="4396401"/>
            <a:ext cx="14011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21E176-E8F1-D8BD-BAB5-5F1646B5740A}"/>
              </a:ext>
            </a:extLst>
          </p:cNvPr>
          <p:cNvSpPr txBox="1"/>
          <p:nvPr/>
        </p:nvSpPr>
        <p:spPr>
          <a:xfrm>
            <a:off x="1782112" y="4634018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DE9415-4D03-EE95-887E-253B058543D5}"/>
              </a:ext>
            </a:extLst>
          </p:cNvPr>
          <p:cNvSpPr txBox="1"/>
          <p:nvPr/>
        </p:nvSpPr>
        <p:spPr>
          <a:xfrm>
            <a:off x="1738574" y="5169173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35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cm²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54BB1F-A952-8E53-F7DC-0A2F26046DA6}"/>
              </a:ext>
            </a:extLst>
          </p:cNvPr>
          <p:cNvSpPr txBox="1"/>
          <p:nvPr/>
        </p:nvSpPr>
        <p:spPr>
          <a:xfrm>
            <a:off x="1782112" y="4878258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AA5E7B-16B7-61D4-0AF7-442C04715D7C}"/>
              </a:ext>
            </a:extLst>
          </p:cNvPr>
          <p:cNvSpPr txBox="1"/>
          <p:nvPr/>
        </p:nvSpPr>
        <p:spPr>
          <a:xfrm>
            <a:off x="5439712" y="4403084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E04C6D6-80F0-01FB-56CC-B503A139535E}"/>
              </a:ext>
            </a:extLst>
          </p:cNvPr>
          <p:cNvSpPr txBox="1"/>
          <p:nvPr/>
        </p:nvSpPr>
        <p:spPr>
          <a:xfrm>
            <a:off x="5396174" y="4722066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9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F905C6-9560-F492-AD11-41B5058261CA}"/>
              </a:ext>
            </a:extLst>
          </p:cNvPr>
          <p:cNvSpPr txBox="1"/>
          <p:nvPr/>
        </p:nvSpPr>
        <p:spPr>
          <a:xfrm>
            <a:off x="5396174" y="5016023"/>
            <a:ext cx="140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36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cm²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BD0CCC7-2698-4E7C-5EAA-2F4A54CB9409}"/>
              </a:ext>
            </a:extLst>
          </p:cNvPr>
          <p:cNvGrpSpPr/>
          <p:nvPr/>
        </p:nvGrpSpPr>
        <p:grpSpPr>
          <a:xfrm>
            <a:off x="2064213" y="1967479"/>
            <a:ext cx="5015574" cy="3617491"/>
            <a:chOff x="1579566" y="2653279"/>
            <a:chExt cx="5015574" cy="36174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25727F3-CB46-C644-DE7A-E1B9DC992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149" y="2653279"/>
              <a:ext cx="2595991" cy="36174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A5D439-3257-61E8-7286-6808F4ECA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566" y="2660594"/>
              <a:ext cx="2547982" cy="3583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15523</TotalTime>
  <Words>983</Words>
  <Application>Microsoft Office PowerPoint</Application>
  <PresentationFormat>Affichage à l'écran (4:3)</PresentationFormat>
  <Paragraphs>381</Paragraphs>
  <Slides>73</Slides>
  <Notes>18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73</vt:i4>
      </vt:variant>
    </vt:vector>
  </HeadingPairs>
  <TitlesOfParts>
    <vt:vector size="85" baseType="lpstr">
      <vt:lpstr>Aptos</vt:lpstr>
      <vt:lpstr>Arial</vt:lpstr>
      <vt:lpstr>Effra CC Arbc</vt:lpstr>
      <vt:lpstr>DengXian</vt:lpstr>
      <vt:lpstr>Aptos Display</vt:lpstr>
      <vt:lpstr>Dosis</vt:lpstr>
      <vt:lpstr>Calibri</vt:lpstr>
      <vt:lpstr>Cambria Math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261</cp:revision>
  <cp:lastPrinted>2025-08-13T10:11:39Z</cp:lastPrinted>
  <dcterms:created xsi:type="dcterms:W3CDTF">2025-08-01T12:31:49Z</dcterms:created>
  <dcterms:modified xsi:type="dcterms:W3CDTF">2026-01-04T19:59:02Z</dcterms:modified>
</cp:coreProperties>
</file>