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5"/>
  </p:notesMasterIdLst>
  <p:handoutMasterIdLst>
    <p:handoutMasterId r:id="rId56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3" r:id="rId12"/>
    <p:sldId id="926" r:id="rId13"/>
    <p:sldId id="931" r:id="rId14"/>
    <p:sldId id="766" r:id="rId15"/>
    <p:sldId id="768" r:id="rId16"/>
    <p:sldId id="792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06" r:id="rId26"/>
    <p:sldId id="1007" r:id="rId27"/>
    <p:sldId id="1008" r:id="rId28"/>
    <p:sldId id="1009" r:id="rId29"/>
    <p:sldId id="1036" r:id="rId30"/>
    <p:sldId id="1037" r:id="rId31"/>
    <p:sldId id="1038" r:id="rId32"/>
    <p:sldId id="1039" r:id="rId33"/>
    <p:sldId id="1042" r:id="rId34"/>
    <p:sldId id="1040" r:id="rId35"/>
    <p:sldId id="1041" r:id="rId36"/>
    <p:sldId id="1043" r:id="rId37"/>
    <p:sldId id="1044" r:id="rId38"/>
    <p:sldId id="1045" r:id="rId39"/>
    <p:sldId id="1010" r:id="rId40"/>
    <p:sldId id="1011" r:id="rId41"/>
    <p:sldId id="1012" r:id="rId42"/>
    <p:sldId id="1013" r:id="rId43"/>
    <p:sldId id="914" r:id="rId44"/>
    <p:sldId id="848" r:id="rId45"/>
    <p:sldId id="922" r:id="rId46"/>
    <p:sldId id="924" r:id="rId47"/>
    <p:sldId id="849" r:id="rId48"/>
    <p:sldId id="978" r:id="rId49"/>
    <p:sldId id="644" r:id="rId50"/>
    <p:sldId id="672" r:id="rId51"/>
    <p:sldId id="809" r:id="rId52"/>
    <p:sldId id="956" r:id="rId53"/>
    <p:sldId id="789" r:id="rId5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7"/>
      <p:bold r:id="rId58"/>
    </p:embeddedFont>
    <p:embeddedFont>
      <p:font typeface="Dosis" panose="02010703020202060003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CBF1"/>
    <a:srgbClr val="104862"/>
    <a:srgbClr val="BFBFBF"/>
    <a:srgbClr val="7FC5C2"/>
    <a:srgbClr val="FFC000"/>
    <a:srgbClr val="B2B3AE"/>
    <a:srgbClr val="106585"/>
    <a:srgbClr val="FC8D00"/>
    <a:srgbClr val="17AB98"/>
    <a:srgbClr val="EF7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364" autoAdjust="0"/>
  </p:normalViewPr>
  <p:slideViewPr>
    <p:cSldViewPr snapToGrid="0">
      <p:cViewPr varScale="1">
        <p:scale>
          <a:sx n="78" d="100"/>
          <a:sy n="78" d="100"/>
        </p:scale>
        <p:origin x="151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4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20:58:01.59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20:58:10.54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20:58:15.03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20:58:23.60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C6D7-FC51-098C-29E1-48556D7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520CE-8106-03E6-F83B-ADDB1250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FDD54-7F06-A2CB-C0A4-B1E5DE64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7B1D8-43F4-D12A-74A9-B4F59E96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2360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E02EF-4067-D7F1-2753-1638B891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248FEA-E490-D80E-0411-9E8F09689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0FFFA7-FCBB-F2FA-DD72-90FCE7F9F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EFAD7-499D-86E3-37FC-C74E2C811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2602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8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5" Type="http://schemas.openxmlformats.org/officeDocument/2006/relationships/image" Target="../media/image28.png"/><Relationship Id="rId10" Type="http://schemas.openxmlformats.org/officeDocument/2006/relationships/customXml" Target="../ink/ink4.xml"/><Relationship Id="rId4" Type="http://schemas.openxmlformats.org/officeDocument/2006/relationships/image" Target="../media/image27.emf"/><Relationship Id="rId9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681134" y="377048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</a:t>
              </a:r>
              <a:r>
                <a:rPr lang="f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708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4172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3825514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27" y="4053973"/>
            <a:ext cx="3938021" cy="940822"/>
          </a:xfrm>
          <a:prstGeom prst="rect">
            <a:avLst/>
          </a:prstGeom>
        </p:spPr>
      </p:pic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11702" y="3820677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528961" y="4197661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0662" y="2659043"/>
            <a:ext cx="4998747" cy="3605962"/>
            <a:chOff x="1580662" y="2659043"/>
            <a:chExt cx="4998747" cy="360596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4880" y="2659043"/>
              <a:ext cx="2564529" cy="3605962"/>
            </a:xfrm>
            <a:prstGeom prst="rect">
              <a:avLst/>
            </a:prstGeom>
            <a:ln>
              <a:solidFill>
                <a:srgbClr val="80CBF1"/>
              </a:solidFill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0662" y="2677481"/>
              <a:ext cx="2545790" cy="3550033"/>
            </a:xfrm>
            <a:prstGeom prst="rect">
              <a:avLst/>
            </a:prstGeom>
            <a:ln>
              <a:solidFill>
                <a:srgbClr val="80CBF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باستعمال التمثيل المناسب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8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894412A-F282-B083-3A1C-A8499A15B918}"/>
              </a:ext>
            </a:extLst>
          </p:cNvPr>
          <p:cNvGrpSpPr/>
          <p:nvPr/>
        </p:nvGrpSpPr>
        <p:grpSpPr>
          <a:xfrm>
            <a:off x="1231914" y="2158105"/>
            <a:ext cx="6556576" cy="3733422"/>
            <a:chOff x="1231914" y="2158105"/>
            <a:chExt cx="6556576" cy="373342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10B2B39-C823-CF90-5AA5-EFC10EC3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31914" y="2158105"/>
              <a:ext cx="6556576" cy="3733422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E6C4989-CD1F-15BC-1A5E-38C428C19575}"/>
                </a:ext>
              </a:extLst>
            </p:cNvPr>
            <p:cNvSpPr txBox="1"/>
            <p:nvPr/>
          </p:nvSpPr>
          <p:spPr>
            <a:xfrm>
              <a:off x="3946474" y="3090446"/>
              <a:ext cx="5637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E640B15-B91E-E9E1-B9AA-7490E6474E30}"/>
                </a:ext>
              </a:extLst>
            </p:cNvPr>
            <p:cNvSpPr txBox="1"/>
            <p:nvPr/>
          </p:nvSpPr>
          <p:spPr>
            <a:xfrm>
              <a:off x="3370046" y="3090446"/>
              <a:ext cx="5637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35</a:t>
              </a:r>
              <a:endPara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9523D4E-5B9E-CF3F-6DC1-9D0CB9869B82}"/>
                </a:ext>
              </a:extLst>
            </p:cNvPr>
            <p:cNvSpPr txBox="1"/>
            <p:nvPr/>
          </p:nvSpPr>
          <p:spPr>
            <a:xfrm>
              <a:off x="2793618" y="3090446"/>
              <a:ext cx="5637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50</a:t>
              </a:r>
              <a:endPara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AE87A883-B97A-1BED-D64B-BA295CA32A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19246" y="4495800"/>
              <a:ext cx="2002054" cy="9779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2C535435-36C6-35BD-7B11-98F193FE6BD2}"/>
                  </a:ext>
                </a:extLst>
              </p14:cNvPr>
              <p14:cNvContentPartPr/>
              <p14:nvPr/>
            </p14:nvContentPartPr>
            <p14:xfrm>
              <a:off x="4127300" y="5092540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2C535435-36C6-35BD-7B11-98F193FE6BD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9660" y="50745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679DA3C8-A1B2-D6AE-E0C3-1638CC1B9F8D}"/>
                  </a:ext>
                </a:extLst>
              </p14:cNvPr>
              <p14:cNvContentPartPr/>
              <p14:nvPr/>
            </p14:nvContentPartPr>
            <p14:xfrm>
              <a:off x="3517820" y="5371900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679DA3C8-A1B2-D6AE-E0C3-1638CC1B9F8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00180" y="53539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8F886FA-1BE0-5B3A-AD26-DE04D530A0AE}"/>
                  </a:ext>
                </a:extLst>
              </p14:cNvPr>
              <p14:cNvContentPartPr/>
              <p14:nvPr/>
            </p14:nvContentPartPr>
            <p14:xfrm>
              <a:off x="4711580" y="4787620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8F886FA-1BE0-5B3A-AD26-DE04D530A0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93940" y="47696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62B6152D-6002-7D8F-98B5-F04B903554CB}"/>
                  </a:ext>
                </a:extLst>
              </p14:cNvPr>
              <p14:cNvContentPartPr/>
              <p14:nvPr/>
            </p14:nvContentPartPr>
            <p14:xfrm>
              <a:off x="5321060" y="4508260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62B6152D-6002-7D8F-98B5-F04B903554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03420" y="4490260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31A2B41-7412-F3EF-A460-A30ED3D5A47F}"/>
              </a:ext>
            </a:extLst>
          </p:cNvPr>
          <p:cNvCxnSpPr/>
          <p:nvPr/>
        </p:nvCxnSpPr>
        <p:spPr>
          <a:xfrm flipV="1">
            <a:off x="4127300" y="5092540"/>
            <a:ext cx="0" cy="38116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FC15EEA-E659-A6E7-AB72-0FB4E2C227B8}"/>
              </a:ext>
            </a:extLst>
          </p:cNvPr>
          <p:cNvCxnSpPr/>
          <p:nvPr/>
        </p:nvCxnSpPr>
        <p:spPr>
          <a:xfrm flipV="1">
            <a:off x="4711380" y="4774960"/>
            <a:ext cx="0" cy="720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1AD2DC9-D3C1-D1F7-20C0-D89413A9E242}"/>
              </a:ext>
            </a:extLst>
          </p:cNvPr>
          <p:cNvCxnSpPr/>
          <p:nvPr/>
        </p:nvCxnSpPr>
        <p:spPr>
          <a:xfrm flipV="1">
            <a:off x="5321060" y="4508260"/>
            <a:ext cx="0" cy="972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FF95DBF-4739-F370-348B-C317EAF9DDA8}"/>
              </a:ext>
            </a:extLst>
          </p:cNvPr>
          <p:cNvCxnSpPr/>
          <p:nvPr/>
        </p:nvCxnSpPr>
        <p:spPr>
          <a:xfrm flipV="1">
            <a:off x="3517820" y="5371900"/>
            <a:ext cx="0" cy="108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44254A2-7594-0535-ADBD-371ADE512883}"/>
              </a:ext>
            </a:extLst>
          </p:cNvPr>
          <p:cNvCxnSpPr>
            <a:cxnSpLocks/>
          </p:cNvCxnSpPr>
          <p:nvPr/>
        </p:nvCxnSpPr>
        <p:spPr>
          <a:xfrm rot="5400000" flipV="1">
            <a:off x="3414606" y="5263900"/>
            <a:ext cx="0" cy="216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A006B6A-8AC7-E23F-FDD1-83B6F21A2E7A}"/>
              </a:ext>
            </a:extLst>
          </p:cNvPr>
          <p:cNvCxnSpPr>
            <a:cxnSpLocks/>
          </p:cNvCxnSpPr>
          <p:nvPr/>
        </p:nvCxnSpPr>
        <p:spPr>
          <a:xfrm rot="5400000" flipV="1">
            <a:off x="3709274" y="4696540"/>
            <a:ext cx="0" cy="792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5C45D0F-A692-F515-CC1E-4F72706BBDFE}"/>
              </a:ext>
            </a:extLst>
          </p:cNvPr>
          <p:cNvCxnSpPr>
            <a:cxnSpLocks/>
          </p:cNvCxnSpPr>
          <p:nvPr/>
        </p:nvCxnSpPr>
        <p:spPr>
          <a:xfrm rot="5400000" flipV="1">
            <a:off x="4009380" y="4085460"/>
            <a:ext cx="0" cy="1404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9E39E650-F0B5-BEC5-D40A-ED2099448E0E}"/>
              </a:ext>
            </a:extLst>
          </p:cNvPr>
          <p:cNvCxnSpPr>
            <a:cxnSpLocks/>
          </p:cNvCxnSpPr>
          <p:nvPr/>
        </p:nvCxnSpPr>
        <p:spPr>
          <a:xfrm rot="5400000" flipV="1">
            <a:off x="4331060" y="3505360"/>
            <a:ext cx="0" cy="198000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capture d’écran, menu, Police&#10;&#10;Le contenu généré par l’IA peut être incorrect.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629" y="1692729"/>
            <a:ext cx="3162741" cy="45154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990629" y="4584953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B69744-916B-BFE8-0104-2BC5ACD73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855" y="3123594"/>
            <a:ext cx="8040296" cy="96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3EFA4C-7B10-37B2-BE18-F5732FB3D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448" y="3084465"/>
            <a:ext cx="8029577" cy="96184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EEDB7F-0D07-1438-223C-8082A64A1387}"/>
              </a:ext>
            </a:extLst>
          </p:cNvPr>
          <p:cNvSpPr txBox="1"/>
          <p:nvPr/>
        </p:nvSpPr>
        <p:spPr>
          <a:xfrm>
            <a:off x="2177027" y="3256823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300 000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D85B83-B07F-FBD4-A3FD-A47E695F5EA4}"/>
              </a:ext>
            </a:extLst>
          </p:cNvPr>
          <p:cNvSpPr txBox="1"/>
          <p:nvPr/>
        </p:nvSpPr>
        <p:spPr>
          <a:xfrm>
            <a:off x="4872122" y="3199674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320 000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5F189-FF1E-399C-3EF8-F89C800980CC}"/>
              </a:ext>
            </a:extLst>
          </p:cNvPr>
          <p:cNvSpPr txBox="1"/>
          <p:nvPr/>
        </p:nvSpPr>
        <p:spPr>
          <a:xfrm>
            <a:off x="7302974" y="3226833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540 000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0DA667-7544-23BC-A0B8-075F0371996F}"/>
              </a:ext>
            </a:extLst>
          </p:cNvPr>
          <p:cNvSpPr txBox="1"/>
          <p:nvPr/>
        </p:nvSpPr>
        <p:spPr>
          <a:xfrm>
            <a:off x="2177027" y="3589508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560 000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F21937-6D48-38E9-AC0B-CCA40139571C}"/>
              </a:ext>
            </a:extLst>
          </p:cNvPr>
          <p:cNvSpPr txBox="1"/>
          <p:nvPr/>
        </p:nvSpPr>
        <p:spPr>
          <a:xfrm>
            <a:off x="4863422" y="3618943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8C23AC-E714-B5DA-1E44-078B5F8F42A5}"/>
              </a:ext>
            </a:extLst>
          </p:cNvPr>
          <p:cNvSpPr txBox="1"/>
          <p:nvPr/>
        </p:nvSpPr>
        <p:spPr>
          <a:xfrm>
            <a:off x="7344035" y="3589508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560 000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باستعمال التمثيل المناسب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سنتعلم كيف نحل مسألة باستعمال التمثيل المناسب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2S3L4 (1)">
            <a:hlinkClick r:id="" action="ppaction://media"/>
            <a:extLst>
              <a:ext uri="{FF2B5EF4-FFF2-40B4-BE49-F238E27FC236}">
                <a16:creationId xmlns:a16="http://schemas.microsoft.com/office/drawing/2014/main" id="{48F5FD7A-BD84-C61C-5C9B-0CE91FED22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741" y="1932571"/>
            <a:ext cx="7752272" cy="43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3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DDFFC38-E030-0EA4-ABCA-55E9EA9C9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613" y="2357976"/>
            <a:ext cx="5692171" cy="32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22EA8A-139B-D22D-2C27-C32748B435AE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503BD51-9A57-8505-417A-19A55AE3801C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0F21676-7F2D-8502-D845-B2369D341E32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. من يستخرج لنا معطيات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AEA87E-157F-0CBA-7DDA-1BAFBD10EC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4C99297-2C4A-7BBF-28FC-BD74F9F4DDB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A663AD8-BE17-0C14-7F75-3A359F24AFE3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5EB1A7D-220F-4964-0D2A-8618EFDED985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F28EF6D-1834-0330-AC43-AA840FE089A1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C3E03F4-197D-5676-B274-88C5B6E4DD45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B46EA7-F133-1616-3C78-87D513C8CFAA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EAEF7EA-82AD-6E9C-CAC7-87804B34C30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D8723E3-6305-F026-DA70-9DBD7D87FCD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4C00696-6FE6-7FA8-A65E-CD09FE319FC4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64295EA-D573-3CC4-FC4D-90BE21460905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A3D68CF-2780-178C-6492-CB5DF65E59A2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B19DEB4-8B14-F530-7BBB-2A82399D42D4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582D506-3279-B2F7-FBDA-D6984009BFA1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طبيعة المسألة. اكتبوا على الألواح الحرف المناسب لطبيعة المسألة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A7A80F-1D98-3C50-6E6D-78FC0FCC4C4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DC37598-6986-B549-AE71-052F5BB0DC5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D0B11F8-0D11-5C39-9905-7D1628F63EDF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195B81C-5034-2C96-4654-A87634C3CF58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D5D5A85-1602-3BF1-BBF6-91F91D9887CB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B6EB91CA-9A5B-FC3C-1E7C-691F7098B066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E531967-DFF7-8686-915A-0633D008D81B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02DAFDB-A6DE-9B39-7158-2F7888C8BAFF}"/>
              </a:ext>
            </a:extLst>
          </p:cNvPr>
          <p:cNvSpPr txBox="1"/>
          <p:nvPr/>
        </p:nvSpPr>
        <p:spPr>
          <a:xfrm>
            <a:off x="2971801" y="4140484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البحث عن الكل أو الجزء والأجزاء متساوية</a:t>
            </a:r>
            <a:endParaRPr lang="fr-MA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8CA146D-335C-5B1F-2630-0BBBD08E64E3}"/>
              </a:ext>
            </a:extLst>
          </p:cNvPr>
          <p:cNvSpPr txBox="1"/>
          <p:nvPr/>
        </p:nvSpPr>
        <p:spPr>
          <a:xfrm>
            <a:off x="2971801" y="4732059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البحث عن الكل أو الجزء والأجزاء غير متساوية</a:t>
            </a:r>
            <a:endParaRPr lang="f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90EBB20-3827-920C-A60A-6DDE29C101AD}"/>
              </a:ext>
            </a:extLst>
          </p:cNvPr>
          <p:cNvSpPr txBox="1"/>
          <p:nvPr/>
        </p:nvSpPr>
        <p:spPr>
          <a:xfrm>
            <a:off x="2958861" y="5369393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تناسبية</a:t>
            </a:r>
            <a:endParaRPr lang="fr-MA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98E0FD6-132E-1F74-A746-8A94F4A9935B}"/>
              </a:ext>
            </a:extLst>
          </p:cNvPr>
          <p:cNvSpPr txBox="1"/>
          <p:nvPr/>
        </p:nvSpPr>
        <p:spPr>
          <a:xfrm>
            <a:off x="2971801" y="5989419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مقارنة</a:t>
            </a:r>
            <a:endParaRPr lang="fr-MA" dirty="0"/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63775FD7-5514-D371-6B64-8B1EB538FA09}"/>
              </a:ext>
            </a:extLst>
          </p:cNvPr>
          <p:cNvSpPr>
            <a:spLocks noChangeAspect="1"/>
          </p:cNvSpPr>
          <p:nvPr/>
        </p:nvSpPr>
        <p:spPr>
          <a:xfrm>
            <a:off x="7552436" y="4104951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2AD05040-F650-35DD-1637-0A7BE26F2530}"/>
              </a:ext>
            </a:extLst>
          </p:cNvPr>
          <p:cNvSpPr>
            <a:spLocks noChangeAspect="1"/>
          </p:cNvSpPr>
          <p:nvPr/>
        </p:nvSpPr>
        <p:spPr>
          <a:xfrm>
            <a:off x="7568291" y="473205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8F6ADEB3-2987-7CBC-7271-C9385D145C29}"/>
              </a:ext>
            </a:extLst>
          </p:cNvPr>
          <p:cNvSpPr>
            <a:spLocks noChangeAspect="1"/>
          </p:cNvSpPr>
          <p:nvPr/>
        </p:nvSpPr>
        <p:spPr>
          <a:xfrm>
            <a:off x="7568291" y="533386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C</a:t>
            </a: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35DFD8E8-A556-CC0E-15A3-C5DC0DACB889}"/>
              </a:ext>
            </a:extLst>
          </p:cNvPr>
          <p:cNvSpPr>
            <a:spLocks noChangeAspect="1"/>
          </p:cNvSpPr>
          <p:nvPr/>
        </p:nvSpPr>
        <p:spPr>
          <a:xfrm>
            <a:off x="7587341" y="598156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حدد طبيعة المسألة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AFB973-AA5A-65C2-B3B2-51E903640C4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06E35E2-FCDF-FB51-B938-324C91D4931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6A5A2ED-0E9A-B676-5C4C-75D3A2E6DB1E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580C966-EABB-2FF0-261A-1FA90896F3CF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FCD9810-5F88-BC07-C33D-9E0B14190DCC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8859DD0-5974-EF93-6B45-6C039A705CC9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7C76D94-2B50-8A90-BF13-717C4631A9CF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05865C-647B-81D2-B814-B57DAA52DEF0}"/>
              </a:ext>
            </a:extLst>
          </p:cNvPr>
          <p:cNvSpPr txBox="1"/>
          <p:nvPr/>
        </p:nvSpPr>
        <p:spPr>
          <a:xfrm>
            <a:off x="2971801" y="4140484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البحث عن الكل أو الجزء والأجزاء متساوية</a:t>
            </a:r>
            <a:endParaRPr lang="fr-MA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6A75A2-4F94-B518-2218-9C54A02345AA}"/>
              </a:ext>
            </a:extLst>
          </p:cNvPr>
          <p:cNvSpPr txBox="1"/>
          <p:nvPr/>
        </p:nvSpPr>
        <p:spPr>
          <a:xfrm>
            <a:off x="2971801" y="4732059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البحث عن الكل أو الجزء والأجزاء غير متساوية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5C0782-3426-9F70-4EC0-E7E65669EE56}"/>
              </a:ext>
            </a:extLst>
          </p:cNvPr>
          <p:cNvSpPr txBox="1"/>
          <p:nvPr/>
        </p:nvSpPr>
        <p:spPr>
          <a:xfrm>
            <a:off x="2958861" y="5369393"/>
            <a:ext cx="45449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تناسبية</a:t>
            </a:r>
            <a:endParaRPr lang="fr-MA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EE370AD-5F71-7B88-B955-C1AC73408663}"/>
              </a:ext>
            </a:extLst>
          </p:cNvPr>
          <p:cNvSpPr txBox="1"/>
          <p:nvPr/>
        </p:nvSpPr>
        <p:spPr>
          <a:xfrm>
            <a:off x="2971801" y="5989419"/>
            <a:ext cx="454490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وضعية مقارنة</a:t>
            </a:r>
            <a:endParaRPr lang="fr-MA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294162F4-2C52-B58E-CD24-1A7009AD11A7}"/>
              </a:ext>
            </a:extLst>
          </p:cNvPr>
          <p:cNvSpPr>
            <a:spLocks noChangeAspect="1"/>
          </p:cNvSpPr>
          <p:nvPr/>
        </p:nvSpPr>
        <p:spPr>
          <a:xfrm>
            <a:off x="7552436" y="4104951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6A1E274-05AC-85C5-8DBC-0EE3401DCFF3}"/>
              </a:ext>
            </a:extLst>
          </p:cNvPr>
          <p:cNvSpPr>
            <a:spLocks noChangeAspect="1"/>
          </p:cNvSpPr>
          <p:nvPr/>
        </p:nvSpPr>
        <p:spPr>
          <a:xfrm>
            <a:off x="7568291" y="473205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12141AAE-25C5-E979-2B2A-156807A9A68B}"/>
              </a:ext>
            </a:extLst>
          </p:cNvPr>
          <p:cNvSpPr>
            <a:spLocks noChangeAspect="1"/>
          </p:cNvSpPr>
          <p:nvPr/>
        </p:nvSpPr>
        <p:spPr>
          <a:xfrm>
            <a:off x="7568291" y="533386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C</a:t>
            </a: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B82F2EF9-642E-FC66-1036-D3F3F322ABC9}"/>
              </a:ext>
            </a:extLst>
          </p:cNvPr>
          <p:cNvSpPr>
            <a:spLocks noChangeAspect="1"/>
          </p:cNvSpPr>
          <p:nvPr/>
        </p:nvSpPr>
        <p:spPr>
          <a:xfrm>
            <a:off x="7587341" y="598156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045E-5944-3A1D-150F-D885E26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D62E90-E71A-47CB-39AA-8244839C694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على الألواح. الحرف المناسب لتمثيل مسألة التناسبية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1BB9-836A-2CAF-1529-4CBDDD16F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53F166D-B8D8-4831-FCC7-EF31ABD7DEF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81CFABE-7DDD-87B9-603D-58F45253ED1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1C34AD9-6F44-A581-B85D-2EF4C7098372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DA74352-B902-1BA7-7008-A3A1FA0E00F5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D260CFF-27A8-C783-F529-6D9AD43A8B98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101F2ED-3897-0B57-45C5-331AC758D883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DE122B0-E5B5-9934-7031-4D136D410D5E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EBFCBF8E-B013-9DE9-520B-79784780A85D}"/>
              </a:ext>
            </a:extLst>
          </p:cNvPr>
          <p:cNvSpPr>
            <a:spLocks noChangeAspect="1"/>
          </p:cNvSpPr>
          <p:nvPr/>
        </p:nvSpPr>
        <p:spPr>
          <a:xfrm>
            <a:off x="1296113" y="554116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EA28CD5A-0ABC-36F6-063D-ED613F069A02}"/>
              </a:ext>
            </a:extLst>
          </p:cNvPr>
          <p:cNvSpPr>
            <a:spLocks noChangeAspect="1"/>
          </p:cNvSpPr>
          <p:nvPr/>
        </p:nvSpPr>
        <p:spPr>
          <a:xfrm>
            <a:off x="3398007" y="54648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0AB48347-3F75-2C56-9AFB-02D77B2269AA}"/>
              </a:ext>
            </a:extLst>
          </p:cNvPr>
          <p:cNvSpPr>
            <a:spLocks noChangeAspect="1"/>
          </p:cNvSpPr>
          <p:nvPr/>
        </p:nvSpPr>
        <p:spPr>
          <a:xfrm>
            <a:off x="7524389" y="55410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D</a:t>
            </a:r>
          </a:p>
        </p:txBody>
      </p:sp>
      <p:pic>
        <p:nvPicPr>
          <p:cNvPr id="41" name="Image 40" descr="Une image contenant ligne, diagramm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ED8595DB-F720-4055-23D8-5728C605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0" y="4274575"/>
            <a:ext cx="2284865" cy="1238250"/>
          </a:xfrm>
          <a:prstGeom prst="rect">
            <a:avLst/>
          </a:prstGeom>
        </p:spPr>
      </p:pic>
      <p:pic>
        <p:nvPicPr>
          <p:cNvPr id="54" name="Image 53" descr="Une image contenant ligne, Rectangl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AA4A72AB-EF2C-09C2-DC56-E8311208C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052" y="4274575"/>
            <a:ext cx="1820397" cy="858177"/>
          </a:xfrm>
          <a:prstGeom prst="rect">
            <a:avLst/>
          </a:prstGeom>
        </p:spPr>
      </p:pic>
      <p:pic>
        <p:nvPicPr>
          <p:cNvPr id="63" name="Image 62" descr="Une image contenant ligne, capture d’écran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6B4E2150-6848-9A19-6F83-FEA709F80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6022" y="4298989"/>
            <a:ext cx="1633069" cy="765952"/>
          </a:xfrm>
          <a:prstGeom prst="rect">
            <a:avLst/>
          </a:prstGeom>
        </p:spPr>
      </p:pic>
      <p:sp>
        <p:nvSpPr>
          <p:cNvPr id="64" name="Oval 80">
            <a:extLst>
              <a:ext uri="{FF2B5EF4-FFF2-40B4-BE49-F238E27FC236}">
                <a16:creationId xmlns:a16="http://schemas.microsoft.com/office/drawing/2014/main" id="{B138C176-AC12-A160-615C-84C661629C16}"/>
              </a:ext>
            </a:extLst>
          </p:cNvPr>
          <p:cNvSpPr>
            <a:spLocks noChangeAspect="1"/>
          </p:cNvSpPr>
          <p:nvPr/>
        </p:nvSpPr>
        <p:spPr>
          <a:xfrm>
            <a:off x="5559123" y="544268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C</a:t>
            </a:r>
          </a:p>
        </p:txBody>
      </p:sp>
      <p:pic>
        <p:nvPicPr>
          <p:cNvPr id="66" name="Image 65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C65A20F7-E66B-22DC-1985-E5116BC33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310" y="4265083"/>
            <a:ext cx="2110086" cy="83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427C-0322-26FF-F38A-37CA902C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AD3BA-72B5-403E-FBA6-CA93604D6ED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041BE-B3D4-0D61-4B6B-4B47FE07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45EB1-DDBB-DD27-19AA-B8A12F2EF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5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F698-BFE7-D317-0E02-E4963DC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E925D55-927A-52E3-CB52-6490A83692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لماذا اختار هذا النموذج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BE7367A-2A14-2258-05BB-5E185139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FC7DB68-E1D0-D318-8148-043FEA75F63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61965A-3F9C-ECD9-2FB9-77BB45D7986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9BDFB5D-F9DD-6036-3EB8-1D8FC8B1429F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B96F26C6-FC41-6B46-A1E3-02CD4C9A3637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8003672-876D-9840-A8D4-16DFA880D25A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EDBAADE-152A-B72B-EC11-87279DA23845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55A06E0-0523-B81C-85B7-076CDA2E54AC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5B3AD5F6-CD50-3F59-52F4-5D38F39F3624}"/>
              </a:ext>
            </a:extLst>
          </p:cNvPr>
          <p:cNvSpPr>
            <a:spLocks noChangeAspect="1"/>
          </p:cNvSpPr>
          <p:nvPr/>
        </p:nvSpPr>
        <p:spPr>
          <a:xfrm>
            <a:off x="1296113" y="554116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36C6C33-CFA0-1ACA-5A4A-DA1B805A7D1F}"/>
              </a:ext>
            </a:extLst>
          </p:cNvPr>
          <p:cNvSpPr>
            <a:spLocks noChangeAspect="1"/>
          </p:cNvSpPr>
          <p:nvPr/>
        </p:nvSpPr>
        <p:spPr>
          <a:xfrm>
            <a:off x="3398007" y="54648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A2B1AF57-36CB-3C73-D3FE-4B62BBF24994}"/>
              </a:ext>
            </a:extLst>
          </p:cNvPr>
          <p:cNvSpPr>
            <a:spLocks noChangeAspect="1"/>
          </p:cNvSpPr>
          <p:nvPr/>
        </p:nvSpPr>
        <p:spPr>
          <a:xfrm>
            <a:off x="7524389" y="55410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D</a:t>
            </a:r>
          </a:p>
        </p:txBody>
      </p:sp>
      <p:pic>
        <p:nvPicPr>
          <p:cNvPr id="28" name="Image 27" descr="Une image contenant ligne, diagramm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BA5079D1-95DA-AAFB-0557-8717F7BB8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50" y="4274575"/>
            <a:ext cx="2284865" cy="1238250"/>
          </a:xfrm>
          <a:prstGeom prst="rect">
            <a:avLst/>
          </a:prstGeom>
        </p:spPr>
      </p:pic>
      <p:pic>
        <p:nvPicPr>
          <p:cNvPr id="29" name="Image 28" descr="Une image contenant ligne, Rectangl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E40EB76D-924B-C779-7107-17E16E0EE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52" y="4274575"/>
            <a:ext cx="1820397" cy="858177"/>
          </a:xfrm>
          <a:prstGeom prst="rect">
            <a:avLst/>
          </a:prstGeom>
        </p:spPr>
      </p:pic>
      <p:pic>
        <p:nvPicPr>
          <p:cNvPr id="30" name="Image 29" descr="Une image contenant ligne, capture d’écran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86545F90-8FAE-23B0-FC1D-0AC9B8959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022" y="4298989"/>
            <a:ext cx="1633069" cy="765952"/>
          </a:xfrm>
          <a:prstGeom prst="rect">
            <a:avLst/>
          </a:prstGeom>
        </p:spPr>
      </p:pic>
      <p:sp>
        <p:nvSpPr>
          <p:cNvPr id="31" name="Oval 80">
            <a:extLst>
              <a:ext uri="{FF2B5EF4-FFF2-40B4-BE49-F238E27FC236}">
                <a16:creationId xmlns:a16="http://schemas.microsoft.com/office/drawing/2014/main" id="{7F772D6D-1462-E242-3189-0A03266933A5}"/>
              </a:ext>
            </a:extLst>
          </p:cNvPr>
          <p:cNvSpPr>
            <a:spLocks noChangeAspect="1"/>
          </p:cNvSpPr>
          <p:nvPr/>
        </p:nvSpPr>
        <p:spPr>
          <a:xfrm>
            <a:off x="5559123" y="544268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C</a:t>
            </a:r>
          </a:p>
        </p:txBody>
      </p:sp>
      <p:pic>
        <p:nvPicPr>
          <p:cNvPr id="32" name="Image 31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D198C66C-6B25-3576-77B4-96AF4471B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310" y="4265083"/>
            <a:ext cx="2110086" cy="83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65C6FBC-7A3E-ED8F-2289-6DB2540718B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D934217-D8DC-1AD7-D13D-276931FFF51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3C2D87C-D0FB-EC49-3EFA-F9A4363E9587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7469D1E-DF17-C316-45D3-4BD41747D62A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E968C8B-3E6D-2331-3CFD-F14B626D55D6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7E2BF57-670D-B224-838A-1E50636BE651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A0ABEC6-8C6C-15AA-E4B8-354791602C7B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حرف الاستراتيجية المناسبة لملء الجدول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8D9319-93FE-A034-52F9-17E841BFD6A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001EC93-6BC5-332C-4C62-3C97FCAD122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8E1F01-93F7-CE5A-5EA1-5185ECA6429A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54501CD-8917-3550-B633-45822AC106C1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E3934A-DD2B-1584-B1FA-BC4CC4B53C1C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F3509A5-5880-2185-D516-1FD398D03858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A2CA450-8B93-5E58-0982-1AE7AB2378C2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pic>
        <p:nvPicPr>
          <p:cNvPr id="20" name="Image 19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A718BC61-D846-941E-D561-0B3967BB9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399" y="3824714"/>
            <a:ext cx="4118820" cy="143831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E4CFEAB-3132-FA99-3BAE-E482EEAB4A69}"/>
              </a:ext>
            </a:extLst>
          </p:cNvPr>
          <p:cNvSpPr txBox="1"/>
          <p:nvPr/>
        </p:nvSpPr>
        <p:spPr>
          <a:xfrm>
            <a:off x="1069616" y="5584555"/>
            <a:ext cx="2449565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استراتيجية المضاعفات</a:t>
            </a:r>
            <a:endParaRPr lang="fr-MA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C116219-A8C0-8E3B-72D0-79134529E00E}"/>
              </a:ext>
            </a:extLst>
          </p:cNvPr>
          <p:cNvSpPr txBox="1"/>
          <p:nvPr/>
        </p:nvSpPr>
        <p:spPr>
          <a:xfrm>
            <a:off x="5338925" y="5584555"/>
            <a:ext cx="2449565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b="1" dirty="0"/>
              <a:t>استراتيجية العودة إلى الوحدة</a:t>
            </a:r>
            <a:endParaRPr lang="fr-MA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192F579-8D05-D0DB-0C46-8D58C32FDC6C}"/>
              </a:ext>
            </a:extLst>
          </p:cNvPr>
          <p:cNvSpPr>
            <a:spLocks noChangeAspect="1"/>
          </p:cNvSpPr>
          <p:nvPr/>
        </p:nvSpPr>
        <p:spPr>
          <a:xfrm>
            <a:off x="2074199" y="605521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6D1F35A-434C-BC2F-2827-C206AE061943}"/>
              </a:ext>
            </a:extLst>
          </p:cNvPr>
          <p:cNvSpPr>
            <a:spLocks noChangeAspect="1"/>
          </p:cNvSpPr>
          <p:nvPr/>
        </p:nvSpPr>
        <p:spPr>
          <a:xfrm>
            <a:off x="6563707" y="605521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وصل إلى الجواب الصحيح؟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CA771E8-1613-AA46-9B1E-66C9A83CC4C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E5A6E90-831E-3B23-4A3C-D2F22E15CE1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D63503-8403-EFD0-8CFA-1AAA6AAAFC0D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769D0E7-0E41-951E-5C68-D798DD32BD9F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A739B2-C1A9-A558-A3CA-13FBEBF2407F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AC7EE1B-09BC-1DB5-AD4A-4C19809E907C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4AC79E4-754C-2C7F-B85F-1A681ED8A0A4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pic>
        <p:nvPicPr>
          <p:cNvPr id="15" name="Image 14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FBD1D6B2-E399-191A-2C3E-33D4A704B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399" y="3824714"/>
            <a:ext cx="4118820" cy="143831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ADFFF74-0E58-1EBF-7BD0-3BC58BE0D26F}"/>
              </a:ext>
            </a:extLst>
          </p:cNvPr>
          <p:cNvSpPr txBox="1"/>
          <p:nvPr/>
        </p:nvSpPr>
        <p:spPr>
          <a:xfrm>
            <a:off x="1069616" y="5584555"/>
            <a:ext cx="2449565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استراتيجية المضاعفات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D40206D-3B38-B867-0713-624207AB9048}"/>
              </a:ext>
            </a:extLst>
          </p:cNvPr>
          <p:cNvSpPr txBox="1"/>
          <p:nvPr/>
        </p:nvSpPr>
        <p:spPr>
          <a:xfrm>
            <a:off x="5338925" y="5584555"/>
            <a:ext cx="2449565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b="1" dirty="0"/>
              <a:t>استراتيجية العودة إلى الوحدة</a:t>
            </a:r>
            <a:endParaRPr lang="fr-MA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298EB768-CBAC-B346-A3EC-DE16FF9A73EB}"/>
              </a:ext>
            </a:extLst>
          </p:cNvPr>
          <p:cNvSpPr>
            <a:spLocks noChangeAspect="1"/>
          </p:cNvSpPr>
          <p:nvPr/>
        </p:nvSpPr>
        <p:spPr>
          <a:xfrm>
            <a:off x="2074199" y="605521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A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002B1AC8-93EE-1B97-2AC3-FFB263214A52}"/>
              </a:ext>
            </a:extLst>
          </p:cNvPr>
          <p:cNvSpPr>
            <a:spLocks noChangeAspect="1"/>
          </p:cNvSpPr>
          <p:nvPr/>
        </p:nvSpPr>
        <p:spPr>
          <a:xfrm>
            <a:off x="6563707" y="605521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8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F0AE-FDB1-528F-069D-81D2656FF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EF4906-22FC-9901-BC62-BFEAB3A169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4C24EAB-A0BB-5AD3-ECBC-A95EBE3A51C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على الألواح رسم الجدول وملأه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895341-20D2-AD8A-5855-EBA97985453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B61A4A2-7E0F-31A7-F409-695C0781034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6876FB-1013-F88B-BDAD-E8269EE1FA0E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73923309-4EA8-C42D-C2A5-8E557A7D3001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C3E5B34-3B4E-2B17-DBC9-D549AFAB6229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54F1584-835F-0DF1-33BD-5E87E079DE0E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4E0EB4B-5099-58B5-3741-C305BC6D94FC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pic>
        <p:nvPicPr>
          <p:cNvPr id="20" name="Image 19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F4BD3338-0ABE-79A0-59AC-93C1A8299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919" y="4012899"/>
            <a:ext cx="4118820" cy="143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1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F9EAE-AF38-F93A-A92F-9121A6F78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C3A8F5-28AC-7E50-E02F-C8B5EF17BE0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B94EAC-23B3-69B0-69B4-711EBFC9A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E90DFC-4E49-CFDB-13C7-5C60E7ABA8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64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AFB0C-38AD-777E-839E-DC841F196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89C6563-1169-219C-6F03-0F9C278FF24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7E05698-9498-CD13-D406-B5CBF6560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93A2D4-5561-AF03-F9E4-0EC77CA3D67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C912B12-3BDA-16E9-B83E-93BF58D67F2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482F19-3E65-AF39-B81C-E89A79C81462}"/>
              </a:ext>
            </a:extLst>
          </p:cNvPr>
          <p:cNvSpPr/>
          <p:nvPr/>
        </p:nvSpPr>
        <p:spPr>
          <a:xfrm>
            <a:off x="80626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36BF034-2E0B-2C70-206E-CD1C41310E51}"/>
              </a:ext>
            </a:extLst>
          </p:cNvPr>
          <p:cNvSpPr>
            <a:spLocks noChangeAspect="1"/>
          </p:cNvSpPr>
          <p:nvPr/>
        </p:nvSpPr>
        <p:spPr>
          <a:xfrm>
            <a:off x="18540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D34884B-46DB-D3AA-6EAA-F9B163B85B45}"/>
              </a:ext>
            </a:extLst>
          </p:cNvPr>
          <p:cNvSpPr/>
          <p:nvPr/>
        </p:nvSpPr>
        <p:spPr>
          <a:xfrm>
            <a:off x="2971801" y="1733568"/>
            <a:ext cx="2341532" cy="430932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F9602FB-B158-4D0E-F86E-3D2F4EFECC78}"/>
              </a:ext>
            </a:extLst>
          </p:cNvPr>
          <p:cNvSpPr>
            <a:spLocks noChangeAspect="1"/>
          </p:cNvSpPr>
          <p:nvPr/>
        </p:nvSpPr>
        <p:spPr>
          <a:xfrm>
            <a:off x="53389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E17F1A-6873-B093-72B3-2234C19F7EC1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ثَمَنُ 5 صَناديقَ بَطاطِسَ 280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ثَمَنُ 8 صَناديقَ؟</a:t>
            </a:r>
          </a:p>
        </p:txBody>
      </p:sp>
      <p:pic>
        <p:nvPicPr>
          <p:cNvPr id="9" name="Image 8" descr="Une image contenant ligne, capture d’écran, Rectangle, diagramme&#10;&#10;Le contenu généré par l’IA peut être incorrect.">
            <a:extLst>
              <a:ext uri="{FF2B5EF4-FFF2-40B4-BE49-F238E27FC236}">
                <a16:creationId xmlns:a16="http://schemas.microsoft.com/office/drawing/2014/main" id="{5CBDC471-0A1F-6EB3-4437-421AC1603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919" y="4012899"/>
            <a:ext cx="4118820" cy="143831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AA8F97B-76D0-3832-85D6-65BF346D58ED}"/>
              </a:ext>
            </a:extLst>
          </p:cNvPr>
          <p:cNvSpPr txBox="1"/>
          <p:nvPr/>
        </p:nvSpPr>
        <p:spPr>
          <a:xfrm>
            <a:off x="4019160" y="4133932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912CE16-27D5-C889-03AE-753E0476C628}"/>
              </a:ext>
            </a:extLst>
          </p:cNvPr>
          <p:cNvSpPr txBox="1"/>
          <p:nvPr/>
        </p:nvSpPr>
        <p:spPr>
          <a:xfrm>
            <a:off x="2779905" y="4189466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FAF45F-7D23-8AD9-52A2-DE1DD142A1CA}"/>
              </a:ext>
            </a:extLst>
          </p:cNvPr>
          <p:cNvSpPr txBox="1"/>
          <p:nvPr/>
        </p:nvSpPr>
        <p:spPr>
          <a:xfrm>
            <a:off x="3954985" y="474345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EF81F5-9388-7879-9B1E-8E5A63742C42}"/>
              </a:ext>
            </a:extLst>
          </p:cNvPr>
          <p:cNvSpPr txBox="1"/>
          <p:nvPr/>
        </p:nvSpPr>
        <p:spPr>
          <a:xfrm>
            <a:off x="2726432" y="4725839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448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D6D42A-EC1D-B310-1948-75C4145CF150}"/>
              </a:ext>
            </a:extLst>
          </p:cNvPr>
          <p:cNvSpPr txBox="1"/>
          <p:nvPr/>
        </p:nvSpPr>
        <p:spPr>
          <a:xfrm>
            <a:off x="5122862" y="474345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9661C3-6CFB-B39D-3DD0-8A4F8D867277}"/>
              </a:ext>
            </a:extLst>
          </p:cNvPr>
          <p:cNvSpPr txBox="1"/>
          <p:nvPr/>
        </p:nvSpPr>
        <p:spPr>
          <a:xfrm>
            <a:off x="5290611" y="4194000"/>
            <a:ext cx="443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178515-0078-66EC-7BCC-380426BAA69B}"/>
              </a:ext>
            </a:extLst>
          </p:cNvPr>
          <p:cNvSpPr txBox="1"/>
          <p:nvPr/>
        </p:nvSpPr>
        <p:spPr>
          <a:xfrm>
            <a:off x="5999143" y="420388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3FE2F7C-2FED-5B52-8EAC-416C140871AF}"/>
              </a:ext>
            </a:extLst>
          </p:cNvPr>
          <p:cNvSpPr txBox="1"/>
          <p:nvPr/>
        </p:nvSpPr>
        <p:spPr>
          <a:xfrm>
            <a:off x="5999143" y="4725839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الثمن ب (</a:t>
            </a:r>
            <a:r>
              <a:rPr lang="fr-MA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قوموا بحل المسألة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B17E1C-8670-8B39-F7D0-0D118E1DD045}"/>
              </a:ext>
            </a:extLst>
          </p:cNvPr>
          <p:cNvSpPr/>
          <p:nvPr/>
        </p:nvSpPr>
        <p:spPr>
          <a:xfrm>
            <a:off x="1268931" y="23431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يَعْمَلُ أَجيرٌ بِأُجْرٍ يَوْمِيٍّ قَدْرُهُ 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كَمْ يَوْمَ عَمَلٍ سَيَحْتاجُ لِجَمْعِ 960 دِرْهَماً؟</a:t>
            </a: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368B05-E629-622C-24B6-17A5CAEAB22E}"/>
              </a:ext>
            </a:extLst>
          </p:cNvPr>
          <p:cNvSpPr/>
          <p:nvPr/>
        </p:nvSpPr>
        <p:spPr>
          <a:xfrm>
            <a:off x="1268931" y="23431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يَعْمَلُ أَجيرٌ بِأُجْرٍ يَوْمِيٍّ قَدْرُهُ 80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كَمْ يَوْمَ عَمَلٍ سَيَحْتاجُ لِجَمْعِ 960 دِرْهَماً؟</a:t>
            </a:r>
          </a:p>
        </p:txBody>
      </p:sp>
      <p:sp>
        <p:nvSpPr>
          <p:cNvPr id="6" name="ZoneTexte 9">
            <a:extLst>
              <a:ext uri="{FF2B5EF4-FFF2-40B4-BE49-F238E27FC236}">
                <a16:creationId xmlns:a16="http://schemas.microsoft.com/office/drawing/2014/main" id="{B1587DF6-1A6A-5736-DF65-12C0EFF3367D}"/>
              </a:ext>
            </a:extLst>
          </p:cNvPr>
          <p:cNvSpPr txBox="1"/>
          <p:nvPr/>
        </p:nvSpPr>
        <p:spPr>
          <a:xfrm>
            <a:off x="2722575" y="5776768"/>
            <a:ext cx="552215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سَيَحْتاجُ 12 يوما </a:t>
            </a:r>
            <a:endParaRPr lang="fr-FR" sz="2000" b="1" dirty="0">
              <a:solidFill>
                <a:srgbClr val="C0000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98629BB-2CD7-7D53-3507-F294F9B540F2}"/>
              </a:ext>
            </a:extLst>
          </p:cNvPr>
          <p:cNvGrpSpPr/>
          <p:nvPr/>
        </p:nvGrpSpPr>
        <p:grpSpPr>
          <a:xfrm>
            <a:off x="2411828" y="3644928"/>
            <a:ext cx="2499194" cy="764522"/>
            <a:chOff x="351582" y="3901868"/>
            <a:chExt cx="2499194" cy="7645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B3BA53-9502-8FBF-43A4-7C3291C7F9A7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960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0591AE9-DB40-1547-5536-F85168EFD5E2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80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82A8D4-C590-0C20-8990-46E0A6AA9643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2B9505F-16E8-DF60-EE35-03BA33DE7FA7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8A49C1DE-D678-26AC-E650-64EAFB1D5BE5}"/>
              </a:ext>
            </a:extLst>
          </p:cNvPr>
          <p:cNvSpPr/>
          <p:nvPr/>
        </p:nvSpPr>
        <p:spPr>
          <a:xfrm rot="16200000">
            <a:off x="3473660" y="3433045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1328BA-679A-8CDD-8173-C8A796A51B51}"/>
              </a:ext>
            </a:extLst>
          </p:cNvPr>
          <p:cNvSpPr/>
          <p:nvPr/>
        </p:nvSpPr>
        <p:spPr>
          <a:xfrm>
            <a:off x="3145667" y="4787045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؟ 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593A628C-B75E-81D5-BE07-08E18C697739}"/>
              </a:ext>
            </a:extLst>
          </p:cNvPr>
          <p:cNvSpPr txBox="1"/>
          <p:nvPr/>
        </p:nvSpPr>
        <p:spPr>
          <a:xfrm>
            <a:off x="3665525" y="5187720"/>
            <a:ext cx="344816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960 ÷ 80 = 12</a:t>
            </a: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1082" y="2047178"/>
            <a:ext cx="2541842" cy="35827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90.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31577" y="3995389"/>
            <a:ext cx="2360852" cy="13818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DD053F5-0E35-0050-0969-0C635C3D9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336" y="2464493"/>
            <a:ext cx="4315427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51" y="2758223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C2C36F1-6114-4FD9-0ABC-6A90A7D3F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54" y="2313152"/>
            <a:ext cx="4955564" cy="281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11D53FB-B6CF-C796-101D-55B8EEB9C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02" y="1710440"/>
            <a:ext cx="6864795" cy="4334065"/>
          </a:xfrm>
          <a:prstGeom prst="rect">
            <a:avLst/>
          </a:prstGeom>
        </p:spPr>
      </p:pic>
      <p:sp>
        <p:nvSpPr>
          <p:cNvPr id="6" name="ZoneTexte 9">
            <a:extLst>
              <a:ext uri="{FF2B5EF4-FFF2-40B4-BE49-F238E27FC236}">
                <a16:creationId xmlns:a16="http://schemas.microsoft.com/office/drawing/2014/main" id="{6F9A9732-1E30-680F-1D01-42324AC88B96}"/>
              </a:ext>
            </a:extLst>
          </p:cNvPr>
          <p:cNvSpPr txBox="1"/>
          <p:nvPr/>
        </p:nvSpPr>
        <p:spPr>
          <a:xfrm>
            <a:off x="4811279" y="4218841"/>
            <a:ext cx="2140189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يمكنه صنع 7 كعكات</a:t>
            </a:r>
            <a:endParaRPr lang="fr-FR" sz="2000" b="1" dirty="0">
              <a:solidFill>
                <a:srgbClr val="C0000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2445662-D592-91E5-0D5F-ACD61EBB064C}"/>
              </a:ext>
            </a:extLst>
          </p:cNvPr>
          <p:cNvGrpSpPr/>
          <p:nvPr/>
        </p:nvGrpSpPr>
        <p:grpSpPr>
          <a:xfrm>
            <a:off x="1611728" y="3385634"/>
            <a:ext cx="2499194" cy="764522"/>
            <a:chOff x="351582" y="3901868"/>
            <a:chExt cx="2499194" cy="76452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3C1BA8-3CD2-05F7-74BA-7962893C6B4E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315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6D6F5D-D9AF-852B-D38C-53A3AC6728D5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MA" b="1" dirty="0">
                  <a:solidFill>
                    <a:srgbClr val="C00000"/>
                  </a:solidFill>
                </a:rPr>
                <a:t>45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A3455D-56CA-39C9-98C6-0AD45B0A4FE6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45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C96468D-6D30-8A4D-F3E1-CE9F89E01BEF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A0CEDCD0-4FBC-611B-9F83-BD74FF565324}"/>
              </a:ext>
            </a:extLst>
          </p:cNvPr>
          <p:cNvSpPr/>
          <p:nvPr/>
        </p:nvSpPr>
        <p:spPr>
          <a:xfrm rot="16200000">
            <a:off x="2673560" y="3173751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50BDBB-79D3-02EA-4719-A95CACF83D48}"/>
              </a:ext>
            </a:extLst>
          </p:cNvPr>
          <p:cNvSpPr/>
          <p:nvPr/>
        </p:nvSpPr>
        <p:spPr>
          <a:xfrm>
            <a:off x="2345567" y="4527751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؟ 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BEC18F9E-CCA9-99B8-4A10-4740CC9917EB}"/>
              </a:ext>
            </a:extLst>
          </p:cNvPr>
          <p:cNvSpPr txBox="1"/>
          <p:nvPr/>
        </p:nvSpPr>
        <p:spPr>
          <a:xfrm>
            <a:off x="4297033" y="3429000"/>
            <a:ext cx="2140189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315 ÷ 45 = 7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3" y="1875001"/>
            <a:ext cx="3086784" cy="430525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2377782"/>
            <a:ext cx="2807845" cy="15846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C3F10F-9F3D-A051-D055-F6F51E03F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02" y="1775366"/>
            <a:ext cx="7379142" cy="4200777"/>
          </a:xfrm>
          <a:prstGeom prst="rect">
            <a:avLst/>
          </a:prstGeom>
        </p:spPr>
      </p:pic>
      <p:sp>
        <p:nvSpPr>
          <p:cNvPr id="6" name="ZoneTexte 9">
            <a:extLst>
              <a:ext uri="{FF2B5EF4-FFF2-40B4-BE49-F238E27FC236}">
                <a16:creationId xmlns:a16="http://schemas.microsoft.com/office/drawing/2014/main" id="{F39AAEC5-2495-C801-110E-6F4A9FD55AE5}"/>
              </a:ext>
            </a:extLst>
          </p:cNvPr>
          <p:cNvSpPr txBox="1"/>
          <p:nvPr/>
        </p:nvSpPr>
        <p:spPr>
          <a:xfrm>
            <a:off x="4195407" y="3976242"/>
            <a:ext cx="214018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>
                <a:solidFill>
                  <a:srgbClr val="C00000"/>
                </a:solidFill>
              </a:rPr>
              <a:t>سيكون في كل حظيرة 13 حيوانا</a:t>
            </a:r>
            <a:endParaRPr lang="fr-FR" sz="2000" b="1" dirty="0">
              <a:solidFill>
                <a:srgbClr val="C000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FF55439-A11E-78E7-EDF1-76C7A51D8A78}"/>
              </a:ext>
            </a:extLst>
          </p:cNvPr>
          <p:cNvGrpSpPr/>
          <p:nvPr/>
        </p:nvGrpSpPr>
        <p:grpSpPr>
          <a:xfrm>
            <a:off x="1114637" y="3600713"/>
            <a:ext cx="2499194" cy="764522"/>
            <a:chOff x="351582" y="3901868"/>
            <a:chExt cx="2499194" cy="76452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5D3CCF-96F2-D430-AB56-06143666C8FD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182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8DD246-C9C9-7C2F-7841-AE06C2D9E49C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E3FEAB-8C11-E9DA-99AA-1E54733AA238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CD81624-A84F-7BE2-C8FF-6701560D0722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Accolade ouvrante 11">
            <a:extLst>
              <a:ext uri="{FF2B5EF4-FFF2-40B4-BE49-F238E27FC236}">
                <a16:creationId xmlns:a16="http://schemas.microsoft.com/office/drawing/2014/main" id="{CEFBF69E-6F22-AABB-9755-9BE2A2AA6443}"/>
              </a:ext>
            </a:extLst>
          </p:cNvPr>
          <p:cNvSpPr/>
          <p:nvPr/>
        </p:nvSpPr>
        <p:spPr>
          <a:xfrm rot="16200000">
            <a:off x="2176469" y="3388830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EBD457-2854-1229-7EFE-9D81828F2916}"/>
              </a:ext>
            </a:extLst>
          </p:cNvPr>
          <p:cNvSpPr/>
          <p:nvPr/>
        </p:nvSpPr>
        <p:spPr>
          <a:xfrm>
            <a:off x="1848476" y="4742830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؟ 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DCB4444C-F662-FEAA-80EA-A96054AB98EB}"/>
              </a:ext>
            </a:extLst>
          </p:cNvPr>
          <p:cNvSpPr txBox="1"/>
          <p:nvPr/>
        </p:nvSpPr>
        <p:spPr>
          <a:xfrm>
            <a:off x="4144633" y="3619500"/>
            <a:ext cx="2140189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182 ÷ 14 = 13</a:t>
            </a: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CBD6884-E3BE-F3A4-1DBE-0B8F16968D7E}"/>
              </a:ext>
            </a:extLst>
          </p:cNvPr>
          <p:cNvGrpSpPr/>
          <p:nvPr/>
        </p:nvGrpSpPr>
        <p:grpSpPr>
          <a:xfrm>
            <a:off x="1904512" y="1935143"/>
            <a:ext cx="4998747" cy="3605962"/>
            <a:chOff x="1580662" y="2659043"/>
            <a:chExt cx="4998747" cy="360596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3C1700-AA6B-42B1-D45D-53380AD30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4880" y="2659043"/>
              <a:ext cx="2564529" cy="36059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92CE6F-976A-89D7-6F44-C74479F4B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0662" y="2677481"/>
              <a:ext cx="2545790" cy="35500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15559</TotalTime>
  <Words>963</Words>
  <Application>Microsoft Office PowerPoint</Application>
  <PresentationFormat>Affichage à l'écran (4:3)</PresentationFormat>
  <Paragraphs>313</Paragraphs>
  <Slides>50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Aptos Display</vt:lpstr>
      <vt:lpstr>Calibri</vt:lpstr>
      <vt:lpstr>DengXian</vt:lpstr>
      <vt:lpstr>Aptos</vt:lpstr>
      <vt:lpstr>Effra CC Arbc</vt:lpstr>
      <vt:lpstr>Arial</vt:lpstr>
      <vt:lpstr>Dosis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262</cp:revision>
  <cp:lastPrinted>2025-08-13T10:11:39Z</cp:lastPrinted>
  <dcterms:created xsi:type="dcterms:W3CDTF">2025-08-01T12:31:49Z</dcterms:created>
  <dcterms:modified xsi:type="dcterms:W3CDTF">2025-12-28T18:46:31Z</dcterms:modified>
</cp:coreProperties>
</file>