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0" r:id="rId1"/>
    <p:sldMasterId id="2147483905" r:id="rId2"/>
    <p:sldMasterId id="2147483910" r:id="rId3"/>
    <p:sldMasterId id="2147483919" r:id="rId4"/>
    <p:sldMasterId id="2147483926" r:id="rId5"/>
  </p:sldMasterIdLst>
  <p:notesMasterIdLst>
    <p:notesMasterId r:id="rId40"/>
  </p:notesMasterIdLst>
  <p:handoutMasterIdLst>
    <p:handoutMasterId r:id="rId41"/>
  </p:handoutMasterIdLst>
  <p:sldIdLst>
    <p:sldId id="735" r:id="rId6"/>
    <p:sldId id="738" r:id="rId7"/>
    <p:sldId id="835" r:id="rId8"/>
    <p:sldId id="2134806699" r:id="rId9"/>
    <p:sldId id="974" r:id="rId10"/>
    <p:sldId id="2134806722" r:id="rId11"/>
    <p:sldId id="2134806720" r:id="rId12"/>
    <p:sldId id="2134806650" r:id="rId13"/>
    <p:sldId id="1005" r:id="rId14"/>
    <p:sldId id="768" r:id="rId15"/>
    <p:sldId id="2134806678" r:id="rId16"/>
    <p:sldId id="758" r:id="rId17"/>
    <p:sldId id="2134806665" r:id="rId18"/>
    <p:sldId id="2134807074" r:id="rId19"/>
    <p:sldId id="2134807035" r:id="rId20"/>
    <p:sldId id="2134807049" r:id="rId21"/>
    <p:sldId id="2134807061" r:id="rId22"/>
    <p:sldId id="2134806708" r:id="rId23"/>
    <p:sldId id="2134807062" r:id="rId24"/>
    <p:sldId id="2134806771" r:id="rId25"/>
    <p:sldId id="2134806782" r:id="rId26"/>
    <p:sldId id="2134807058" r:id="rId27"/>
    <p:sldId id="2134807045" r:id="rId28"/>
    <p:sldId id="2134807072" r:id="rId29"/>
    <p:sldId id="2134807073" r:id="rId30"/>
    <p:sldId id="2134806774" r:id="rId31"/>
    <p:sldId id="2134807075" r:id="rId32"/>
    <p:sldId id="2134807076" r:id="rId33"/>
    <p:sldId id="2134807077" r:id="rId34"/>
    <p:sldId id="2134807078" r:id="rId35"/>
    <p:sldId id="2134807079" r:id="rId36"/>
    <p:sldId id="789" r:id="rId37"/>
    <p:sldId id="2134806639" r:id="rId38"/>
    <p:sldId id="980" r:id="rId39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42"/>
      <p:bold r:id="rId43"/>
    </p:embeddedFont>
    <p:embeddedFont>
      <p:font typeface="Dosis" pitchFamily="2" charset="0"/>
      <p:regular r:id="rId44"/>
      <p:bold r:id="rId4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4E3F1"/>
    <a:srgbClr val="81C3BE"/>
    <a:srgbClr val="B3D9CE"/>
    <a:srgbClr val="008B8D"/>
    <a:srgbClr val="FFDA6D"/>
    <a:srgbClr val="FC8E00"/>
    <a:srgbClr val="3A8F98"/>
    <a:srgbClr val="E98301"/>
    <a:srgbClr val="00AB9B"/>
    <a:srgbClr val="2B75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108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50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13/01/2026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13/01/2026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323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32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023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102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493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2087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38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  <p:sldLayoutId id="214748392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2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00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6615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3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deviantart.com/blazingfirebug/art/College-Ruled-Paper-438389060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deviantart.com/blazingfirebug/art/College-Ruled-Paper-438389060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deviantart.com/blazingfirebug/art/College-Ruled-Paper-438389060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4.mp4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4.mp4"/><Relationship Id="rId9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779990" y="5991696"/>
            <a:ext cx="1222154" cy="288630"/>
          </a:xfrm>
          <a:prstGeom prst="roundRect">
            <a:avLst>
              <a:gd name="adj" fmla="val 50000"/>
            </a:avLst>
          </a:prstGeom>
          <a:solidFill>
            <a:srgbClr val="81C3B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  تمرير الرائز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715016" y="600230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6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24468" cy="288630"/>
            <a:chOff x="5303276" y="5877672"/>
            <a:chExt cx="1124468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المراجعة 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5322446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24468" cy="288630"/>
            <a:chOff x="5303276" y="5877672"/>
            <a:chExt cx="1124468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المراجعة 3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532243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409472" y="6021421"/>
            <a:ext cx="1124468" cy="288630"/>
            <a:chOff x="5368593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rtl="1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المراجعة 4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208852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24468" cy="288630"/>
            <a:chOff x="5313108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المراجعة 1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5331773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674042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609630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2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ar-MA" dirty="0"/>
              <a:t> </a:t>
            </a: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المراجعة</a:t>
            </a:r>
            <a:r>
              <a:rPr lang="ar-MA" dirty="0"/>
              <a:t> </a:t>
            </a: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2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9A3FE7E-17CC-F5E6-CCBE-E8E5E1541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003" y="4140893"/>
            <a:ext cx="3810075" cy="909561"/>
          </a:xfrm>
          <a:prstGeom prst="rect">
            <a:avLst/>
          </a:prstGeom>
        </p:spPr>
      </p:pic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1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ar-MA" dirty="0"/>
              <a:t> </a:t>
            </a: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المراجعة</a:t>
            </a:r>
            <a:r>
              <a:rPr lang="ar-MA" dirty="0"/>
              <a:t> 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1</a:t>
            </a:r>
            <a:endParaRPr lang="ar-MA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4405078" y="4106202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4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95002" y="4280104"/>
            <a:ext cx="3375129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/>
              <a:t>المراجعة 4</a:t>
            </a:r>
            <a:endParaRPr lang="ar-MA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3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ct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 </a:t>
            </a:r>
            <a:r>
              <a:rPr lang="ar-MA"/>
              <a:t>المراجعة </a:t>
            </a:r>
            <a:r>
              <a:rPr lang="fr-FR"/>
              <a:t>3</a:t>
            </a:r>
            <a:endParaRPr lang="ar-MA" dirty="0"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609630" rtl="1"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rtl="1">
                <a:buNone/>
                <a:defRPr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تمرير الرائز </a:t>
              </a:r>
              <a:endPara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أراجع ما تعلمته في المرحلة الثانية (4)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5F0E6E-DAF3-F711-C049-052CC8076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638" y="2510694"/>
            <a:ext cx="5491788" cy="373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806182" y="21908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250923" y="3120490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63279" y="2494424"/>
              <a:ext cx="533987" cy="598182"/>
              <a:chOff x="945619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45619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30043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269690" y="455165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269690" y="3836072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35509" y="3280765"/>
            <a:ext cx="6246590" cy="112921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318950" y="3347947"/>
            <a:ext cx="5728723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وإنجاز عمليات ضرب؛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مقارنة باستخدام نموذج الأشرطة.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327B7DA-CEB6-E485-7898-AE243C4F85F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35782FAE-CCDB-478C-ACC4-9A81433FFF75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911F861-3212-93DD-9586-345914BA731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F7D29DC-EC16-517C-2DA9-059AA7ADBA72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rganigramme : Connecteur 24">
                <a:extLst>
                  <a:ext uri="{FF2B5EF4-FFF2-40B4-BE49-F238E27FC236}">
                    <a16:creationId xmlns:a16="http://schemas.microsoft.com/office/drawing/2014/main" id="{844B167A-B050-0743-C0B7-B2457CA7DDC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2</a:t>
                </a: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3FB4954-22C8-857E-CC1E-7F599B117425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rganigramme : Connecteur 26">
                <a:extLst>
                  <a:ext uri="{FF2B5EF4-FFF2-40B4-BE49-F238E27FC236}">
                    <a16:creationId xmlns:a16="http://schemas.microsoft.com/office/drawing/2014/main" id="{F09FC949-6C67-5282-EB17-49E532BE5D0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3</a:t>
                </a: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04ED845-74B0-4E24-CED1-4BD3C88AE6E2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rganigramme : Connecteur 29">
                <a:extLst>
                  <a:ext uri="{FF2B5EF4-FFF2-40B4-BE49-F238E27FC236}">
                    <a16:creationId xmlns:a16="http://schemas.microsoft.com/office/drawing/2014/main" id="{31FF1352-B35A-A7A8-033C-0854C146BAC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1</a:t>
                </a:r>
              </a:p>
            </p:txBody>
          </p:sp>
        </p:grp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A2494EC-B8E7-2D54-63AA-42C01F4FB5F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37296" y="155214"/>
              <a:ext cx="5180949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الحصة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34301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0F1AE9A8-7F2D-71F7-6D28-E8222B697A3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8C3F9455-78AA-34E8-24EF-E564CF18D9CF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109C89C-619F-E989-A2FB-C6ED8C30FA0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6C69931-49A5-2A36-1631-5AC2CBD4EAEE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rganigramme : Connecteur 30">
                <a:extLst>
                  <a:ext uri="{FF2B5EF4-FFF2-40B4-BE49-F238E27FC236}">
                    <a16:creationId xmlns:a16="http://schemas.microsoft.com/office/drawing/2014/main" id="{01411CA5-CFDD-AC5F-7969-2EDEE25B41A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2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7DE2BE3-42BE-292F-32A2-0E1C784F9736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rganigramme : Connecteur 32">
                <a:extLst>
                  <a:ext uri="{FF2B5EF4-FFF2-40B4-BE49-F238E27FC236}">
                    <a16:creationId xmlns:a16="http://schemas.microsoft.com/office/drawing/2014/main" id="{25EC2864-4BAF-DC56-73CC-D6C61EB52E9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3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75D3A5E8-6EBA-7F16-7F50-0E78DCECF8FF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rganigramme : Connecteur 34">
                <a:extLst>
                  <a:ext uri="{FF2B5EF4-FFF2-40B4-BE49-F238E27FC236}">
                    <a16:creationId xmlns:a16="http://schemas.microsoft.com/office/drawing/2014/main" id="{49ECBE48-4C8E-2FE1-9D89-AB3A9A52F06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1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E62E77C-83C9-43C9-8FFD-0DEFC1C8F07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37296" y="155214"/>
              <a:ext cx="5180949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دفاتركم.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4366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/>
                <a:t>5 × .. = 20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714541" y="2768475"/>
              <a:ext cx="24644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4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7DE21F10-936F-9F3A-8F55-1B16C5E94AA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392A5915-C3C0-5F05-63F8-BD7605DBEC6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49A4F739-F67D-94A2-693C-CD27EAF2CAA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3724B939-4475-AA8E-D660-F56C0FA8371B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" name="Organigramme : Connecteur 41">
                <a:extLst>
                  <a:ext uri="{FF2B5EF4-FFF2-40B4-BE49-F238E27FC236}">
                    <a16:creationId xmlns:a16="http://schemas.microsoft.com/office/drawing/2014/main" id="{C3BC84B5-9A35-CD31-C8F4-91195B5EF24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2</a:t>
                </a: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D03E2715-DA9A-D214-A105-26DA8ED65328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Organigramme : Connecteur 43">
                <a:extLst>
                  <a:ext uri="{FF2B5EF4-FFF2-40B4-BE49-F238E27FC236}">
                    <a16:creationId xmlns:a16="http://schemas.microsoft.com/office/drawing/2014/main" id="{68CCA363-8F4D-54BA-B2AC-26B4C0DBC27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3</a:t>
                </a:r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18169B6C-4A74-8164-1C35-BE45623ADAD3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Organigramme : Connecteur 45">
                <a:extLst>
                  <a:ext uri="{FF2B5EF4-FFF2-40B4-BE49-F238E27FC236}">
                    <a16:creationId xmlns:a16="http://schemas.microsoft.com/office/drawing/2014/main" id="{E839AD33-6882-AA1F-B8A0-54B0C0641F8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1</a:t>
                </a:r>
              </a:p>
            </p:txBody>
          </p:sp>
        </p:grp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410861C-ABCA-B42B-9DC5-3291C6B667F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37296" y="155214"/>
              <a:ext cx="5180949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910593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9B58E24-E4E3-68BF-73E5-51F4AD206EB2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3 × </a:t>
            </a:r>
            <a:r>
              <a:rPr lang="fr-MA" b="1" dirty="0">
                <a:solidFill>
                  <a:schemeClr val="tx1"/>
                </a:solidFill>
              </a:rPr>
              <a:t>3 = ..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CD9CA83-04C3-3EE7-BFAC-A34D270E7FDE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6 × </a:t>
            </a:r>
            <a:r>
              <a:rPr lang="fr-MA" b="1" dirty="0">
                <a:solidFill>
                  <a:schemeClr val="tx1"/>
                </a:solidFill>
              </a:rPr>
              <a:t>5 = ..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37F999B-C1B0-3D96-6F6D-186E40EC04A9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3 × </a:t>
            </a:r>
            <a:r>
              <a:rPr lang="fr-MA" b="1" dirty="0">
                <a:solidFill>
                  <a:schemeClr val="tx1"/>
                </a:solidFill>
              </a:rPr>
              <a:t>7 = ..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30FCB7D-AD4A-909E-52F6-CA416B4CE154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4 × </a:t>
            </a:r>
            <a:r>
              <a:rPr lang="fr-MA" b="1" dirty="0">
                <a:solidFill>
                  <a:schemeClr val="tx1"/>
                </a:solidFill>
              </a:rPr>
              <a:t>8 = ..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717F820-561F-6A95-B3F5-3064692B1A09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5 × </a:t>
            </a:r>
            <a:r>
              <a:rPr lang="fr-MA" b="1" dirty="0">
                <a:solidFill>
                  <a:schemeClr val="tx1"/>
                </a:solidFill>
              </a:rPr>
              <a:t>2 = ..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E11B8C0-7561-EBCD-CF60-14E7A35E6209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2 × </a:t>
            </a:r>
            <a:r>
              <a:rPr lang="fr-MA" b="1" dirty="0">
                <a:solidFill>
                  <a:schemeClr val="tx1"/>
                </a:solidFill>
              </a:rPr>
              <a:t>6 = ..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3EB206C-AF4E-A324-0413-7AEF205874F8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5 × </a:t>
            </a:r>
            <a:r>
              <a:rPr lang="fr-MA" b="1" dirty="0">
                <a:solidFill>
                  <a:schemeClr val="tx1"/>
                </a:solidFill>
              </a:rPr>
              <a:t>7 = ..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BF6FFF0-B958-18B9-C9CB-0EC89A16C199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2 × </a:t>
            </a:r>
            <a:r>
              <a:rPr lang="fr-MA" b="1" dirty="0">
                <a:solidFill>
                  <a:schemeClr val="tx1"/>
                </a:solidFill>
              </a:rPr>
              <a:t>4 = ..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4C06A39-D037-9DA8-1DFF-E2C78BF3B581}"/>
              </a:ext>
            </a:extLst>
          </p:cNvPr>
          <p:cNvGrpSpPr/>
          <p:nvPr/>
        </p:nvGrpSpPr>
        <p:grpSpPr>
          <a:xfrm>
            <a:off x="519486" y="3680655"/>
            <a:ext cx="396000" cy="461665"/>
            <a:chOff x="558769" y="3701196"/>
            <a:chExt cx="396000" cy="461665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E8F6224-8F2E-AAFC-6C32-76DCCAC95165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A81A622-91A1-EEB9-269D-FD65FAB64A16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A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DFA0226-2F8E-0EA5-6657-431B3915F2EB}"/>
              </a:ext>
            </a:extLst>
          </p:cNvPr>
          <p:cNvGrpSpPr/>
          <p:nvPr/>
        </p:nvGrpSpPr>
        <p:grpSpPr>
          <a:xfrm>
            <a:off x="519933" y="4406934"/>
            <a:ext cx="396000" cy="461665"/>
            <a:chOff x="558769" y="3701196"/>
            <a:chExt cx="396000" cy="461665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66D33CAB-F2D9-8F9D-2243-C196B53A13A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568CBD0-953D-0909-2AAB-79B79825F70F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E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A4C09F0-922A-0086-1F83-F41759DF2E30}"/>
              </a:ext>
            </a:extLst>
          </p:cNvPr>
          <p:cNvGrpSpPr/>
          <p:nvPr/>
        </p:nvGrpSpPr>
        <p:grpSpPr>
          <a:xfrm>
            <a:off x="2491914" y="3680655"/>
            <a:ext cx="396000" cy="461665"/>
            <a:chOff x="558769" y="3701196"/>
            <a:chExt cx="396000" cy="461665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F556827C-E24D-76BF-8758-D9FF04CF2AA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BB22110-B13E-5E92-E858-A3B66783BAED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B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AACCC6F-0D2C-91BA-AB44-60B4080DAE52}"/>
              </a:ext>
            </a:extLst>
          </p:cNvPr>
          <p:cNvGrpSpPr/>
          <p:nvPr/>
        </p:nvGrpSpPr>
        <p:grpSpPr>
          <a:xfrm>
            <a:off x="2502627" y="4406934"/>
            <a:ext cx="396000" cy="461665"/>
            <a:chOff x="558769" y="3701196"/>
            <a:chExt cx="396000" cy="461665"/>
          </a:xfrm>
        </p:grpSpPr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4BD00A79-C30A-EB44-581C-4F4CF8ED2B30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88CCF06-41CF-4A36-2775-4A9DBBA30042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F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EC80736-9C9F-36F6-1579-ABE1E848BD11}"/>
              </a:ext>
            </a:extLst>
          </p:cNvPr>
          <p:cNvGrpSpPr/>
          <p:nvPr/>
        </p:nvGrpSpPr>
        <p:grpSpPr>
          <a:xfrm>
            <a:off x="4473331" y="4406934"/>
            <a:ext cx="396000" cy="461665"/>
            <a:chOff x="558769" y="3701196"/>
            <a:chExt cx="396000" cy="461665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16C92D32-61BB-85FE-B94C-1A0311B7DC18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E528FC6-00E3-8F08-9381-95491B0FA00F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G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E4A4A87-CCF6-194A-FA7E-F24C6C885A6E}"/>
              </a:ext>
            </a:extLst>
          </p:cNvPr>
          <p:cNvGrpSpPr/>
          <p:nvPr/>
        </p:nvGrpSpPr>
        <p:grpSpPr>
          <a:xfrm>
            <a:off x="4469068" y="3680655"/>
            <a:ext cx="396000" cy="461665"/>
            <a:chOff x="558769" y="3701196"/>
            <a:chExt cx="396000" cy="461665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33C1A74D-80D8-A3AC-790F-88AC3E2FEC2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351F218-F7B3-5782-28B0-EFD086FDDCBD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C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340A36B7-5D8E-CD8A-2AD9-120F28C3C089}"/>
              </a:ext>
            </a:extLst>
          </p:cNvPr>
          <p:cNvGrpSpPr/>
          <p:nvPr/>
        </p:nvGrpSpPr>
        <p:grpSpPr>
          <a:xfrm>
            <a:off x="6443244" y="3680655"/>
            <a:ext cx="396000" cy="461665"/>
            <a:chOff x="558769" y="3701196"/>
            <a:chExt cx="396000" cy="461665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CE8D821C-7290-5429-9CC0-1A703FD3D46D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23D2607C-DF8B-2785-358F-849BB462DA9A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D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1B2A8F00-05DE-4537-B227-C76ABA298023}"/>
              </a:ext>
            </a:extLst>
          </p:cNvPr>
          <p:cNvGrpSpPr/>
          <p:nvPr/>
        </p:nvGrpSpPr>
        <p:grpSpPr>
          <a:xfrm>
            <a:off x="6432917" y="4406934"/>
            <a:ext cx="396000" cy="461665"/>
            <a:chOff x="558769" y="3701196"/>
            <a:chExt cx="396000" cy="461665"/>
          </a:xfrm>
        </p:grpSpPr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956B66A5-B67F-D9AF-BE9E-32E703F54A5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4C102034-0C34-45EF-DE2B-FAD8F2C4C9B0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H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760DC4B7-6B7A-701A-400D-7C6F09B5B45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4D23CBA1-01EB-D641-277E-42B4C1C745A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185E3029-5C9A-BB91-60D5-83AD5672C35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9C1A27CA-5043-714E-04A0-2E7FCEF01F26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Organigramme : Connecteur 49">
                <a:extLst>
                  <a:ext uri="{FF2B5EF4-FFF2-40B4-BE49-F238E27FC236}">
                    <a16:creationId xmlns:a16="http://schemas.microsoft.com/office/drawing/2014/main" id="{FABE4D84-E699-6539-BAB5-91CC3491CAC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2</a:t>
                </a:r>
              </a:p>
            </p:txBody>
          </p:sp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B8603734-3CE6-4E2B-66A2-567C75BFBE8F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" name="Organigramme : Connecteur 51">
                <a:extLst>
                  <a:ext uri="{FF2B5EF4-FFF2-40B4-BE49-F238E27FC236}">
                    <a16:creationId xmlns:a16="http://schemas.microsoft.com/office/drawing/2014/main" id="{AC0046A8-F03F-9AA7-365F-3E4DB20C941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3</a:t>
                </a:r>
              </a:p>
            </p:txBody>
          </p:sp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1E17B220-1C78-9169-4E2B-859142692ADB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Organigramme : Connecteur 53">
                <a:extLst>
                  <a:ext uri="{FF2B5EF4-FFF2-40B4-BE49-F238E27FC236}">
                    <a16:creationId xmlns:a16="http://schemas.microsoft.com/office/drawing/2014/main" id="{2B90753F-A6E3-1C35-CE5D-98E04B4DCA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1</a:t>
                </a:r>
              </a:p>
            </p:txBody>
          </p:sp>
        </p:grp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43CC49E0-8A3D-BBA5-7BC4-CFE5746231D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37296" y="155214"/>
              <a:ext cx="5180949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9015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6150A575-BE84-725D-6975-573BFEC9261E}"/>
              </a:ext>
            </a:extLst>
          </p:cNvPr>
          <p:cNvGrpSpPr/>
          <p:nvPr/>
        </p:nvGrpSpPr>
        <p:grpSpPr>
          <a:xfrm>
            <a:off x="519486" y="3680655"/>
            <a:ext cx="396000" cy="461665"/>
            <a:chOff x="558769" y="3701196"/>
            <a:chExt cx="396000" cy="461665"/>
          </a:xfrm>
        </p:grpSpPr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2DA90305-E94E-6581-6EEA-0B606E4988D6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BE7C5B90-C45B-D22E-BC44-3376954DB559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A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FA279C3E-5933-5A27-CB7D-4F8E6DB28B07}"/>
              </a:ext>
            </a:extLst>
          </p:cNvPr>
          <p:cNvGrpSpPr/>
          <p:nvPr/>
        </p:nvGrpSpPr>
        <p:grpSpPr>
          <a:xfrm>
            <a:off x="519933" y="4406934"/>
            <a:ext cx="396000" cy="461665"/>
            <a:chOff x="558769" y="3701196"/>
            <a:chExt cx="396000" cy="461665"/>
          </a:xfrm>
        </p:grpSpPr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DCA6B7AA-40D0-6122-4D68-09BDA35A3579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B2134B23-DE30-E420-7586-F0421FCAAA99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E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70A9AA3D-9186-50E4-A378-7E89D4DFCF02}"/>
              </a:ext>
            </a:extLst>
          </p:cNvPr>
          <p:cNvGrpSpPr/>
          <p:nvPr/>
        </p:nvGrpSpPr>
        <p:grpSpPr>
          <a:xfrm>
            <a:off x="2491914" y="3680655"/>
            <a:ext cx="396000" cy="461665"/>
            <a:chOff x="558769" y="3701196"/>
            <a:chExt cx="396000" cy="461665"/>
          </a:xfrm>
        </p:grpSpPr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8E0B822C-7C04-F055-E2E2-FB7C029FF3C2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78E26719-1863-6E5E-B7AB-FE719510B114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B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D5BBE981-211C-54D5-B06E-FEA99054D2A4}"/>
              </a:ext>
            </a:extLst>
          </p:cNvPr>
          <p:cNvGrpSpPr/>
          <p:nvPr/>
        </p:nvGrpSpPr>
        <p:grpSpPr>
          <a:xfrm>
            <a:off x="2502627" y="4406934"/>
            <a:ext cx="396000" cy="461665"/>
            <a:chOff x="558769" y="3701196"/>
            <a:chExt cx="396000" cy="461665"/>
          </a:xfrm>
        </p:grpSpPr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6C26DCD2-28B5-CB99-9C95-B13237B8BCE3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BB042F07-6F97-BEEE-3031-7214BB0059E3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F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A9B6D1FF-4475-2691-5738-4D78ABD35329}"/>
              </a:ext>
            </a:extLst>
          </p:cNvPr>
          <p:cNvGrpSpPr/>
          <p:nvPr/>
        </p:nvGrpSpPr>
        <p:grpSpPr>
          <a:xfrm>
            <a:off x="4473331" y="4406934"/>
            <a:ext cx="396000" cy="461665"/>
            <a:chOff x="558769" y="3701196"/>
            <a:chExt cx="396000" cy="461665"/>
          </a:xfrm>
        </p:grpSpPr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72A630A7-48A8-45CD-D770-52B3983F3EBB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00DC7B38-541E-3D63-5B53-F058909AC6D6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G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9AC62A33-ABD6-216E-448D-86C713262C83}"/>
              </a:ext>
            </a:extLst>
          </p:cNvPr>
          <p:cNvGrpSpPr/>
          <p:nvPr/>
        </p:nvGrpSpPr>
        <p:grpSpPr>
          <a:xfrm>
            <a:off x="4469068" y="3680655"/>
            <a:ext cx="396000" cy="461665"/>
            <a:chOff x="558769" y="3701196"/>
            <a:chExt cx="396000" cy="461665"/>
          </a:xfrm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6A4D41E2-8120-67AF-766D-79DC19AD9E56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1663E728-2C37-86CD-CCE7-6E43155D3711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C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1681ADCD-35F6-3469-D5B5-53C3E2F710C2}"/>
              </a:ext>
            </a:extLst>
          </p:cNvPr>
          <p:cNvGrpSpPr/>
          <p:nvPr/>
        </p:nvGrpSpPr>
        <p:grpSpPr>
          <a:xfrm>
            <a:off x="6443244" y="3680655"/>
            <a:ext cx="396000" cy="461665"/>
            <a:chOff x="558769" y="3701196"/>
            <a:chExt cx="396000" cy="461665"/>
          </a:xfrm>
        </p:grpSpPr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A16F7132-5C0C-7627-07BA-49D66C153B42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AF0531FF-5257-1C8C-3486-DD3932E61FB3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D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DD6A949B-6E86-C2C7-0AE8-D9BAF4B7168C}"/>
              </a:ext>
            </a:extLst>
          </p:cNvPr>
          <p:cNvGrpSpPr/>
          <p:nvPr/>
        </p:nvGrpSpPr>
        <p:grpSpPr>
          <a:xfrm>
            <a:off x="6432917" y="4406934"/>
            <a:ext cx="396000" cy="461665"/>
            <a:chOff x="558769" y="3701196"/>
            <a:chExt cx="396000" cy="461665"/>
          </a:xfrm>
        </p:grpSpPr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1BE04D63-9205-D23E-5A5B-BDBD24D302AD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1761B9F0-06E1-5F4C-31ED-72F179FF4E2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H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885A840-5C85-1B77-E53B-2E115BCECDE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51E27C5A-FDD6-E887-B535-91870DD6CBFD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E92FCC2B-65AA-9A75-E0EC-6D6662B3089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581C8EC-1CBD-CD3E-8884-61E5FB258694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rganigramme : Connecteur 32">
                <a:extLst>
                  <a:ext uri="{FF2B5EF4-FFF2-40B4-BE49-F238E27FC236}">
                    <a16:creationId xmlns:a16="http://schemas.microsoft.com/office/drawing/2014/main" id="{15FDCB97-9085-7650-E398-ECC8DBFB687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2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449015C-3076-6DC2-4302-11F3ACC118BF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rganigramme : Connecteur 34">
                <a:extLst>
                  <a:ext uri="{FF2B5EF4-FFF2-40B4-BE49-F238E27FC236}">
                    <a16:creationId xmlns:a16="http://schemas.microsoft.com/office/drawing/2014/main" id="{71550CDD-F301-62CF-07D6-51C14DD494B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3</a:t>
                </a: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2B2AD904-1BC1-7F26-22C2-B9A39EF093DB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Organigramme : Connecteur 36">
                <a:extLst>
                  <a:ext uri="{FF2B5EF4-FFF2-40B4-BE49-F238E27FC236}">
                    <a16:creationId xmlns:a16="http://schemas.microsoft.com/office/drawing/2014/main" id="{37C72F9C-8780-6D36-55AB-1D459A2F90C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1</a:t>
                </a:r>
              </a:p>
            </p:txBody>
          </p:sp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22BDA8F-418E-BB68-6F6C-050E2DD46B4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37296" y="155214"/>
              <a:ext cx="5180949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6565F05-ABAC-F6FD-DAF5-59CC136B8958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3 × </a:t>
            </a:r>
            <a:r>
              <a:rPr lang="fr-MA" b="1" dirty="0">
                <a:solidFill>
                  <a:schemeClr val="tx1"/>
                </a:solidFill>
              </a:rPr>
              <a:t>3 = </a:t>
            </a:r>
            <a:r>
              <a:rPr lang="fr-MA" sz="2000" b="1" dirty="0">
                <a:solidFill>
                  <a:srgbClr val="C00000"/>
                </a:solidFill>
              </a:rPr>
              <a:t>9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5CA7E19-F1F6-F2B2-EB5C-03357F6ECFF9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6 × </a:t>
            </a:r>
            <a:r>
              <a:rPr lang="fr-MA" b="1" dirty="0">
                <a:solidFill>
                  <a:schemeClr val="tx1"/>
                </a:solidFill>
              </a:rPr>
              <a:t>5 = </a:t>
            </a:r>
            <a:r>
              <a:rPr lang="fr-MA" b="1" dirty="0">
                <a:solidFill>
                  <a:srgbClr val="C00000"/>
                </a:solidFill>
              </a:rPr>
              <a:t>30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EA4F137-3D2F-0654-0D45-83489BD76CB4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3 × </a:t>
            </a:r>
            <a:r>
              <a:rPr lang="fr-MA" b="1" dirty="0">
                <a:solidFill>
                  <a:schemeClr val="tx1"/>
                </a:solidFill>
              </a:rPr>
              <a:t>7 = </a:t>
            </a:r>
            <a:r>
              <a:rPr lang="fr-MA" b="1" dirty="0">
                <a:solidFill>
                  <a:srgbClr val="C00000"/>
                </a:solidFill>
              </a:rPr>
              <a:t>21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D8E5D32-6F48-39F2-E2ED-E19D635178D8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4 × </a:t>
            </a:r>
            <a:r>
              <a:rPr lang="fr-MA" b="1" dirty="0">
                <a:solidFill>
                  <a:schemeClr val="tx1"/>
                </a:solidFill>
              </a:rPr>
              <a:t>8 =</a:t>
            </a:r>
            <a:r>
              <a:rPr lang="fr-MA" b="1" dirty="0">
                <a:solidFill>
                  <a:srgbClr val="C00000"/>
                </a:solidFill>
              </a:rPr>
              <a:t> 32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395654B-DC79-ECCB-2624-F8167B88EB0C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5 × </a:t>
            </a:r>
            <a:r>
              <a:rPr lang="fr-MA" b="1" dirty="0">
                <a:solidFill>
                  <a:schemeClr val="tx1"/>
                </a:solidFill>
              </a:rPr>
              <a:t>2 = </a:t>
            </a:r>
            <a:r>
              <a:rPr lang="fr-MA" b="1" dirty="0">
                <a:solidFill>
                  <a:srgbClr val="C00000"/>
                </a:solidFill>
              </a:rPr>
              <a:t>10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134DBDF-AB34-DC7F-D906-AB997715759B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2 × </a:t>
            </a:r>
            <a:r>
              <a:rPr lang="fr-MA" b="1" dirty="0">
                <a:solidFill>
                  <a:schemeClr val="tx1"/>
                </a:solidFill>
              </a:rPr>
              <a:t>6 = </a:t>
            </a:r>
            <a:r>
              <a:rPr lang="fr-MA" b="1" dirty="0">
                <a:solidFill>
                  <a:srgbClr val="C00000"/>
                </a:solidFill>
              </a:rPr>
              <a:t>12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3E1BC10-C287-D6FF-F9A0-7D1E524547C9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5 × </a:t>
            </a:r>
            <a:r>
              <a:rPr lang="fr-MA" b="1" dirty="0">
                <a:solidFill>
                  <a:schemeClr val="tx1"/>
                </a:solidFill>
              </a:rPr>
              <a:t>7 = </a:t>
            </a:r>
            <a:r>
              <a:rPr lang="fr-MA" b="1" dirty="0">
                <a:solidFill>
                  <a:srgbClr val="C00000"/>
                </a:solidFill>
              </a:rPr>
              <a:t>35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F4365-1F54-067E-6147-124F9351D9E5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2 × </a:t>
            </a:r>
            <a:r>
              <a:rPr lang="fr-MA" b="1" dirty="0">
                <a:solidFill>
                  <a:schemeClr val="tx1"/>
                </a:solidFill>
              </a:rPr>
              <a:t>4 =</a:t>
            </a:r>
            <a:r>
              <a:rPr lang="fr-MA" b="1" dirty="0">
                <a:solidFill>
                  <a:srgbClr val="C00000"/>
                </a:solidFill>
              </a:rPr>
              <a:t> 8</a:t>
            </a:r>
            <a:endParaRPr lang="fr-M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3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290915" y="3000989"/>
            <a:ext cx="4206792" cy="170163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D57BFE7-3265-CD0B-9CE6-9F6A82F3B686}"/>
              </a:ext>
            </a:extLst>
          </p:cNvPr>
          <p:cNvSpPr txBox="1"/>
          <p:nvPr/>
        </p:nvSpPr>
        <p:spPr>
          <a:xfrm>
            <a:off x="2369976" y="3435860"/>
            <a:ext cx="3422677" cy="967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0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وإنجاز عمليات ضرب لعدد من رقم واحد في عدد من ثلاثة أرقام؛</a:t>
            </a:r>
          </a:p>
        </p:txBody>
      </p:sp>
    </p:spTree>
    <p:extLst>
      <p:ext uri="{BB962C8B-B14F-4D97-AF65-F5344CB8AC3E}">
        <p14:creationId xmlns:p14="http://schemas.microsoft.com/office/powerpoint/2010/main" val="375699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أنجزوا، على ألواحكم، عملية الضرب التالية: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B448F91-1E00-9C7F-3664-532F406E2A3F}"/>
              </a:ext>
            </a:extLst>
          </p:cNvPr>
          <p:cNvGrpSpPr/>
          <p:nvPr/>
        </p:nvGrpSpPr>
        <p:grpSpPr>
          <a:xfrm>
            <a:off x="2844852" y="2412473"/>
            <a:ext cx="2494070" cy="1715491"/>
            <a:chOff x="2844852" y="2412473"/>
            <a:chExt cx="2494070" cy="1715491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E99B435-D101-EE4A-9F6D-1CC3E397496E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6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C1D3703-B4CA-C4CE-BF2E-02678D22BC9F}"/>
                </a:ext>
              </a:extLst>
            </p:cNvPr>
            <p:cNvSpPr txBox="1"/>
            <p:nvPr/>
          </p:nvSpPr>
          <p:spPr>
            <a:xfrm>
              <a:off x="2848304" y="2412473"/>
              <a:ext cx="249061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234</a:t>
              </a:r>
            </a:p>
          </p:txBody>
        </p: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6C80171B-731C-E24B-F63A-2E0F845667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DDBF5C3-2918-7BE4-6814-B95F856B6CC9}"/>
                </a:ext>
              </a:extLst>
            </p:cNvPr>
            <p:cNvSpPr txBox="1"/>
            <p:nvPr/>
          </p:nvSpPr>
          <p:spPr>
            <a:xfrm>
              <a:off x="2844852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32CF0CBA-CCF7-E64F-E37A-A23C7A0FAB56}"/>
              </a:ext>
            </a:extLst>
          </p:cNvPr>
          <p:cNvGrpSpPr/>
          <p:nvPr/>
        </p:nvGrpSpPr>
        <p:grpSpPr>
          <a:xfrm>
            <a:off x="391887" y="142412"/>
            <a:ext cx="7604448" cy="335967"/>
            <a:chOff x="391887" y="151743"/>
            <a:chExt cx="7604448" cy="335967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5E6D2C7-69CB-3168-113F-8BC2E55A1E6D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FBD55F32-A7AB-FCBF-6AD9-3E29562A2CF6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002C68CE-4C76-1CC2-D2FD-EB3002DFDE5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F250433D-E06B-7B42-3639-18A47F140FD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C8C5A91B-6851-8627-929E-CF1624EAA37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77EDB320-8333-6EDE-29D5-14011CC9087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FB21A60D-5104-67A4-3B66-5FDA6F81E22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56E9B50-99CC-4D47-5F31-F477A4AFDDA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E7CF06CE-7F1F-53F3-8CFD-0987E45F33E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2EAAB50-EEA3-20D5-2FB2-0F62A41D57E5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C46463F-6EF6-E426-B442-A0BBF9B5B23C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612835F-AAC0-ABA6-F9FA-D0B56B602125}"/>
              </a:ext>
            </a:extLst>
          </p:cNvPr>
          <p:cNvGrpSpPr/>
          <p:nvPr/>
        </p:nvGrpSpPr>
        <p:grpSpPr>
          <a:xfrm>
            <a:off x="391887" y="142412"/>
            <a:ext cx="7604448" cy="335967"/>
            <a:chOff x="391887" y="151743"/>
            <a:chExt cx="7604448" cy="33596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7AD0902-D060-920C-63FE-DE2A271B49C2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B65AF439-0EA1-ED28-06A6-22EC462D40E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60A5AC6F-380F-9A38-A138-C3B8377B317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EB4C7A7B-3E84-B3AE-E9AD-27F1C4ADF81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68EEA158-91D4-5AF8-9681-457D811DBD3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BF20991C-BF46-13DA-04AB-0D7034C26B9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D22A8D3D-7B6F-99C4-8BD4-AD6E91E4748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57007784-DFAC-3A9C-D13F-BF31AAAEF0F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54D8EEC0-364A-AACA-5A78-4A834F392B1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A3399A3-2C98-6E02-2596-C984A0320DBC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D574CC6-D06B-B95A-AC35-2AEFD3AFE388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96516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3324-CCB4-29F3-DAA1-830F0B9A3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F9AB14-C9E8-4F95-8706-57C01D2A752E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5FECE63-049D-BB42-B77A-AD35C16AC02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لينجز العملية؟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BCE888-FBF6-3FB5-781D-B2EC5FC85B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5A6BBA4-2C3F-4DDA-C7AA-0B0C4CEAA185}"/>
              </a:ext>
            </a:extLst>
          </p:cNvPr>
          <p:cNvGrpSpPr/>
          <p:nvPr/>
        </p:nvGrpSpPr>
        <p:grpSpPr>
          <a:xfrm>
            <a:off x="2844852" y="2412473"/>
            <a:ext cx="2494070" cy="1715491"/>
            <a:chOff x="2844852" y="2412473"/>
            <a:chExt cx="2494070" cy="1715491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E90F51C-876A-C2D5-A448-D3F8A6C0A998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5400" dirty="0">
                  <a:solidFill>
                    <a:schemeClr val="accent1">
                      <a:lumMod val="75000"/>
                    </a:schemeClr>
                  </a:solidFill>
                </a:rPr>
                <a:t>6</a:t>
              </a:r>
              <a:endParaRPr lang="fr-FR" sz="54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29825C5-ABBD-1D80-40BC-9291B600E471}"/>
                </a:ext>
              </a:extLst>
            </p:cNvPr>
            <p:cNvSpPr txBox="1"/>
            <p:nvPr/>
          </p:nvSpPr>
          <p:spPr>
            <a:xfrm>
              <a:off x="2848304" y="2412473"/>
              <a:ext cx="249061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234</a:t>
              </a: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F31E9E4F-69EC-1A59-AC18-F6DBF60DEB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7F6D72C-438C-FDFB-5697-18656B699C7E}"/>
                </a:ext>
              </a:extLst>
            </p:cNvPr>
            <p:cNvSpPr txBox="1"/>
            <p:nvPr/>
          </p:nvSpPr>
          <p:spPr>
            <a:xfrm>
              <a:off x="2844852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B8E566-11F0-017F-6111-B0AA6DED5506}"/>
              </a:ext>
            </a:extLst>
          </p:cNvPr>
          <p:cNvGrpSpPr/>
          <p:nvPr/>
        </p:nvGrpSpPr>
        <p:grpSpPr>
          <a:xfrm>
            <a:off x="391887" y="142412"/>
            <a:ext cx="7604448" cy="335967"/>
            <a:chOff x="391887" y="151743"/>
            <a:chExt cx="7604448" cy="335967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D02F430-4C94-17B0-BA01-ECC696C8C810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9437F97C-1E03-EA45-D7CB-E02B6C67745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E51D5E99-CE4C-0451-1E6E-8EF8E42A076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F1E865BC-52C1-4DFC-4961-D133CC274A9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F79B0440-E54D-E7D4-BA7F-E6ECBEC55A1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B67C6F46-940E-BB0A-3376-176F2AA4EBD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BD70FB47-2DDC-EE9B-3D0A-513526C0A05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0593F7B-7765-5DFE-943D-9DA46A2E124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02A25C70-1E5A-7944-E23C-28BA5053392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30B09ED-020A-8385-5732-2D9220EE5400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5BBAA29-49FF-C1C7-884D-6B528F3CE82C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23000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43013-B655-B338-52FE-19DEBD9F6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BBBA702-645F-ECA4-3F28-54A8F33B84A9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× 234 = 1404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2363E0-0FB1-DA60-6B82-CB71D9751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F433485-33D2-A064-7A97-9B675B319398}"/>
              </a:ext>
            </a:extLst>
          </p:cNvPr>
          <p:cNvSpPr txBox="1"/>
          <p:nvPr/>
        </p:nvSpPr>
        <p:spPr>
          <a:xfrm>
            <a:off x="2249214" y="4177216"/>
            <a:ext cx="3089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5400" spc="2000" dirty="0">
                <a:solidFill>
                  <a:srgbClr val="C00000"/>
                </a:solidFill>
              </a:rPr>
              <a:t>1404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320C792-4EB9-E765-35EC-D8C80CFE7002}"/>
              </a:ext>
            </a:extLst>
          </p:cNvPr>
          <p:cNvSpPr txBox="1"/>
          <p:nvPr/>
        </p:nvSpPr>
        <p:spPr>
          <a:xfrm>
            <a:off x="3898553" y="2173205"/>
            <a:ext cx="705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2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21060CA-3EE0-D9AC-B097-EF15FFC217FC}"/>
              </a:ext>
            </a:extLst>
          </p:cNvPr>
          <p:cNvGrpSpPr/>
          <p:nvPr/>
        </p:nvGrpSpPr>
        <p:grpSpPr>
          <a:xfrm>
            <a:off x="2844852" y="2412473"/>
            <a:ext cx="2494070" cy="1715491"/>
            <a:chOff x="2844852" y="2412473"/>
            <a:chExt cx="2494070" cy="1715491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0215A3B-5BFE-4F50-09FB-00006382B54F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5400" dirty="0">
                  <a:solidFill>
                    <a:schemeClr val="accent1">
                      <a:lumMod val="75000"/>
                    </a:schemeClr>
                  </a:solidFill>
                </a:rPr>
                <a:t>6</a:t>
              </a:r>
              <a:endParaRPr lang="fr-FR" sz="54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63CA882-2995-CFEC-16ED-5348552E2A71}"/>
                </a:ext>
              </a:extLst>
            </p:cNvPr>
            <p:cNvSpPr txBox="1"/>
            <p:nvPr/>
          </p:nvSpPr>
          <p:spPr>
            <a:xfrm>
              <a:off x="2848304" y="2412473"/>
              <a:ext cx="249061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234</a:t>
              </a: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9A61A470-B04B-887E-CDDE-57476FEE6F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FD306B9-051B-E131-0595-ED24FF6AFEB7}"/>
                </a:ext>
              </a:extLst>
            </p:cNvPr>
            <p:cNvSpPr txBox="1"/>
            <p:nvPr/>
          </p:nvSpPr>
          <p:spPr>
            <a:xfrm>
              <a:off x="2844852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1A749400-69C3-A2E5-EF09-D7E72416132B}"/>
              </a:ext>
            </a:extLst>
          </p:cNvPr>
          <p:cNvSpPr txBox="1"/>
          <p:nvPr/>
        </p:nvSpPr>
        <p:spPr>
          <a:xfrm>
            <a:off x="3265552" y="2173205"/>
            <a:ext cx="705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8864FBA-3203-B549-52D4-3620B258EF5D}"/>
              </a:ext>
            </a:extLst>
          </p:cNvPr>
          <p:cNvGrpSpPr/>
          <p:nvPr/>
        </p:nvGrpSpPr>
        <p:grpSpPr>
          <a:xfrm>
            <a:off x="391887" y="142412"/>
            <a:ext cx="7604448" cy="335967"/>
            <a:chOff x="391887" y="151743"/>
            <a:chExt cx="7604448" cy="335967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9BDE7D8E-FE38-B219-C225-198035BE7637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A628689C-B6AE-566B-E5B7-EF475E98D7B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951C7EFB-68C0-0E63-A270-014164EEF8F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2E6883FD-9C1D-39D5-8BE6-2165BC35EDC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0FC8A37E-737E-80D9-72BD-498A7DDE4F5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6052B356-E8B2-8BEA-CE86-D437E2F44FF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CF6257B8-12D4-2EF5-5FE3-F3278D04A2C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BFC5DDCC-F497-C0AD-D683-3E0D9DA0D8E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F6A83D67-772F-C927-142D-007F5A6003C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DA8F3E6-BE29-3208-590E-6363790D4D11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D08F8AC-DA54-BF4D-E993-DA2C0BE76BC7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62995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C2B76-BD5C-1FE9-5F92-7C5A7F48A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A17BC207-B72E-A6CD-CE1E-2CFA6FCF9289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38E5E2-EBCD-B8DA-F3A4-248DD9965B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4B051F9-AB73-ABE6-F3A6-F1D74E532E11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0AA1BBF-BED1-DD87-D267-A295D2D752A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01F641A-BEF3-8853-3D05-174901039C1A}"/>
              </a:ext>
            </a:extLst>
          </p:cNvPr>
          <p:cNvGrpSpPr/>
          <p:nvPr/>
        </p:nvGrpSpPr>
        <p:grpSpPr>
          <a:xfrm>
            <a:off x="391887" y="142412"/>
            <a:ext cx="7604448" cy="335967"/>
            <a:chOff x="391887" y="151743"/>
            <a:chExt cx="7604448" cy="335967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ABB4C1E2-6A45-2B38-5AD4-828FA8B702B1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AB18BA1C-91CE-22BC-27C3-4C75143D858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D53D4888-90C0-89DE-2E9F-7CC390C82E8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C9378696-49B1-1910-428F-7D8C743995E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" name="Organigramme : Connecteur 9">
                  <a:extLst>
                    <a:ext uri="{FF2B5EF4-FFF2-40B4-BE49-F238E27FC236}">
                      <a16:creationId xmlns:a16="http://schemas.microsoft.com/office/drawing/2014/main" id="{49999C8F-D2E0-6888-844A-0DECB3D280A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C31A49C9-F1BD-9199-7BD8-B2418D45163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7A4054FE-9D74-72A2-1E9A-D7C8A1A0AF7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55D2B65D-2188-5A93-3EBE-E4E1850E376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F660E056-061A-5E7F-91D0-D475824BB55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A5D78CE-4DDA-D9FF-41EB-ADE7D2B17F96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0391966-119C-D63F-9CE8-086690C30D5F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83670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FC43E-AD08-3F4F-7E74-E4724DA04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571629E-68B2-6A54-DFA3-7D8781D26A45}"/>
              </a:ext>
            </a:extLst>
          </p:cNvPr>
          <p:cNvSpPr txBox="1"/>
          <p:nvPr/>
        </p:nvSpPr>
        <p:spPr>
          <a:xfrm>
            <a:off x="585371" y="858759"/>
            <a:ext cx="6940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ضعوا وأنجزوا عمليات الجمع التالية، ثم اكتبوا المتساوية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 لديكم 3 دقائق، ثم نصحح: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D11BD39-F07A-5742-E7CC-AE82AC220F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3F131BC0-F4CE-BF7F-8C9E-EED8F7D955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CCEC7A7A-F9FB-89AA-9A45-678E0B39C49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7DD417BF-A901-3557-FA5A-F9C260AED70D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DEF4F28-E655-6912-3BF3-354CD0785EDE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FC39BCFD-D291-B830-B576-A18BC68263C5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FA3C52DD-D1C3-AA50-2227-5EDC0FC6949F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13E3B24-370B-85A7-D5B9-85F7E9D6684B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52587E77-B018-060A-A486-DC009EFCA40A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0846AF8C-2F83-2A24-EAC6-933127D7002B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D531AF4F-DB86-F249-BDBA-CB8201DB30A3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F53F7FD-CD11-9D72-3A8B-C8A58A81F5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37296" y="155214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671BD8A-D2A9-FBCB-A4D4-FC7C49B35AF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708275B-D233-5379-CBCE-2927D9C9726A}"/>
              </a:ext>
            </a:extLst>
          </p:cNvPr>
          <p:cNvSpPr txBox="1"/>
          <p:nvPr/>
        </p:nvSpPr>
        <p:spPr>
          <a:xfrm>
            <a:off x="373226" y="1883854"/>
            <a:ext cx="3125754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182 × 6</a:t>
            </a:r>
            <a:endParaRPr kumimoji="0" lang="fr-MA" sz="28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1542F6F-72F4-E311-C77D-F8BF781AE169}"/>
              </a:ext>
            </a:extLst>
          </p:cNvPr>
          <p:cNvSpPr txBox="1"/>
          <p:nvPr/>
        </p:nvSpPr>
        <p:spPr>
          <a:xfrm>
            <a:off x="4887841" y="1883854"/>
            <a:ext cx="3125754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400" b="1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 × </a:t>
            </a:r>
            <a:r>
              <a:rPr lang="fr-FR" sz="4400" b="1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0" lang="fr-MA" sz="28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389AF1-7D18-D007-F2BB-8AB09ABF046B}"/>
              </a:ext>
            </a:extLst>
          </p:cNvPr>
          <p:cNvSpPr/>
          <p:nvPr/>
        </p:nvSpPr>
        <p:spPr>
          <a:xfrm>
            <a:off x="585370" y="5571148"/>
            <a:ext cx="3230851" cy="60649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182 × 6 = .......</a:t>
            </a:r>
            <a:endParaRPr lang="fr-FR" sz="2800" dirty="0">
              <a:solidFill>
                <a:srgbClr val="00206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E20A43-BC8B-B449-6373-FC800E9689C2}"/>
              </a:ext>
            </a:extLst>
          </p:cNvPr>
          <p:cNvSpPr/>
          <p:nvPr/>
        </p:nvSpPr>
        <p:spPr>
          <a:xfrm>
            <a:off x="5103841" y="5571148"/>
            <a:ext cx="3230851" cy="60649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439 × 7 = .......</a:t>
            </a:r>
            <a:endParaRPr lang="fr-FR" sz="2800" dirty="0">
              <a:solidFill>
                <a:srgbClr val="002060"/>
              </a:solidFill>
            </a:endParaRPr>
          </a:p>
        </p:txBody>
      </p:sp>
      <p:pic>
        <p:nvPicPr>
          <p:cNvPr id="22" name="Image 21" descr="Une image contenant ligne, Parallèle,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0E7B884B-BABC-BA64-0AA9-D0B82B5F8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2311" t="51084" r="45849" b="16239"/>
          <a:stretch>
            <a:fillRect/>
          </a:stretch>
        </p:blipFill>
        <p:spPr>
          <a:xfrm>
            <a:off x="1047141" y="2614917"/>
            <a:ext cx="2123830" cy="2820200"/>
          </a:xfrm>
          <a:prstGeom prst="rect">
            <a:avLst/>
          </a:prstGeom>
        </p:spPr>
      </p:pic>
      <p:pic>
        <p:nvPicPr>
          <p:cNvPr id="24" name="Image 23" descr="Une image contenant ligne, Parallèle,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C8A6BE62-7E00-49C9-0A83-809D1AF73E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2311" t="51084" r="45849" b="16239"/>
          <a:stretch>
            <a:fillRect/>
          </a:stretch>
        </p:blipFill>
        <p:spPr>
          <a:xfrm>
            <a:off x="5542797" y="2668556"/>
            <a:ext cx="2123830" cy="282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98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6F9D4-ED58-3CFD-5B91-85CF440CA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C580E5B-690D-DE5C-87DE-61F21D1AEB1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ليضع وينجز العملية الأولى؟ الثانية؟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71682D9-08B1-1F45-8F11-D59655CDB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53" name="Groupe 52">
            <a:extLst>
              <a:ext uri="{FF2B5EF4-FFF2-40B4-BE49-F238E27FC236}">
                <a16:creationId xmlns:a16="http://schemas.microsoft.com/office/drawing/2014/main" id="{F4D20462-B102-6A60-A2FD-E0569616BF7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0DD6E1E9-BEC8-5C43-EF7E-A4802C0D9DEB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56" name="Groupe 55">
                <a:extLst>
                  <a:ext uri="{FF2B5EF4-FFF2-40B4-BE49-F238E27FC236}">
                    <a16:creationId xmlns:a16="http://schemas.microsoft.com/office/drawing/2014/main" id="{ED2F70EC-CE46-6291-A2DB-3A524216BF87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B009D216-1DB8-4263-748F-0F1112A1CF33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9" name="ZoneTexte 58">
                  <a:extLst>
                    <a:ext uri="{FF2B5EF4-FFF2-40B4-BE49-F238E27FC236}">
                      <a16:creationId xmlns:a16="http://schemas.microsoft.com/office/drawing/2014/main" id="{F0E2B052-94CC-E6B4-6143-3502937F963B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0" name="Organigramme : Connecteur 59">
                  <a:extLst>
                    <a:ext uri="{FF2B5EF4-FFF2-40B4-BE49-F238E27FC236}">
                      <a16:creationId xmlns:a16="http://schemas.microsoft.com/office/drawing/2014/main" id="{1D0884FE-A2F4-9A3C-357E-A30D3179DE3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61" name="ZoneTexte 60">
                  <a:extLst>
                    <a:ext uri="{FF2B5EF4-FFF2-40B4-BE49-F238E27FC236}">
                      <a16:creationId xmlns:a16="http://schemas.microsoft.com/office/drawing/2014/main" id="{337F111A-E8BB-BBD1-B4EB-CB03F5D76E44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2" name="Organigramme : Connecteur 61">
                  <a:extLst>
                    <a:ext uri="{FF2B5EF4-FFF2-40B4-BE49-F238E27FC236}">
                      <a16:creationId xmlns:a16="http://schemas.microsoft.com/office/drawing/2014/main" id="{FC68D6E7-FD95-AFE2-970E-2BFD75D71A81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63" name="ZoneTexte 62">
                  <a:extLst>
                    <a:ext uri="{FF2B5EF4-FFF2-40B4-BE49-F238E27FC236}">
                      <a16:creationId xmlns:a16="http://schemas.microsoft.com/office/drawing/2014/main" id="{D0DFAEC8-B4F6-C504-DEB7-05EDBE57B1D4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" name="Organigramme : Connecteur 63">
                  <a:extLst>
                    <a:ext uri="{FF2B5EF4-FFF2-40B4-BE49-F238E27FC236}">
                      <a16:creationId xmlns:a16="http://schemas.microsoft.com/office/drawing/2014/main" id="{96ED34E2-F20E-E51D-65CA-19BFC62F76E7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D4EBCA25-F022-46B7-7C2C-F73F3199E3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37296" y="155214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3A21A61E-8859-558D-6919-C5A6EE6DFBE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813DAD3B-2212-D292-C8DD-4FDF0989B715}"/>
              </a:ext>
            </a:extLst>
          </p:cNvPr>
          <p:cNvSpPr txBox="1"/>
          <p:nvPr/>
        </p:nvSpPr>
        <p:spPr>
          <a:xfrm>
            <a:off x="373226" y="1883854"/>
            <a:ext cx="3125754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182 × 6</a:t>
            </a:r>
            <a:endParaRPr kumimoji="0" lang="fr-MA" sz="28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4748F7-2CEA-9326-3198-B7ACC85AADC6}"/>
              </a:ext>
            </a:extLst>
          </p:cNvPr>
          <p:cNvSpPr txBox="1"/>
          <p:nvPr/>
        </p:nvSpPr>
        <p:spPr>
          <a:xfrm>
            <a:off x="4887841" y="1883854"/>
            <a:ext cx="3125754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439 × </a:t>
            </a:r>
            <a:r>
              <a:rPr lang="fr-FR" sz="4400" b="1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0" lang="fr-MA" sz="28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71AFF1-F9E9-8BAE-38AC-82A0873BFEB1}"/>
              </a:ext>
            </a:extLst>
          </p:cNvPr>
          <p:cNvSpPr/>
          <p:nvPr/>
        </p:nvSpPr>
        <p:spPr>
          <a:xfrm>
            <a:off x="585370" y="5571148"/>
            <a:ext cx="3230851" cy="6064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182 × 6 = .......</a:t>
            </a:r>
            <a:endParaRPr lang="fr-FR" sz="2800" dirty="0">
              <a:solidFill>
                <a:srgbClr val="00206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4FB7B1-B580-6784-D9CB-63E045DC18E1}"/>
              </a:ext>
            </a:extLst>
          </p:cNvPr>
          <p:cNvSpPr/>
          <p:nvPr/>
        </p:nvSpPr>
        <p:spPr>
          <a:xfrm>
            <a:off x="5103841" y="5571148"/>
            <a:ext cx="3230851" cy="6064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439 × 7 = .......</a:t>
            </a:r>
            <a:endParaRPr lang="fr-FR" sz="2800" dirty="0">
              <a:solidFill>
                <a:srgbClr val="002060"/>
              </a:solidFill>
            </a:endParaRPr>
          </a:p>
        </p:txBody>
      </p:sp>
      <p:pic>
        <p:nvPicPr>
          <p:cNvPr id="11" name="Image 10" descr="Une image contenant ligne, Parallèle,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E7C1B1F5-56DD-F565-744B-9DD950008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2311" t="51084" r="45849" b="19861"/>
          <a:stretch>
            <a:fillRect/>
          </a:stretch>
        </p:blipFill>
        <p:spPr>
          <a:xfrm>
            <a:off x="973538" y="2614917"/>
            <a:ext cx="2271036" cy="2873837"/>
          </a:xfrm>
          <a:prstGeom prst="rect">
            <a:avLst/>
          </a:prstGeom>
        </p:spPr>
      </p:pic>
      <p:pic>
        <p:nvPicPr>
          <p:cNvPr id="12" name="Image 11" descr="Une image contenant ligne, Parallèle,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91283F79-8145-1D7A-DFC8-57A0C08A5E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2311" t="51084" r="45849" b="19892"/>
          <a:stretch>
            <a:fillRect/>
          </a:stretch>
        </p:blipFill>
        <p:spPr>
          <a:xfrm>
            <a:off x="5395592" y="2614917"/>
            <a:ext cx="2271035" cy="282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90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D7106-B29D-C3EB-B3B8-8601DB223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4726823-ECB2-182F-FA6F-6DCDD72C0898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DB8F514-5D70-3C59-6271-2E5A68AE00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53" name="Groupe 52">
            <a:extLst>
              <a:ext uri="{FF2B5EF4-FFF2-40B4-BE49-F238E27FC236}">
                <a16:creationId xmlns:a16="http://schemas.microsoft.com/office/drawing/2014/main" id="{952D6D4B-CD78-5C61-4F07-A3903AB6DD5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2F868138-C5EB-0985-4BC4-9DEB21C144DE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56" name="Groupe 55">
                <a:extLst>
                  <a:ext uri="{FF2B5EF4-FFF2-40B4-BE49-F238E27FC236}">
                    <a16:creationId xmlns:a16="http://schemas.microsoft.com/office/drawing/2014/main" id="{8BC3F218-1494-4623-7815-B20A6334BC1B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700E7C98-A07C-2208-15ED-297DCF48A75C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9" name="ZoneTexte 58">
                  <a:extLst>
                    <a:ext uri="{FF2B5EF4-FFF2-40B4-BE49-F238E27FC236}">
                      <a16:creationId xmlns:a16="http://schemas.microsoft.com/office/drawing/2014/main" id="{2BE8308C-CF79-024A-BF25-96E6ABE786F7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0" name="Organigramme : Connecteur 59">
                  <a:extLst>
                    <a:ext uri="{FF2B5EF4-FFF2-40B4-BE49-F238E27FC236}">
                      <a16:creationId xmlns:a16="http://schemas.microsoft.com/office/drawing/2014/main" id="{1CF09619-5EA5-BC49-2FE9-B72EB2AE94AA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61" name="ZoneTexte 60">
                  <a:extLst>
                    <a:ext uri="{FF2B5EF4-FFF2-40B4-BE49-F238E27FC236}">
                      <a16:creationId xmlns:a16="http://schemas.microsoft.com/office/drawing/2014/main" id="{4681E2AA-DFCA-5C09-1409-2E0183A91F89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2" name="Organigramme : Connecteur 61">
                  <a:extLst>
                    <a:ext uri="{FF2B5EF4-FFF2-40B4-BE49-F238E27FC236}">
                      <a16:creationId xmlns:a16="http://schemas.microsoft.com/office/drawing/2014/main" id="{9FF4849F-58AF-A628-F509-9573F77AB323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63" name="ZoneTexte 62">
                  <a:extLst>
                    <a:ext uri="{FF2B5EF4-FFF2-40B4-BE49-F238E27FC236}">
                      <a16:creationId xmlns:a16="http://schemas.microsoft.com/office/drawing/2014/main" id="{FB28A82D-D29F-CD73-61BF-A1C342FFC299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" name="Organigramme : Connecteur 63">
                  <a:extLst>
                    <a:ext uri="{FF2B5EF4-FFF2-40B4-BE49-F238E27FC236}">
                      <a16:creationId xmlns:a16="http://schemas.microsoft.com/office/drawing/2014/main" id="{6947C7EA-9650-565C-841A-5CCF7DCEE41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927DC4EB-DD16-3384-2D06-861F935FDEA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37296" y="155214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D9ED99DA-56CB-5EBB-DCF6-7C60A5BF625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 descr="Une image contenant ligne, Parallèle,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60523992-8A17-E46F-693C-40B90B5255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2311" t="51084" r="45849" b="19861"/>
          <a:stretch>
            <a:fillRect/>
          </a:stretch>
        </p:blipFill>
        <p:spPr>
          <a:xfrm>
            <a:off x="973538" y="2614917"/>
            <a:ext cx="2271036" cy="2873837"/>
          </a:xfrm>
          <a:prstGeom prst="rect">
            <a:avLst/>
          </a:prstGeom>
        </p:spPr>
      </p:pic>
      <p:pic>
        <p:nvPicPr>
          <p:cNvPr id="12" name="Image 11" descr="Une image contenant ligne, Parallèle,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E0538217-9B82-41BC-4B1A-55FBA0E67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2311" t="51084" r="45849" b="19892"/>
          <a:stretch>
            <a:fillRect/>
          </a:stretch>
        </p:blipFill>
        <p:spPr>
          <a:xfrm>
            <a:off x="5395592" y="2614917"/>
            <a:ext cx="2271035" cy="282019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8DAC978-A356-2F35-78A7-4B6302DF7B7F}"/>
              </a:ext>
            </a:extLst>
          </p:cNvPr>
          <p:cNvSpPr txBox="1"/>
          <p:nvPr/>
        </p:nvSpPr>
        <p:spPr>
          <a:xfrm>
            <a:off x="373226" y="1883854"/>
            <a:ext cx="3125754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182 × 6</a:t>
            </a:r>
            <a:endParaRPr kumimoji="0" lang="fr-MA" sz="28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2A98427-F4B5-D7B2-DE2E-DBE5C535D5E7}"/>
              </a:ext>
            </a:extLst>
          </p:cNvPr>
          <p:cNvSpPr txBox="1"/>
          <p:nvPr/>
        </p:nvSpPr>
        <p:spPr>
          <a:xfrm>
            <a:off x="4887841" y="1883854"/>
            <a:ext cx="3125754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439 × </a:t>
            </a:r>
            <a:r>
              <a:rPr lang="fr-FR" sz="4400" b="1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0" lang="fr-MA" sz="28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19C993-94C1-555C-E043-5C26F9B4336C}"/>
              </a:ext>
            </a:extLst>
          </p:cNvPr>
          <p:cNvSpPr/>
          <p:nvPr/>
        </p:nvSpPr>
        <p:spPr>
          <a:xfrm>
            <a:off x="585370" y="5571148"/>
            <a:ext cx="3230851" cy="6064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182 × 6 = </a:t>
            </a:r>
            <a:r>
              <a:rPr lang="en-US" sz="3200" b="1" dirty="0">
                <a:solidFill>
                  <a:srgbClr val="C00000"/>
                </a:solidFill>
              </a:rPr>
              <a:t>1092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F7FA32-BD8C-46AC-8ED2-0BFB349EB973}"/>
              </a:ext>
            </a:extLst>
          </p:cNvPr>
          <p:cNvSpPr/>
          <p:nvPr/>
        </p:nvSpPr>
        <p:spPr>
          <a:xfrm>
            <a:off x="5103841" y="5571148"/>
            <a:ext cx="3230851" cy="6064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439 × 7 = </a:t>
            </a:r>
            <a:r>
              <a:rPr lang="en-US" sz="3200" b="1" dirty="0">
                <a:solidFill>
                  <a:srgbClr val="C00000"/>
                </a:solidFill>
              </a:rPr>
              <a:t>3073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B6FB80-B5D4-168B-378E-1C040BD0F013}"/>
              </a:ext>
            </a:extLst>
          </p:cNvPr>
          <p:cNvSpPr txBox="1"/>
          <p:nvPr/>
        </p:nvSpPr>
        <p:spPr>
          <a:xfrm>
            <a:off x="214599" y="4602000"/>
            <a:ext cx="3089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5400" b="1" spc="2000" dirty="0">
                <a:solidFill>
                  <a:srgbClr val="C00000"/>
                </a:solidFill>
              </a:rPr>
              <a:t>1092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67FC886-47F1-455B-1493-19ACABD189F6}"/>
              </a:ext>
            </a:extLst>
          </p:cNvPr>
          <p:cNvGrpSpPr/>
          <p:nvPr/>
        </p:nvGrpSpPr>
        <p:grpSpPr>
          <a:xfrm>
            <a:off x="800906" y="2930567"/>
            <a:ext cx="2494070" cy="1715491"/>
            <a:chOff x="2844852" y="2412473"/>
            <a:chExt cx="2494070" cy="1715491"/>
          </a:xfrm>
        </p:grpSpPr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644853BF-A84B-766A-F034-151486C47DD8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6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C964FF48-F24E-2C51-2179-BE263B829458}"/>
                </a:ext>
              </a:extLst>
            </p:cNvPr>
            <p:cNvSpPr txBox="1"/>
            <p:nvPr/>
          </p:nvSpPr>
          <p:spPr>
            <a:xfrm>
              <a:off x="2848304" y="2412473"/>
              <a:ext cx="249061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182</a:t>
              </a:r>
            </a:p>
          </p:txBody>
        </p: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F34FF242-3A21-0082-A7B7-B0B231BB3E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7FC50038-0A71-6CDC-2021-D6F4BAADB8F7}"/>
                </a:ext>
              </a:extLst>
            </p:cNvPr>
            <p:cNvSpPr txBox="1"/>
            <p:nvPr/>
          </p:nvSpPr>
          <p:spPr>
            <a:xfrm>
              <a:off x="2844852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51D5AC26-D022-E7BF-1D34-515ECF2BC6DA}"/>
              </a:ext>
            </a:extLst>
          </p:cNvPr>
          <p:cNvSpPr txBox="1"/>
          <p:nvPr/>
        </p:nvSpPr>
        <p:spPr>
          <a:xfrm>
            <a:off x="4774828" y="4579658"/>
            <a:ext cx="3089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5400" b="1" spc="2000" dirty="0">
                <a:solidFill>
                  <a:srgbClr val="C00000"/>
                </a:solidFill>
              </a:rPr>
              <a:t>3073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EC751788-DD06-79B3-1F71-A00936C5C810}"/>
              </a:ext>
            </a:extLst>
          </p:cNvPr>
          <p:cNvGrpSpPr/>
          <p:nvPr/>
        </p:nvGrpSpPr>
        <p:grpSpPr>
          <a:xfrm>
            <a:off x="5361135" y="2908225"/>
            <a:ext cx="2494070" cy="1715491"/>
            <a:chOff x="2844852" y="2412473"/>
            <a:chExt cx="2494070" cy="1715491"/>
          </a:xfrm>
        </p:grpSpPr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83101AB0-8C21-E44D-3002-B78E55C0BAEF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7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C2EF949B-778B-3F9F-1F4A-E5BB26F183A6}"/>
                </a:ext>
              </a:extLst>
            </p:cNvPr>
            <p:cNvSpPr txBox="1"/>
            <p:nvPr/>
          </p:nvSpPr>
          <p:spPr>
            <a:xfrm>
              <a:off x="2848304" y="2412473"/>
              <a:ext cx="249061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439</a:t>
              </a:r>
            </a:p>
          </p:txBody>
        </p: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8E311E6A-3E63-96FE-97A5-56F63E5D70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B4BDDD05-6F4D-0A67-F372-B1267C3E974C}"/>
                </a:ext>
              </a:extLst>
            </p:cNvPr>
            <p:cNvSpPr txBox="1"/>
            <p:nvPr/>
          </p:nvSpPr>
          <p:spPr>
            <a:xfrm>
              <a:off x="2844852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5720EAC7-D2D0-EBEA-5285-3E64F51BDBFB}"/>
              </a:ext>
            </a:extLst>
          </p:cNvPr>
          <p:cNvSpPr txBox="1"/>
          <p:nvPr/>
        </p:nvSpPr>
        <p:spPr>
          <a:xfrm>
            <a:off x="1864400" y="2655189"/>
            <a:ext cx="705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1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79580300-A224-98DD-76D4-31CA5352CE70}"/>
              </a:ext>
            </a:extLst>
          </p:cNvPr>
          <p:cNvSpPr txBox="1"/>
          <p:nvPr/>
        </p:nvSpPr>
        <p:spPr>
          <a:xfrm>
            <a:off x="1267649" y="2658531"/>
            <a:ext cx="705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4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E7FB5ABC-A421-248F-3563-120D36F61C95}"/>
              </a:ext>
            </a:extLst>
          </p:cNvPr>
          <p:cNvSpPr txBox="1"/>
          <p:nvPr/>
        </p:nvSpPr>
        <p:spPr>
          <a:xfrm>
            <a:off x="6450718" y="2642264"/>
            <a:ext cx="705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6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DB8CBA5F-6649-1A2B-A855-851290FC256F}"/>
              </a:ext>
            </a:extLst>
          </p:cNvPr>
          <p:cNvSpPr txBox="1"/>
          <p:nvPr/>
        </p:nvSpPr>
        <p:spPr>
          <a:xfrm>
            <a:off x="5855405" y="2642264"/>
            <a:ext cx="705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58865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C30EA-9933-61B8-FBDF-26FE71980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6F43F65-AB17-0609-3CF7-ACD4DB0D393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777DBC-DE5F-C57B-8BCD-4FA67479F837}"/>
              </a:ext>
            </a:extLst>
          </p:cNvPr>
          <p:cNvSpPr/>
          <p:nvPr/>
        </p:nvSpPr>
        <p:spPr>
          <a:xfrm>
            <a:off x="2290915" y="3000989"/>
            <a:ext cx="4206792" cy="15803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EC47DE1-510A-4845-89A7-9310F43352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9B8D478-1234-D34F-9DCC-CC5DCE1A5C44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97DAE22-41FC-1952-5B8F-BDFEA6E27AE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FCD4EC9-FA63-A058-DADF-F021E6696082}"/>
              </a:ext>
            </a:extLst>
          </p:cNvPr>
          <p:cNvSpPr txBox="1">
            <a:spLocks/>
          </p:cNvSpPr>
          <p:nvPr/>
        </p:nvSpPr>
        <p:spPr>
          <a:xfrm>
            <a:off x="2290914" y="3426530"/>
            <a:ext cx="3501739" cy="967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0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استخدام نموذج الأشرطة لحل مسائل مقارنة</a:t>
            </a:r>
          </a:p>
        </p:txBody>
      </p:sp>
    </p:spTree>
    <p:extLst>
      <p:ext uri="{BB962C8B-B14F-4D97-AF65-F5344CB8AC3E}">
        <p14:creationId xmlns:p14="http://schemas.microsoft.com/office/powerpoint/2010/main" val="363833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7ABD5-8E64-F338-E685-7DE299E0E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AE0A8F6-727F-E73C-CAE1-6D8D4DA07BD5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9C20277-13F7-4308-79B6-720C96FDBC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F61663FB-DE19-AFA1-7AD4-2211D09F3896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067EECA-AF32-3E5B-CACE-39E1C3973FE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AB8887BE-008B-3530-1805-45E20760E21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2557" y="164532"/>
            <a:ext cx="7604448" cy="332496"/>
            <a:chOff x="373226" y="108546"/>
            <a:chExt cx="7604448" cy="33249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ECB5D486-629A-6376-5337-A70A838C1C25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4E63C31C-CB94-0BFE-FE8B-A42A11DA3CEC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D3C51E73-A5ED-A09D-E714-B75A5BD7FB95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73908F0E-FBBC-D589-97C2-FA79F35F449D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19B63C46-1B6E-9F86-EEDC-528072ECE9EA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9F314B5F-518D-31A7-7526-FFB4BA88F77E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614F76DC-48A6-7BEE-E414-EA4FC2E1F062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EA33E7BC-CD59-C66B-C348-4310AA494A6B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0E46A6A7-1010-0F7B-E6E7-A12A6E7EAB27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FCBF3DD-D738-A2CA-3706-4CB01CF59E7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37296" y="155214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C2A899D-BFA7-E6A5-166B-74554022B96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33365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اقرؤوا المسألة ثم حلوها على دفاتر البحث. لديكم 3 دقائق ثم نصحح.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3E3D292-B388-1C25-7F7B-E65B4074D63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2557" y="127208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191F520-D760-2B60-DBA6-5CAECBA0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DE5DCC34-5077-7F0D-E834-28886D2FCA05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B81AE4B1-9DAF-B581-B893-5AC415C43D2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24AE7180-898F-3EAD-6C2B-0FBF4F0C70BC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F0E36CD7-7183-231B-FC31-59643089F433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55617631-62FD-4B01-2562-5CDB4CECAEFD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8AEA7D1B-5917-5A0C-9049-B1F956163158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B23EF51F-0AD1-B1F4-D476-B5FCABCCC7CF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B1074860-B9DF-0B86-B94F-BC34D369A655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DBDE2A8-9E58-7EBC-6014-57328510B30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37296" y="155214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1263A64-BAB0-2748-0A98-08336AB3861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C6B7BB1F-7DAA-212A-598D-E7434CE26BBE}"/>
              </a:ext>
            </a:extLst>
          </p:cNvPr>
          <p:cNvGrpSpPr/>
          <p:nvPr/>
        </p:nvGrpSpPr>
        <p:grpSpPr>
          <a:xfrm>
            <a:off x="816650" y="1446245"/>
            <a:ext cx="6709225" cy="5116596"/>
            <a:chOff x="816650" y="1446245"/>
            <a:chExt cx="6709225" cy="5116596"/>
          </a:xfrm>
        </p:grpSpPr>
        <p:pic>
          <p:nvPicPr>
            <p:cNvPr id="21" name="Image 20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0C88E08B-F971-796E-A476-7BE882EB4B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D4EFFB"/>
                </a:clrFrom>
                <a:clrTo>
                  <a:srgbClr val="D4EFFB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16650" y="1479847"/>
              <a:ext cx="6709225" cy="5082994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58F089AE-D6FB-6B63-77BA-A33603507EFB}"/>
                </a:ext>
              </a:extLst>
            </p:cNvPr>
            <p:cNvSpPr txBox="1"/>
            <p:nvPr/>
          </p:nvSpPr>
          <p:spPr>
            <a:xfrm>
              <a:off x="981562" y="1844133"/>
              <a:ext cx="6445606" cy="1464231"/>
            </a:xfrm>
            <a:prstGeom prst="roundRect">
              <a:avLst/>
            </a:prstGeom>
            <a:solidFill>
              <a:srgbClr val="E4E3F1"/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قَطَعَتْ حَافِلَةٌ فِي الْيَوْمِ الْأَوَّلِ مَسَافَةَ </a:t>
              </a:r>
              <a:r>
                <a:rPr lang="f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245</a:t>
              </a:r>
              <a:r>
                <a:rPr lang="fr-M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كِيلُومِتْراً. وَفِي الْيَوْمِ الثَّانِي، قَطَعَتْ مَسَافَةً 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أَقَلَّ</a:t>
              </a:r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مِنَ الْيَوْمِ الْأَوَّلِ بِـ </a:t>
              </a:r>
              <a:r>
                <a:rPr lang="f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30</a:t>
              </a:r>
              <a:r>
                <a:rPr lang="fr-M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كِيلُومِتْراً</a:t>
              </a:r>
              <a:r>
                <a:rPr lang="fr-M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  <a:p>
              <a:pPr lvl="0" algn="r" rtl="1"/>
              <a:r>
                <a:rPr lang="ar-M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 </a:t>
              </a:r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مَا هِيَ 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الْمَسَافَةُ</a:t>
              </a:r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الَّتِي قَطَعَتْهَا الْحَافِلَةُ فِي الْيَوْمِ الثَّانِي؟</a:t>
              </a:r>
              <a:endPara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lvl="0" algn="r" rtl="1"/>
              <a:r>
                <a:rPr lang="ar-M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 </a:t>
              </a:r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مَا هِيَ 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الْمَسَافَةُ الْإِجْمَالِيَّةُ</a:t>
              </a:r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الَّتِي قَطَعَتْهَا الْحَافِلَةُ فِي الْيَوْمَيْنِ مَعاً؟</a:t>
              </a:r>
              <a:r>
                <a:rPr lang="fr-M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"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B0A6EFE-2521-7BC6-13D5-B19654A774B5}"/>
                </a:ext>
              </a:extLst>
            </p:cNvPr>
            <p:cNvSpPr/>
            <p:nvPr/>
          </p:nvSpPr>
          <p:spPr>
            <a:xfrm>
              <a:off x="7147248" y="1446245"/>
              <a:ext cx="2880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03301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816F5-B35A-C6A0-5DE1-5DD7DB960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3350D1-1079-E788-E208-16056E04DEF8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8DDC6CB-C16B-61C3-06E4-1EA238D185F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لينجز العنصر الأول؟ الثاني؟ ...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3A93C9C-DB6A-0E49-9514-E86782A8F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74DAC592-03F7-777E-0D96-E4A418A7F0B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2557" y="127208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72DC9CB-65E4-BDEE-9288-D476AFC3C64A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45BFB20E-2947-E947-1220-604812585F57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7C32DB57-4FDF-3F3E-B6FF-7331984890D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81A8A124-CC21-4F26-AB22-9400A712000D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F781CC64-3D3B-9751-18E4-AFA353326AF3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06E39930-AD12-1193-C3B5-DF3C682D1F52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00D7B192-CA92-7959-B0D6-8B2D3A7895A2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91F62C06-5846-E25F-26A3-E64F12C1FADF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1B30C39D-C358-9422-3979-615CDFB4137C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D2A909D-43AE-972E-2101-7AB5334E1D3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37296" y="155214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E780AE9-0584-683C-D846-5F8705242D7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C063285D-31DE-E3BA-E2CA-36B1EE1C8E55}"/>
              </a:ext>
            </a:extLst>
          </p:cNvPr>
          <p:cNvGrpSpPr/>
          <p:nvPr/>
        </p:nvGrpSpPr>
        <p:grpSpPr>
          <a:xfrm>
            <a:off x="816650" y="1446245"/>
            <a:ext cx="6709225" cy="5116596"/>
            <a:chOff x="816650" y="1446245"/>
            <a:chExt cx="6709225" cy="5116596"/>
          </a:xfrm>
        </p:grpSpPr>
        <p:pic>
          <p:nvPicPr>
            <p:cNvPr id="21" name="Image 20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95084EB7-1D1B-3FD5-C99C-17EB24AF7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D4EFFB"/>
                </a:clrFrom>
                <a:clrTo>
                  <a:srgbClr val="D4EFFB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16650" y="1479847"/>
              <a:ext cx="6709225" cy="5082994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4784E625-4BBD-42E0-A8AB-8036F7ED0B0E}"/>
                </a:ext>
              </a:extLst>
            </p:cNvPr>
            <p:cNvSpPr txBox="1"/>
            <p:nvPr/>
          </p:nvSpPr>
          <p:spPr>
            <a:xfrm>
              <a:off x="981562" y="1844133"/>
              <a:ext cx="6445606" cy="1464231"/>
            </a:xfrm>
            <a:prstGeom prst="roundRect">
              <a:avLst/>
            </a:prstGeom>
            <a:solidFill>
              <a:srgbClr val="E4E3F1"/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قَطَعَتْ حَافِلَةٌ فِي الْيَوْمِ الْأَوَّلِ مَسَافَةَ </a:t>
              </a:r>
              <a:r>
                <a:rPr lang="f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245</a:t>
              </a:r>
              <a:r>
                <a:rPr lang="fr-M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كِيلُومِتْراً. وَفِي الْيَوْمِ الثَّانِي، قَطَعَتْ مَسَافَةً 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أَقَلَّ</a:t>
              </a:r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مِنَ الْيَوْمِ الْأَوَّلِ بِـ </a:t>
              </a:r>
              <a:r>
                <a:rPr lang="f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30</a:t>
              </a:r>
              <a:r>
                <a:rPr lang="fr-M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كِيلُومِتْراً</a:t>
              </a:r>
              <a:r>
                <a:rPr lang="fr-M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  <a:p>
              <a:pPr lvl="0" algn="r" rtl="1"/>
              <a:r>
                <a:rPr lang="ar-M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 </a:t>
              </a:r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مَا هِيَ 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الْمَسَافَةُ</a:t>
              </a:r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الَّتِي قَطَعَتْهَا الْحَافِلَةُ فِي الْيَوْمِ الثَّانِي؟</a:t>
              </a:r>
              <a:endPara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lvl="0" algn="r" rtl="1"/>
              <a:r>
                <a:rPr lang="ar-M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 </a:t>
              </a:r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مَا هِيَ 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الْمَسَافَةُ الْإِجْمَالِيَّةُ</a:t>
              </a:r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الَّتِي قَطَعَتْهَا الْحَافِلَةُ فِي الْيَوْمَيْنِ مَعاً؟</a:t>
              </a:r>
              <a:r>
                <a:rPr lang="fr-M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"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0128552-D6F2-72A0-5A97-633C861E7D38}"/>
                </a:ext>
              </a:extLst>
            </p:cNvPr>
            <p:cNvSpPr/>
            <p:nvPr/>
          </p:nvSpPr>
          <p:spPr>
            <a:xfrm>
              <a:off x="7147248" y="1446245"/>
              <a:ext cx="2880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12973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1D93E-E8E3-E519-8092-5206047FC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81D44150-6799-8CEB-9B81-C34F424B8ABC}"/>
              </a:ext>
            </a:extLst>
          </p:cNvPr>
          <p:cNvGrpSpPr/>
          <p:nvPr/>
        </p:nvGrpSpPr>
        <p:grpSpPr>
          <a:xfrm>
            <a:off x="816650" y="1446245"/>
            <a:ext cx="6709225" cy="5116596"/>
            <a:chOff x="816650" y="1446245"/>
            <a:chExt cx="6709225" cy="5116596"/>
          </a:xfrm>
        </p:grpSpPr>
        <p:pic>
          <p:nvPicPr>
            <p:cNvPr id="27" name="Image 26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0E4C6EC2-B459-9FCD-FC8D-9CC6AAA16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D4EFFB"/>
                </a:clrFrom>
                <a:clrTo>
                  <a:srgbClr val="D4EFFB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16650" y="1479847"/>
              <a:ext cx="6709225" cy="5082994"/>
            </a:xfrm>
            <a:prstGeom prst="rect">
              <a:avLst/>
            </a:prstGeom>
          </p:spPr>
        </p:pic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AF07255E-4CBD-9EF0-8349-59430361F7A2}"/>
                </a:ext>
              </a:extLst>
            </p:cNvPr>
            <p:cNvSpPr txBox="1"/>
            <p:nvPr/>
          </p:nvSpPr>
          <p:spPr>
            <a:xfrm>
              <a:off x="981562" y="1844133"/>
              <a:ext cx="6445606" cy="1464231"/>
            </a:xfrm>
            <a:prstGeom prst="roundRect">
              <a:avLst/>
            </a:prstGeom>
            <a:solidFill>
              <a:srgbClr val="E4E3F1"/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قَطَعَتْ حَافِلَةٌ فِي الْيَوْمِ الْأَوَّلِ مَسَافَةَ </a:t>
              </a:r>
              <a:r>
                <a:rPr lang="f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245</a:t>
              </a:r>
              <a:r>
                <a:rPr lang="fr-M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كِيلُومِتْراً. وَفِي الْيَوْمِ الثَّانِي، قَطَعَتْ مَسَافَةً 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أَقَلَّ</a:t>
              </a:r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مِنَ الْيَوْمِ الْأَوَّلِ بِـ </a:t>
              </a:r>
              <a:r>
                <a:rPr lang="f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30</a:t>
              </a:r>
              <a:r>
                <a:rPr lang="fr-M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كِيلُومِتْراً</a:t>
              </a:r>
              <a:r>
                <a:rPr lang="fr-M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  <a:p>
              <a:pPr lvl="0" algn="r" rtl="1"/>
              <a:r>
                <a:rPr lang="ar-M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 </a:t>
              </a:r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مَا هِيَ 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الْمَسَافَةُ</a:t>
              </a:r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الَّتِي قَطَعَتْهَا الْحَافِلَةُ فِي الْيَوْمِ الثَّانِي؟</a:t>
              </a:r>
              <a:endPara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lvl="0" algn="r" rtl="1"/>
              <a:r>
                <a:rPr lang="ar-M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 </a:t>
              </a:r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مَا هِيَ 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الْمَسَافَةُ الْإِجْمَالِيَّةُ</a:t>
              </a:r>
              <a:r>
                <a:rPr lang="ar-SA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الَّتِي قَطَعَتْهَا الْحَافِلَةُ فِي الْيَوْمَيْنِ مَعاً؟</a:t>
              </a:r>
              <a:endPara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A44942D-B1E7-1387-3959-24D288FB7FE7}"/>
                </a:ext>
              </a:extLst>
            </p:cNvPr>
            <p:cNvSpPr/>
            <p:nvPr/>
          </p:nvSpPr>
          <p:spPr>
            <a:xfrm>
              <a:off x="7147248" y="1446245"/>
              <a:ext cx="2880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42486934-71E0-FFAF-CEF6-9B3604EDA2E6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1B8C5FB-A879-B36A-5F32-BDDC04F67D97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062F5C4-54E3-3568-73CC-F321BCB92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C971C03-B2D4-3BC4-40B5-27FD673449C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2557" y="127208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BB5F5FC-3DC6-34BF-A4E3-154A20032B85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D1324F31-F67B-E052-C0EF-E59FCBF8B400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63A7E362-6972-CB37-A1E4-3389113EF5FC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B78A1D81-8340-61D8-131A-B4CCB1A3B23F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AFEC1FC6-98F9-A5FB-9FC2-2E8EACD6D7D6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6475BCB5-5CDB-EE04-53DD-9065A1A6AE7D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461E9BF3-53C8-F8F5-DE63-B8849FA8A8D1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508AB448-50AD-F1D1-3BDB-481C99E75B0A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1E701FEC-3B57-4856-46D4-2AFE54F3D031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E9669C7-B8B5-7EE2-E88C-C7750CF0DCA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37296" y="155214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0C62CB5-10B9-3729-386F-7D751787B58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024ADAB5-2AC5-60E7-21CF-F4A465B29833}"/>
              </a:ext>
            </a:extLst>
          </p:cNvPr>
          <p:cNvSpPr/>
          <p:nvPr/>
        </p:nvSpPr>
        <p:spPr>
          <a:xfrm>
            <a:off x="2844451" y="5312238"/>
            <a:ext cx="4590797" cy="10698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الْمَسَافَةُ الْإِجْمَالِيَّةُ الَّتِي قَطَعَتْهَا الْحَافِلَةُ فِي الْيَوْمَيْنِ مَعاً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هي 460 كلم.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CEE51C9-A303-F0D8-DD14-B18F8E080DD3}"/>
              </a:ext>
            </a:extLst>
          </p:cNvPr>
          <p:cNvGrpSpPr/>
          <p:nvPr/>
        </p:nvGrpSpPr>
        <p:grpSpPr>
          <a:xfrm>
            <a:off x="1511559" y="3721525"/>
            <a:ext cx="2368072" cy="1177462"/>
            <a:chOff x="3612745" y="4994533"/>
            <a:chExt cx="2903668" cy="1081918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6768847-2969-D46D-B7A9-D091110A7145}"/>
                </a:ext>
              </a:extLst>
            </p:cNvPr>
            <p:cNvSpPr/>
            <p:nvPr/>
          </p:nvSpPr>
          <p:spPr>
            <a:xfrm>
              <a:off x="3612745" y="5574076"/>
              <a:ext cx="1753350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C00000"/>
                  </a:solidFill>
                </a:rPr>
                <a:t>؟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CCA4CC5-EDD9-10B7-F60F-EC947B5810B1}"/>
                </a:ext>
              </a:extLst>
            </p:cNvPr>
            <p:cNvSpPr/>
            <p:nvPr/>
          </p:nvSpPr>
          <p:spPr>
            <a:xfrm>
              <a:off x="3612745" y="4994533"/>
              <a:ext cx="2903668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C00000"/>
                  </a:solidFill>
                </a:rPr>
                <a:t>245 كلم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FDEB53F-D457-0B0F-7E73-74B8DC1293A4}"/>
              </a:ext>
            </a:extLst>
          </p:cNvPr>
          <p:cNvSpPr/>
          <p:nvPr/>
        </p:nvSpPr>
        <p:spPr>
          <a:xfrm>
            <a:off x="4100208" y="4641720"/>
            <a:ext cx="2487203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solidFill>
                  <a:srgbClr val="C00000"/>
                </a:solidFill>
              </a:rPr>
              <a:t>245 + 215 = 460</a:t>
            </a: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510283F5-4C5C-CB46-4E3A-381D7097724C}"/>
              </a:ext>
            </a:extLst>
          </p:cNvPr>
          <p:cNvCxnSpPr/>
          <p:nvPr/>
        </p:nvCxnSpPr>
        <p:spPr>
          <a:xfrm>
            <a:off x="2985796" y="4815017"/>
            <a:ext cx="914400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367AA004-3BFC-D321-C1D3-EAFA019A01D8}"/>
              </a:ext>
            </a:extLst>
          </p:cNvPr>
          <p:cNvSpPr/>
          <p:nvPr/>
        </p:nvSpPr>
        <p:spPr>
          <a:xfrm>
            <a:off x="2941495" y="4395818"/>
            <a:ext cx="995630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30 كلم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96C0BA1-58F3-245E-22F8-3CEE79F8E5B1}"/>
              </a:ext>
            </a:extLst>
          </p:cNvPr>
          <p:cNvSpPr/>
          <p:nvPr/>
        </p:nvSpPr>
        <p:spPr>
          <a:xfrm>
            <a:off x="4217321" y="4202958"/>
            <a:ext cx="2148204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solidFill>
                  <a:srgbClr val="C00000"/>
                </a:solidFill>
              </a:rPr>
              <a:t>245 - 30 = 215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6EE6CF9-7F7D-3E5A-B46C-DCAB9ECF8397}"/>
              </a:ext>
            </a:extLst>
          </p:cNvPr>
          <p:cNvSpPr/>
          <p:nvPr/>
        </p:nvSpPr>
        <p:spPr>
          <a:xfrm>
            <a:off x="360541" y="3806300"/>
            <a:ext cx="1244318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MA" sz="2400" b="1" dirty="0">
                <a:solidFill>
                  <a:srgbClr val="C00000"/>
                </a:solidFill>
              </a:rPr>
              <a:t>اليوم الأول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0BB1579-2677-45C4-AAE1-6BCC62381D42}"/>
              </a:ext>
            </a:extLst>
          </p:cNvPr>
          <p:cNvSpPr/>
          <p:nvPr/>
        </p:nvSpPr>
        <p:spPr>
          <a:xfrm>
            <a:off x="304801" y="4449632"/>
            <a:ext cx="1290726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MA" sz="2400" b="1" dirty="0">
                <a:solidFill>
                  <a:srgbClr val="C00000"/>
                </a:solidFill>
              </a:rPr>
              <a:t>اليوم الثاني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1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926E9-C584-8ADB-E181-8C11B39E6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lettr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F183879-D4FA-E7DA-B77B-31D2A6166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153" y="1779573"/>
            <a:ext cx="7053474" cy="4749000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C6B084-ED44-BD8C-3E7C-75BF21DF32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ED3E0B-D218-5B34-2480-FD43039FDB50}"/>
              </a:ext>
            </a:extLst>
          </p:cNvPr>
          <p:cNvSpPr txBox="1"/>
          <p:nvPr/>
        </p:nvSpPr>
        <p:spPr>
          <a:xfrm>
            <a:off x="279919" y="858759"/>
            <a:ext cx="7245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على الصفحة 117 وأنجزوا النشاط رقم 11. لديكم 5 دقائق فقط ثم نصحح.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5C4413C-C951-3615-95DA-079CF9C479A2}"/>
              </a:ext>
            </a:extLst>
          </p:cNvPr>
          <p:cNvSpPr/>
          <p:nvPr/>
        </p:nvSpPr>
        <p:spPr>
          <a:xfrm>
            <a:off x="1106413" y="2128080"/>
            <a:ext cx="2780522" cy="2164001"/>
          </a:xfrm>
          <a:prstGeom prst="roundRect">
            <a:avLst>
              <a:gd name="adj" fmla="val 749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FE3EEB4-C4A8-C076-95EC-D26ED5557D58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75236644-B00B-95B4-F643-E753D7CFE587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809FBDC2-1799-FAFF-BD3B-9C93F844806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3FBA739-A9AF-1E7B-416F-B14CBB47C9C8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BBB36941-7275-277A-7CC0-BA039A12331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71FCFF34-7566-DA36-C05F-72436385675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AC931036-2BF7-2CFE-FA6E-8A0E9E1C572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C61169F1-41AA-53DF-4D7E-75579BBAF9A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D0D1212F-25AD-B16D-5610-BF89E327962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048E7492-93C4-CC3D-8E1A-1330B0C1984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7718985-04DB-1BD1-3B01-FB482076B7E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597EC20-BB63-A65D-4509-410332388C04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6164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C7F13-D5DD-5007-1C8C-CEEEDA4AC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784D130-5588-D446-AEA6-D13B3FC7BE28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1DB2BEE-C1C8-77E2-2E88-7D89729BF66F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لينجز العنصر الأول؟ الثاني؟ ...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4BFB8B-036D-3F0D-7D8C-8352C6845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FAD79830-1EEB-2B32-C3CE-5017B63338E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2557" y="127208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2350790-5B1E-FBC2-6B75-4E03B5B960E1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0A978DDA-44BD-E449-09D0-7C8ECBD6D29B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EE14AD52-1069-93D2-09E1-9E194D05F59A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E0725A4A-599E-EE46-A0C3-CCF53E6B304F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E31BDD71-5AA3-890E-0F8E-E11438187BE0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72A53D42-42A5-E6C1-2180-0BD956A1C293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C3B154A6-52A2-C256-0CBC-FAC039D09962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6FDC1401-B32F-43F0-4F0A-905A2F9DB40A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27FB627B-2B33-31B7-87A4-A91D3E7D7AE0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9C0E7B6-7A68-551C-04A2-D779A18DCF5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37296" y="155214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AE7F1D6-6F43-039A-EAE2-93DA2BB1BDC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1" name="Image 20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E2905AA-DBCB-3764-6C65-CC2E5FC338B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D4EFFB"/>
              </a:clrFrom>
              <a:clrTo>
                <a:srgbClr val="D4E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5916" y="1387657"/>
            <a:ext cx="6917409" cy="520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87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6FD3A-0C69-40DC-5B88-9CFD6B874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2EAA9AF-DBA6-4DE9-52BA-F63D856C8B3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EFFB"/>
              </a:clrFrom>
              <a:clrTo>
                <a:srgbClr val="D4E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5916" y="1387657"/>
            <a:ext cx="6917409" cy="520648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F204343-E008-88C2-CCBD-4C715BFFDADF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6810E1C-9815-8EC2-E80C-9B560E5AF29E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F6F5486-DFD5-127E-9EB6-986CEB41B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B2E387B-8AC3-6E24-D0CC-533C9D86FD6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2557" y="127208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55CC054-FFFB-3008-3F96-84880611379B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FE6B4120-4C9F-4B7D-559A-1332C4C794E5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9C171AAE-A35B-042D-8212-6A37E1DA6388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B5E554BD-958B-024C-B518-BC34CF2604D0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593BF7AE-087A-56DB-0C5F-569A04A1D0A2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1FFD43DB-4B70-2C3D-0E6B-833900C631C7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D79ADBDB-4B99-CBA6-2456-F61E0CC2B101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3DC68C5B-C179-956C-1F90-1845C5FCD316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297A0978-8C4F-1E95-8DE4-9A689D338707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FD3729A-FD91-E53C-F030-54E05D4F24B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37296" y="155214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05BC50B-CF0F-E7B7-837D-D0A2CDD50B3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A49C64B1-DC3B-01E9-52F0-B2E04EFD11B3}"/>
              </a:ext>
            </a:extLst>
          </p:cNvPr>
          <p:cNvSpPr/>
          <p:nvPr/>
        </p:nvSpPr>
        <p:spPr>
          <a:xfrm>
            <a:off x="2844451" y="5312238"/>
            <a:ext cx="4590797" cy="10698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العدد الإجمالي لمبيعات المتجر خلال شهري أكتوبر ونونبر هو 1401 لعبة.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CF06A66B-2BB2-772A-F073-229987128C2B}"/>
              </a:ext>
            </a:extLst>
          </p:cNvPr>
          <p:cNvGrpSpPr/>
          <p:nvPr/>
        </p:nvGrpSpPr>
        <p:grpSpPr>
          <a:xfrm>
            <a:off x="1511559" y="3721525"/>
            <a:ext cx="2368072" cy="1177462"/>
            <a:chOff x="3612745" y="4994533"/>
            <a:chExt cx="2903668" cy="1081918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7EF21E2-420F-52F0-0F1E-8BA7BC67CDB3}"/>
                </a:ext>
              </a:extLst>
            </p:cNvPr>
            <p:cNvSpPr/>
            <p:nvPr/>
          </p:nvSpPr>
          <p:spPr>
            <a:xfrm>
              <a:off x="3612745" y="5574076"/>
              <a:ext cx="1753350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C00000"/>
                  </a:solidFill>
                </a:rPr>
                <a:t>639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AC4799D-B140-D395-6C0B-448D498D9812}"/>
                </a:ext>
              </a:extLst>
            </p:cNvPr>
            <p:cNvSpPr/>
            <p:nvPr/>
          </p:nvSpPr>
          <p:spPr>
            <a:xfrm>
              <a:off x="3612745" y="4994533"/>
              <a:ext cx="2903668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C00000"/>
                  </a:solidFill>
                </a:rPr>
                <a:t>؟</a:t>
              </a:r>
              <a:endParaRPr lang="fr-FR" sz="36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93BB1C24-2BD2-1A2D-603C-665459C8DA29}"/>
              </a:ext>
            </a:extLst>
          </p:cNvPr>
          <p:cNvSpPr/>
          <p:nvPr/>
        </p:nvSpPr>
        <p:spPr>
          <a:xfrm>
            <a:off x="4100208" y="4641720"/>
            <a:ext cx="2487203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solidFill>
                  <a:srgbClr val="C00000"/>
                </a:solidFill>
              </a:rPr>
              <a:t>639 + 762 = 1401</a:t>
            </a: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A535A54A-4234-11C1-5D69-814DBFA25B1D}"/>
              </a:ext>
            </a:extLst>
          </p:cNvPr>
          <p:cNvCxnSpPr/>
          <p:nvPr/>
        </p:nvCxnSpPr>
        <p:spPr>
          <a:xfrm>
            <a:off x="2985796" y="4815017"/>
            <a:ext cx="914400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56FF4C1E-0E9C-589A-89EA-EFE09389D8CE}"/>
              </a:ext>
            </a:extLst>
          </p:cNvPr>
          <p:cNvSpPr/>
          <p:nvPr/>
        </p:nvSpPr>
        <p:spPr>
          <a:xfrm>
            <a:off x="2941495" y="4395818"/>
            <a:ext cx="995630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123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564B318-BC2B-4B95-3D01-DBBCA752D091}"/>
              </a:ext>
            </a:extLst>
          </p:cNvPr>
          <p:cNvSpPr/>
          <p:nvPr/>
        </p:nvSpPr>
        <p:spPr>
          <a:xfrm>
            <a:off x="4100208" y="4202958"/>
            <a:ext cx="2265317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solidFill>
                  <a:srgbClr val="C00000"/>
                </a:solidFill>
              </a:rPr>
              <a:t>639 + 123 =762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8DA619-9C6D-5FDB-8E3E-490477BA3CD9}"/>
              </a:ext>
            </a:extLst>
          </p:cNvPr>
          <p:cNvSpPr/>
          <p:nvPr/>
        </p:nvSpPr>
        <p:spPr>
          <a:xfrm>
            <a:off x="332548" y="3806300"/>
            <a:ext cx="1244318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نونبر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D0E927-F7A5-967B-7BAB-550237FB6F7B}"/>
              </a:ext>
            </a:extLst>
          </p:cNvPr>
          <p:cNvSpPr/>
          <p:nvPr/>
        </p:nvSpPr>
        <p:spPr>
          <a:xfrm>
            <a:off x="295470" y="4449632"/>
            <a:ext cx="1290726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أكتوبر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9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3FE8C-994A-D8B3-0FF9-AB01A42C9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lettr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CAE2BB91-28A0-CCD8-1BD0-8EFB35C67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153" y="1779573"/>
            <a:ext cx="7053474" cy="4749000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D51EA8-8F51-4C94-7D75-E2E1ADB224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CAAE650-C48E-66AF-7897-C18FFE97C916}"/>
              </a:ext>
            </a:extLst>
          </p:cNvPr>
          <p:cNvSpPr txBox="1"/>
          <p:nvPr/>
        </p:nvSpPr>
        <p:spPr>
          <a:xfrm>
            <a:off x="279919" y="858759"/>
            <a:ext cx="7245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رقم 12 على نفس الصفحة. لديكم 5 دقائق فقط ثم نصحح.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F25AD10-C036-7DA7-74E9-8DCF560800B4}"/>
              </a:ext>
            </a:extLst>
          </p:cNvPr>
          <p:cNvSpPr/>
          <p:nvPr/>
        </p:nvSpPr>
        <p:spPr>
          <a:xfrm>
            <a:off x="1106413" y="4264090"/>
            <a:ext cx="2780522" cy="2034077"/>
          </a:xfrm>
          <a:prstGeom prst="roundRect">
            <a:avLst>
              <a:gd name="adj" fmla="val 749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38EB0EF-2DF2-5E5D-3E28-4508B68912B0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83F74BFD-E203-6D61-95A4-22D3A56E28EC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C3725A8D-27E9-278E-5830-4D3E233CFEA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57F62E3C-69D0-AEC4-BD8C-1512481E5B1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EABE9CB2-78BD-7BDD-A6AD-83038D556C3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576A221A-FF72-07D7-6EDE-C242BCDBF95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C7147484-3F77-E7FF-F249-E7998745113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3DDB63CE-AB00-0325-D149-DCAE6806926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57A90409-6914-12FE-44AA-60CA00A0554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2D023DC1-5DA8-46D8-2A19-ABB46E63D9F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4EAD68C-E02D-7A36-39E1-016A834E791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3214807-5421-B3A4-DB01-C98FF5309A83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96217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69E12-8FF0-1487-8E96-AF914B247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94AF126-1EE6-1D02-CE2A-D3585401A8A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534FDC9-80AB-06F3-27FB-352CAE9EE6E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لينجز العنصر الأول؟ الثاني؟ ...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BC0D54F-E890-811F-7C41-A0488ED52C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71AE62D-9536-DFBA-8C34-9E5AA0281D7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2557" y="127208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AEDFAE4-9EC2-B2C9-0CBC-B8786D8B121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CC649899-848E-D7DD-936A-69A39855C524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77C44A13-231C-AF16-51A3-6B2A6A0349FE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77D64716-7D94-73C5-348D-5F03F3EF6480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A592C43D-1AF4-A38B-9FFF-71F7732406C3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AC221EB0-277B-E564-F584-9431B0721604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3D9EBFEB-C0F8-F3A6-2AA4-CC7BED6D66CA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D915496C-882F-7BCB-950D-93BBD7C81944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3E37A7C7-A033-4763-9181-35C31C60A33E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95C900A-7D5C-5DCD-C50D-14D9BAF1EAE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37296" y="155214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B80F6EA-A280-7A32-33E5-00183F58785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133244-3541-9EF0-25B9-F38F14DF2B1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D4EFFB"/>
              </a:clrFrom>
              <a:clrTo>
                <a:srgbClr val="D4E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0466" y="1488754"/>
            <a:ext cx="7151553" cy="506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55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5AE3D-9883-1ECA-A5DF-EE15B3A33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5BD4540-54F5-C483-4883-FEFFECA4189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EFFB"/>
              </a:clrFrom>
              <a:clrTo>
                <a:srgbClr val="D4E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0466" y="1488754"/>
            <a:ext cx="7151553" cy="506871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A5BCBDF-5774-10AD-E54F-B8F5B6F6DBCF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843EFE7-991B-1549-FAF0-82E7C125926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0AC68A3-CEF9-DF6C-F45B-9CBC477C30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16EBE07-AA88-0CCD-FE81-7C9A75165FA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2557" y="127208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67CCF3B-AD8B-F054-54C4-FD331AB79464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52C35D6D-6596-B312-B65B-26C8BD19C74F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E1B6D65E-95C0-C7E2-452A-930E73A69C2A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31953526-2E5E-847F-85FF-B8FF20A8CDF8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E6A94C7D-7E09-9F9A-8CBA-B226A03CFC8A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8C7BCCFB-F074-2B32-D223-EEAEA78C6A3C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DE04E9D0-5653-FDA3-BA2C-91DAC07689B7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B29043D7-9774-97E4-2B79-1555A6E6B627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B8921F47-5921-76A2-1D85-B907414D780B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CB07D75-F9EF-BDCD-EFF6-72A2D59D44F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37296" y="155214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6C21C44-3030-D45C-6E90-E7CBFC21039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55565155-3DB4-2FAA-E740-AD90A92F3E44}"/>
              </a:ext>
            </a:extLst>
          </p:cNvPr>
          <p:cNvSpPr/>
          <p:nvPr/>
        </p:nvSpPr>
        <p:spPr>
          <a:xfrm>
            <a:off x="2844451" y="5312239"/>
            <a:ext cx="4590797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هي 107 ثواني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05585C9-D59A-5074-DC09-B2E2C5E72D7E}"/>
              </a:ext>
            </a:extLst>
          </p:cNvPr>
          <p:cNvGrpSpPr/>
          <p:nvPr/>
        </p:nvGrpSpPr>
        <p:grpSpPr>
          <a:xfrm>
            <a:off x="1474235" y="3282984"/>
            <a:ext cx="2368072" cy="1177462"/>
            <a:chOff x="3612745" y="4994533"/>
            <a:chExt cx="2903668" cy="1081918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F1F195C-EE10-51F3-462C-83EAC73DBC03}"/>
                </a:ext>
              </a:extLst>
            </p:cNvPr>
            <p:cNvSpPr/>
            <p:nvPr/>
          </p:nvSpPr>
          <p:spPr>
            <a:xfrm>
              <a:off x="3612745" y="5574076"/>
              <a:ext cx="1753350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rgbClr val="C00000"/>
                  </a:solidFill>
                </a:rPr>
                <a:t>؟</a:t>
              </a:r>
              <a:endParaRPr lang="fr-FR" sz="4400" b="1" dirty="0">
                <a:solidFill>
                  <a:srgbClr val="C00000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5ECA292-AAE5-3D38-2403-8C9A4EB7EFE0}"/>
                </a:ext>
              </a:extLst>
            </p:cNvPr>
            <p:cNvSpPr/>
            <p:nvPr/>
          </p:nvSpPr>
          <p:spPr>
            <a:xfrm>
              <a:off x="3612745" y="4994533"/>
              <a:ext cx="2903668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C00000"/>
                  </a:solidFill>
                </a:rPr>
                <a:t>145</a:t>
              </a:r>
              <a:endParaRPr lang="fr-FR" sz="2000" b="1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38484DA0-1D3F-E646-B260-E2CEAD224879}"/>
              </a:ext>
            </a:extLst>
          </p:cNvPr>
          <p:cNvCxnSpPr/>
          <p:nvPr/>
        </p:nvCxnSpPr>
        <p:spPr>
          <a:xfrm>
            <a:off x="2948472" y="4376476"/>
            <a:ext cx="914400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D50E4DAD-8537-35B9-16F7-35B09B7AFC74}"/>
              </a:ext>
            </a:extLst>
          </p:cNvPr>
          <p:cNvSpPr/>
          <p:nvPr/>
        </p:nvSpPr>
        <p:spPr>
          <a:xfrm>
            <a:off x="2904171" y="3957277"/>
            <a:ext cx="995630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38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F38A666-E213-29D5-6C96-B406D513D6E9}"/>
              </a:ext>
            </a:extLst>
          </p:cNvPr>
          <p:cNvSpPr/>
          <p:nvPr/>
        </p:nvSpPr>
        <p:spPr>
          <a:xfrm>
            <a:off x="4925587" y="3964684"/>
            <a:ext cx="2584016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>
                <a:solidFill>
                  <a:srgbClr val="C00000"/>
                </a:solidFill>
              </a:rPr>
              <a:t>145 – 38  = 107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7837F8-0AA4-2F8C-2EEE-E9B6CCF11259}"/>
              </a:ext>
            </a:extLst>
          </p:cNvPr>
          <p:cNvSpPr/>
          <p:nvPr/>
        </p:nvSpPr>
        <p:spPr>
          <a:xfrm>
            <a:off x="220576" y="3367759"/>
            <a:ext cx="1244318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أمنية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13B30B-C560-BE4A-FC41-FDEA413BD74A}"/>
              </a:ext>
            </a:extLst>
          </p:cNvPr>
          <p:cNvSpPr/>
          <p:nvPr/>
        </p:nvSpPr>
        <p:spPr>
          <a:xfrm>
            <a:off x="155505" y="4011091"/>
            <a:ext cx="1290726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بدر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17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3B1148-4EB5-754B-770F-5C9CCB8442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EF4F5C-14CA-5103-640A-0D88E39863BD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CEA393B-DA65-49ED-259F-752F3D1764AB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E4CCAD-F06B-BDA3-38C0-F2ACEAE74D4D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2B190C6-E2E3-63A2-1FAC-74B9127E06B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2557" y="127208"/>
            <a:ext cx="7604448" cy="332496"/>
            <a:chOff x="373226" y="108546"/>
            <a:chExt cx="7604448" cy="33249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8B19857-0685-2447-1CC9-D3F604E5B31B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A424B2BC-131B-5A1A-F5A1-6D973223E4CA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B3971A1-7863-E38B-2079-F653CB3987A7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BE2BF3E2-164C-3102-FA19-06136E60D0EC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A4EB35D0-829C-8C89-BF5B-C08F10FCD727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062787A5-EA9C-E961-042C-924FC9182C21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B847D82F-DB73-C7B3-5655-A15272F07CF3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02D6FEEA-37F3-9193-2CF3-978F2198A50D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F17B65E4-8285-C38F-D565-E60C477A4C3D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330BF5C-6210-4AC9-8B8C-447289D31C4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834053" y="155214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F85C793-45B9-02BA-A7D1-FAEE2FC0DF6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15923</TotalTime>
  <Words>1066</Words>
  <Application>Microsoft Office PowerPoint</Application>
  <PresentationFormat>Affichage à l'écran (4:3)</PresentationFormat>
  <Paragraphs>348</Paragraphs>
  <Slides>34</Slides>
  <Notes>4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34</vt:i4>
      </vt:variant>
    </vt:vector>
  </HeadingPairs>
  <TitlesOfParts>
    <vt:vector size="49" baseType="lpstr">
      <vt:lpstr>Calibri</vt:lpstr>
      <vt:lpstr>Arimo Italics</vt:lpstr>
      <vt:lpstr>Aptos</vt:lpstr>
      <vt:lpstr>Arial</vt:lpstr>
      <vt:lpstr>Wingdings</vt:lpstr>
      <vt:lpstr>Dosis</vt:lpstr>
      <vt:lpstr>Effra CC Arbc</vt:lpstr>
      <vt:lpstr>DengXian</vt:lpstr>
      <vt:lpstr>Chalkboard</vt:lpstr>
      <vt:lpstr>Aptos Display</vt:lpstr>
      <vt:lpstr>salam</vt:lpstr>
      <vt:lpstr>Page d'entree</vt:lpstr>
      <vt:lpstr>1_salam</vt:lpstr>
      <vt:lpstr>2_Conception personnalisée</vt:lpstr>
      <vt:lpstr>3_Conception personnalisée</vt:lpstr>
      <vt:lpstr>Présentation PowerPoint</vt:lpstr>
      <vt:lpstr>برمجة الأسبوع السادس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153</cp:revision>
  <cp:lastPrinted>2025-08-13T10:11:39Z</cp:lastPrinted>
  <dcterms:created xsi:type="dcterms:W3CDTF">2025-08-01T12:31:49Z</dcterms:created>
  <dcterms:modified xsi:type="dcterms:W3CDTF">2026-01-13T05:56:06Z</dcterms:modified>
</cp:coreProperties>
</file>