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75"/>
  </p:notesMasterIdLst>
  <p:handoutMasterIdLst>
    <p:handoutMasterId r:id="rId76"/>
  </p:handoutMasterIdLst>
  <p:sldIdLst>
    <p:sldId id="779" r:id="rId8"/>
    <p:sldId id="948" r:id="rId9"/>
    <p:sldId id="2134807023" r:id="rId10"/>
    <p:sldId id="780" r:id="rId11"/>
    <p:sldId id="781" r:id="rId12"/>
    <p:sldId id="741" r:id="rId13"/>
    <p:sldId id="746" r:id="rId14"/>
    <p:sldId id="825" r:id="rId15"/>
    <p:sldId id="914" r:id="rId16"/>
    <p:sldId id="2134806637" r:id="rId17"/>
    <p:sldId id="2134806709" r:id="rId18"/>
    <p:sldId id="2134806708" r:id="rId19"/>
    <p:sldId id="769" r:id="rId20"/>
    <p:sldId id="768" r:id="rId21"/>
    <p:sldId id="870" r:id="rId22"/>
    <p:sldId id="2134806710" r:id="rId23"/>
    <p:sldId id="751" r:id="rId24"/>
    <p:sldId id="871" r:id="rId25"/>
    <p:sldId id="2134806711" r:id="rId26"/>
    <p:sldId id="2134806681" r:id="rId27"/>
    <p:sldId id="2134806700" r:id="rId28"/>
    <p:sldId id="977" r:id="rId29"/>
    <p:sldId id="2134806722" r:id="rId30"/>
    <p:sldId id="898" r:id="rId31"/>
    <p:sldId id="2134806707" r:id="rId32"/>
    <p:sldId id="2134807056" r:id="rId33"/>
    <p:sldId id="2134807057" r:id="rId34"/>
    <p:sldId id="850" r:id="rId35"/>
    <p:sldId id="899" r:id="rId36"/>
    <p:sldId id="2134807058" r:id="rId37"/>
    <p:sldId id="2134807038" r:id="rId38"/>
    <p:sldId id="2134807059" r:id="rId39"/>
    <p:sldId id="2134807039" r:id="rId40"/>
    <p:sldId id="919" r:id="rId41"/>
    <p:sldId id="979" r:id="rId42"/>
    <p:sldId id="942" r:id="rId43"/>
    <p:sldId id="920" r:id="rId44"/>
    <p:sldId id="2134807060" r:id="rId45"/>
    <p:sldId id="2134806689" r:id="rId46"/>
    <p:sldId id="2134806665" r:id="rId47"/>
    <p:sldId id="2134806664" r:id="rId48"/>
    <p:sldId id="2134807014" r:id="rId49"/>
    <p:sldId id="2134807015" r:id="rId50"/>
    <p:sldId id="2134807061" r:id="rId51"/>
    <p:sldId id="2134807016" r:id="rId52"/>
    <p:sldId id="2134807063" r:id="rId53"/>
    <p:sldId id="2134807064" r:id="rId54"/>
    <p:sldId id="2134807065" r:id="rId55"/>
    <p:sldId id="2134807067" r:id="rId56"/>
    <p:sldId id="2134807068" r:id="rId57"/>
    <p:sldId id="2134807069" r:id="rId58"/>
    <p:sldId id="2134807070" r:id="rId59"/>
    <p:sldId id="2134807071" r:id="rId60"/>
    <p:sldId id="2134806696" r:id="rId61"/>
    <p:sldId id="848" r:id="rId62"/>
    <p:sldId id="921" r:id="rId63"/>
    <p:sldId id="922" r:id="rId64"/>
    <p:sldId id="924" r:id="rId65"/>
    <p:sldId id="925" r:id="rId66"/>
    <p:sldId id="849" r:id="rId67"/>
    <p:sldId id="2134806697" r:id="rId68"/>
    <p:sldId id="2134806706" r:id="rId69"/>
    <p:sldId id="858" r:id="rId70"/>
    <p:sldId id="868" r:id="rId71"/>
    <p:sldId id="869" r:id="rId72"/>
    <p:sldId id="764" r:id="rId73"/>
    <p:sldId id="949" r:id="rId74"/>
  </p:sldIdLst>
  <p:sldSz cx="9144000" cy="6858000" type="screen4x3"/>
  <p:notesSz cx="6735763" cy="9866313"/>
  <p:embeddedFontLst>
    <p:embeddedFont>
      <p:font typeface="Dosis" panose="02010703020202060003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1FF"/>
    <a:srgbClr val="D4D1EB"/>
    <a:srgbClr val="CF1F3C"/>
    <a:srgbClr val="FC8D00"/>
    <a:srgbClr val="3A8F98"/>
    <a:srgbClr val="F2F2F2"/>
    <a:srgbClr val="F9B233"/>
    <a:srgbClr val="17AB98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B21E4C-613B-4EF5-859D-5058D1A6B480}" v="137" dt="2025-12-21T18:58:41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88497" autoAdjust="0"/>
  </p:normalViewPr>
  <p:slideViewPr>
    <p:cSldViewPr snapToGrid="0">
      <p:cViewPr varScale="1">
        <p:scale>
          <a:sx n="73" d="100"/>
          <a:sy n="73" d="100"/>
        </p:scale>
        <p:origin x="131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microsoft.com/office/2018/10/relationships/authors" Target="author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ableStyles" Target="tableStyle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1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notesMaster" Target="notesMasters/notesMaster1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2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28/12/2025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0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7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28/12/2025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7976A-80EE-93C1-A6BD-1D08BB06E7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89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6C5B95-ED89-EA8A-44E2-33520653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12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25" r:id="rId2"/>
    <p:sldLayoutId id="21474839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15.emf"/><Relationship Id="rId4" Type="http://schemas.openxmlformats.org/officeDocument/2006/relationships/image" Target="../media/image2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5.mp4"/><Relationship Id="rId7" Type="http://schemas.openxmlformats.org/officeDocument/2006/relationships/image" Target="../media/image2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5.mp4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3409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8184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11</a:t>
              </a: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401623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12</a:t>
              </a: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5397881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10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ضَرْبُ عَدَدٍ مِنْ رَقْمٍ في عَدَدٍ مِنْ رَقْمَينِ (1)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9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 إِنْشاءُ جَدْوَلَيْ ضَرْبِ 6 وَ7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12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المَسائِل : وَضْعِياتُ الْمُقارَنَةِ</a:t>
            </a:r>
            <a:r>
              <a:rPr lang="fr-FR" dirty="0"/>
              <a:t> </a:t>
            </a:r>
            <a:r>
              <a:rPr lang="ar-MA" dirty="0"/>
              <a:t>(3)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ضَرْبُ عَدَدٍ مِنْ رَقْمٍ في عَدَدٍ مِنْ رَقْمَينِ (2)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الثّالِثِ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حَلُّ المَسائِل: وَضْعِياتُ الْمُقارَنَةِ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texte, ordinateur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6840D0F-3C45-150B-C4AB-DBB2C6676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828" y="2440387"/>
            <a:ext cx="5764924" cy="390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3305282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061698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4818114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221404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025211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4671119"/>
            <a:ext cx="558587" cy="754927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835985" y="3835273"/>
            <a:ext cx="677129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5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اسْتِعْمَالِ نَمُوذَجِ الأَشرِطَةِ لِحَلِّ مَسَائِلِ مُقَارَنَةٍ مِن خُطوَتَيْنِ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225A5B2B-B9AB-F553-B0BD-AE00F62B8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5" y="1858363"/>
            <a:ext cx="6444656" cy="435449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89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292773" y="4866288"/>
            <a:ext cx="2662894" cy="1129652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5 بسرعة، لديكم دقيقة واحدة.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7BBA139-76C8-41C8-09EB-7A19E6670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8" y="2364828"/>
            <a:ext cx="8323128" cy="35039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85E6B5F-911E-ABFE-8B83-5AD6B3DE0715}"/>
              </a:ext>
            </a:extLst>
          </p:cNvPr>
          <p:cNvSpPr txBox="1"/>
          <p:nvPr/>
        </p:nvSpPr>
        <p:spPr>
          <a:xfrm>
            <a:off x="1112003" y="3783722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93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FBE7AF-76CB-3E92-67C2-213996FADE3A}"/>
              </a:ext>
            </a:extLst>
          </p:cNvPr>
          <p:cNvSpPr txBox="1"/>
          <p:nvPr/>
        </p:nvSpPr>
        <p:spPr>
          <a:xfrm>
            <a:off x="1112003" y="4243709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4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B5F14EE-1E4F-2E99-C947-484C3B4C767C}"/>
              </a:ext>
            </a:extLst>
          </p:cNvPr>
          <p:cNvCxnSpPr>
            <a:cxnSpLocks/>
          </p:cNvCxnSpPr>
          <p:nvPr/>
        </p:nvCxnSpPr>
        <p:spPr>
          <a:xfrm flipH="1">
            <a:off x="1080473" y="4663334"/>
            <a:ext cx="86184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BB7AECBF-22F4-4A67-D0CD-A40406A0C06C}"/>
              </a:ext>
            </a:extLst>
          </p:cNvPr>
          <p:cNvSpPr txBox="1"/>
          <p:nvPr/>
        </p:nvSpPr>
        <p:spPr>
          <a:xfrm>
            <a:off x="502403" y="4063433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×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F8233B9-1D33-12C1-CCFA-07D31611F342}"/>
              </a:ext>
            </a:extLst>
          </p:cNvPr>
          <p:cNvSpPr txBox="1"/>
          <p:nvPr/>
        </p:nvSpPr>
        <p:spPr>
          <a:xfrm>
            <a:off x="586486" y="4712212"/>
            <a:ext cx="1460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372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94E897-7343-2500-A654-AEF3D9A84906}"/>
              </a:ext>
            </a:extLst>
          </p:cNvPr>
          <p:cNvSpPr txBox="1"/>
          <p:nvPr/>
        </p:nvSpPr>
        <p:spPr>
          <a:xfrm>
            <a:off x="1296845" y="3480520"/>
            <a:ext cx="324000" cy="324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 rtl="1"/>
            <a:r>
              <a:rPr lang="ar-MA" sz="1600" dirty="0">
                <a:solidFill>
                  <a:srgbClr val="C00000"/>
                </a:solidFill>
              </a:rPr>
              <a:t>1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970A8F-5D74-4845-28B3-B833582564D5}"/>
              </a:ext>
            </a:extLst>
          </p:cNvPr>
          <p:cNvSpPr txBox="1"/>
          <p:nvPr/>
        </p:nvSpPr>
        <p:spPr>
          <a:xfrm>
            <a:off x="3100552" y="3783722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42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F9F23BF-AB5F-04BE-BC5A-61A0F5FCF451}"/>
              </a:ext>
            </a:extLst>
          </p:cNvPr>
          <p:cNvSpPr txBox="1"/>
          <p:nvPr/>
        </p:nvSpPr>
        <p:spPr>
          <a:xfrm>
            <a:off x="3100552" y="4243709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7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0E7904C-828A-8565-3B1A-6585B88CC904}"/>
              </a:ext>
            </a:extLst>
          </p:cNvPr>
          <p:cNvCxnSpPr>
            <a:cxnSpLocks/>
          </p:cNvCxnSpPr>
          <p:nvPr/>
        </p:nvCxnSpPr>
        <p:spPr>
          <a:xfrm flipH="1">
            <a:off x="3069022" y="4663334"/>
            <a:ext cx="86184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2CB3DD65-6749-1DEA-3766-7105189DBC0F}"/>
              </a:ext>
            </a:extLst>
          </p:cNvPr>
          <p:cNvSpPr txBox="1"/>
          <p:nvPr/>
        </p:nvSpPr>
        <p:spPr>
          <a:xfrm>
            <a:off x="2490952" y="4063433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×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8E47075-8251-1C62-F758-8D0935BA2431}"/>
              </a:ext>
            </a:extLst>
          </p:cNvPr>
          <p:cNvSpPr txBox="1"/>
          <p:nvPr/>
        </p:nvSpPr>
        <p:spPr>
          <a:xfrm>
            <a:off x="2575035" y="4712212"/>
            <a:ext cx="1460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294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CA5B407-F953-D013-5B9E-089B818034C4}"/>
              </a:ext>
            </a:extLst>
          </p:cNvPr>
          <p:cNvSpPr txBox="1"/>
          <p:nvPr/>
        </p:nvSpPr>
        <p:spPr>
          <a:xfrm>
            <a:off x="3285394" y="3480520"/>
            <a:ext cx="324000" cy="324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 rtl="1"/>
            <a:r>
              <a:rPr lang="ar-MA" sz="1600" dirty="0">
                <a:solidFill>
                  <a:srgbClr val="C00000"/>
                </a:solidFill>
              </a:rPr>
              <a:t>1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4E9B80-7F4D-1151-FB3F-FA4F4587D162}"/>
              </a:ext>
            </a:extLst>
          </p:cNvPr>
          <p:cNvSpPr txBox="1"/>
          <p:nvPr/>
        </p:nvSpPr>
        <p:spPr>
          <a:xfrm>
            <a:off x="5087008" y="3804520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53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028C87-981F-C89B-8913-3946D2ADCB97}"/>
              </a:ext>
            </a:extLst>
          </p:cNvPr>
          <p:cNvSpPr txBox="1"/>
          <p:nvPr/>
        </p:nvSpPr>
        <p:spPr>
          <a:xfrm>
            <a:off x="5087008" y="4264507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6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EACF4D-4122-4AA3-EB22-6D4EC7090F5C}"/>
              </a:ext>
            </a:extLst>
          </p:cNvPr>
          <p:cNvCxnSpPr>
            <a:cxnSpLocks/>
          </p:cNvCxnSpPr>
          <p:nvPr/>
        </p:nvCxnSpPr>
        <p:spPr>
          <a:xfrm flipH="1">
            <a:off x="5055478" y="4684132"/>
            <a:ext cx="86184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C2F875FF-806D-58E1-8F2A-6EA042E57E2E}"/>
              </a:ext>
            </a:extLst>
          </p:cNvPr>
          <p:cNvSpPr txBox="1"/>
          <p:nvPr/>
        </p:nvSpPr>
        <p:spPr>
          <a:xfrm>
            <a:off x="4477408" y="4084231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×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9075032-39B9-F2AB-5AFE-D649DA93C5AF}"/>
              </a:ext>
            </a:extLst>
          </p:cNvPr>
          <p:cNvSpPr txBox="1"/>
          <p:nvPr/>
        </p:nvSpPr>
        <p:spPr>
          <a:xfrm>
            <a:off x="4561491" y="4733010"/>
            <a:ext cx="1460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318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5E35375-5A01-9918-D7C3-ACD1525671D9}"/>
              </a:ext>
            </a:extLst>
          </p:cNvPr>
          <p:cNvSpPr txBox="1"/>
          <p:nvPr/>
        </p:nvSpPr>
        <p:spPr>
          <a:xfrm>
            <a:off x="5271850" y="3501318"/>
            <a:ext cx="324000" cy="324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 rtl="1"/>
            <a:r>
              <a:rPr lang="ar-MA" sz="1600" dirty="0">
                <a:solidFill>
                  <a:srgbClr val="C00000"/>
                </a:solidFill>
              </a:rPr>
              <a:t>1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80680B1-E1C1-45C0-04AB-88D6896B1307}"/>
              </a:ext>
            </a:extLst>
          </p:cNvPr>
          <p:cNvSpPr txBox="1"/>
          <p:nvPr/>
        </p:nvSpPr>
        <p:spPr>
          <a:xfrm>
            <a:off x="7067140" y="3783722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56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DE95E0-9C08-8E44-0BBE-CD6B936DE51F}"/>
              </a:ext>
            </a:extLst>
          </p:cNvPr>
          <p:cNvSpPr txBox="1"/>
          <p:nvPr/>
        </p:nvSpPr>
        <p:spPr>
          <a:xfrm>
            <a:off x="7067140" y="4243709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4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A16530F-FDBD-4ADE-B2D5-DA913467D0DA}"/>
              </a:ext>
            </a:extLst>
          </p:cNvPr>
          <p:cNvCxnSpPr>
            <a:cxnSpLocks/>
          </p:cNvCxnSpPr>
          <p:nvPr/>
        </p:nvCxnSpPr>
        <p:spPr>
          <a:xfrm flipH="1">
            <a:off x="7035610" y="4663334"/>
            <a:ext cx="86184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6C44D84B-A6C2-C72C-A622-D21CDAE096BD}"/>
              </a:ext>
            </a:extLst>
          </p:cNvPr>
          <p:cNvSpPr txBox="1"/>
          <p:nvPr/>
        </p:nvSpPr>
        <p:spPr>
          <a:xfrm>
            <a:off x="6457540" y="4063433"/>
            <a:ext cx="95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×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19B5FE0-65BB-3C10-AD58-1445D23461FE}"/>
              </a:ext>
            </a:extLst>
          </p:cNvPr>
          <p:cNvSpPr txBox="1"/>
          <p:nvPr/>
        </p:nvSpPr>
        <p:spPr>
          <a:xfrm>
            <a:off x="6541623" y="4712212"/>
            <a:ext cx="1460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spc="1000" dirty="0">
                <a:solidFill>
                  <a:srgbClr val="C00000"/>
                </a:solidFill>
              </a:rPr>
              <a:t>224</a:t>
            </a:r>
            <a:endParaRPr lang="fr-FR" sz="2400" spc="10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3E51EED-80D6-C0A7-AC3A-09250A7B1BAA}"/>
              </a:ext>
            </a:extLst>
          </p:cNvPr>
          <p:cNvSpPr txBox="1"/>
          <p:nvPr/>
        </p:nvSpPr>
        <p:spPr>
          <a:xfrm>
            <a:off x="7251982" y="3499075"/>
            <a:ext cx="324000" cy="3240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 rtl="1"/>
            <a:r>
              <a:rPr lang="ar-MA" sz="1600" dirty="0">
                <a:solidFill>
                  <a:srgbClr val="C00000"/>
                </a:solidFill>
              </a:rPr>
              <a:t>2</a:t>
            </a:r>
            <a:endParaRPr lang="fr-FR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10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9089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الطرح بالتقريب.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3109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C00000"/>
                  </a:solidFill>
                  <a:latin typeface="Aptos" panose="02110004020202020204"/>
                </a:rPr>
                <a:t>58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27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≈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60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30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≈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30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8" name="Flèche : courbe vers le bas 7">
            <a:extLst>
              <a:ext uri="{FF2B5EF4-FFF2-40B4-BE49-F238E27FC236}">
                <a16:creationId xmlns:a16="http://schemas.microsoft.com/office/drawing/2014/main" id="{5002D974-CE7D-8CC3-C707-4B7B8F8DC606}"/>
              </a:ext>
            </a:extLst>
          </p:cNvPr>
          <p:cNvSpPr/>
          <p:nvPr/>
        </p:nvSpPr>
        <p:spPr>
          <a:xfrm>
            <a:off x="2448232" y="2296773"/>
            <a:ext cx="1251263" cy="369332"/>
          </a:xfrm>
          <a:prstGeom prst="curvedDownArrow">
            <a:avLst>
              <a:gd name="adj1" fmla="val 0"/>
              <a:gd name="adj2" fmla="val 47316"/>
              <a:gd name="adj3" fmla="val 3032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E00ED55E-EBFE-4B63-E6B7-345F91389D41}"/>
              </a:ext>
            </a:extLst>
          </p:cNvPr>
          <p:cNvSpPr/>
          <p:nvPr/>
        </p:nvSpPr>
        <p:spPr>
          <a:xfrm flipV="1">
            <a:off x="3059587" y="3119638"/>
            <a:ext cx="1251263" cy="369332"/>
          </a:xfrm>
          <a:prstGeom prst="curvedDownArrow">
            <a:avLst>
              <a:gd name="adj1" fmla="val 0"/>
              <a:gd name="adj2" fmla="val 47316"/>
              <a:gd name="adj3" fmla="val 30324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5" name="Image 4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60ED5C-5D40-26C9-8293-81FF751F7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78" y="3017825"/>
            <a:ext cx="8355725" cy="108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Police, nom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674CD1-A523-B9BD-F919-056AFC63B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8" y="3017825"/>
            <a:ext cx="8355725" cy="10821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640632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660295" y="355694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710323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50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729986" y="3556944"/>
            <a:ext cx="74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80014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99677" y="3556944"/>
            <a:ext cx="74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49705" y="315683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69368" y="3556944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193989" y="3210205"/>
              <a:ext cx="4074833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اسْتِعْمَالُ نَمُوذَجِ الأَشرِطَةِ لِحَلِّ مَسَائِلِ مُقَارَنَةٍ مِن خُطوَتَيْنِ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400061" y="854031"/>
            <a:ext cx="7149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حل مسائل المقارنة من خطوتين، باستعمال نموذج الأشرطة، مع مجد وندى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68D9C6-4661-D4AF-F4B9-7F5EBB1CF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39" y="2032704"/>
            <a:ext cx="7486537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N3P2S3L4 V3">
            <a:hlinkClick r:id="" action="ppaction://media"/>
            <a:extLst>
              <a:ext uri="{FF2B5EF4-FFF2-40B4-BE49-F238E27FC236}">
                <a16:creationId xmlns:a16="http://schemas.microsoft.com/office/drawing/2014/main" id="{E825A383-4F0E-A0A3-40E5-4778F334AC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55" y="1887753"/>
            <a:ext cx="7484176" cy="420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86067B3E-CF32-1491-6C50-3DA9EE3CE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860" y="2318433"/>
            <a:ext cx="5597090" cy="317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سنحل، معاً، المسألة التالية، باستعمال نموذج الأشرطة، خُطْوَةً خطوة.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76823F-7808-6AE7-BAA3-CDA6E82570DE}"/>
              </a:ext>
            </a:extLst>
          </p:cNvPr>
          <p:cNvSpPr txBox="1"/>
          <p:nvPr/>
        </p:nvSpPr>
        <p:spPr>
          <a:xfrm>
            <a:off x="345693" y="2424469"/>
            <a:ext cx="8229600" cy="2145268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اِقْتَنَتْ مَرْيَمُ قِصَّةً بِـ 85 دِرْهَماً، وَاقْتَنَتْ دِفْتَراً ثَمَنُهُ أَقَلُّ مِنْ ثَمَنِ الْقِصَّةِ بِـ 60 دِرْهَماً. </a:t>
            </a: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ما ثَمَنُ الدِّفْتَرِ؟ </a:t>
            </a: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مَا الْمَبْلَغُ الْإِجْمَالِيُّ الَّذِي دَفَعَتْهُ مَرْيَمُ لِلبائِعِ؟</a:t>
            </a:r>
            <a:endParaRPr lang="fr-F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98F6BB-1168-6236-BC54-286AD5D08828}"/>
              </a:ext>
            </a:extLst>
          </p:cNvPr>
          <p:cNvSpPr txBox="1"/>
          <p:nvPr/>
        </p:nvSpPr>
        <p:spPr>
          <a:xfrm>
            <a:off x="345693" y="2424469"/>
            <a:ext cx="8229600" cy="2145268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اِقْتَنَتْ مَرْيَمُ قِصَّةً بِـ 85 دِرْهَماً، وَاقْتَنَتْ دِفْتَراً ثَمَنُهُ أَقَلُّ مِنْ ثَمَنِ الْقِصَّةِ بِـ 60 دِرْهَماً. </a:t>
            </a: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ما ثَمَنُ الدِّفْتَرِ؟ </a:t>
            </a: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مَا الْمَبْلَغُ الْإِجْمَالِيُّ الَّذِي دَفَعَتْهُ مَرْيَمُ لِلبائِعِ؟</a:t>
            </a:r>
            <a:endParaRPr lang="fr-F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CD572-0F39-FB82-7D66-DF9FB6DB9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6" y="4765221"/>
            <a:ext cx="1111031" cy="1489254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DA761865-9564-9F3E-1070-6855D6FCDC5B}"/>
              </a:ext>
            </a:extLst>
          </p:cNvPr>
          <p:cNvGrpSpPr/>
          <p:nvPr/>
        </p:nvGrpSpPr>
        <p:grpSpPr>
          <a:xfrm>
            <a:off x="5766137" y="1749095"/>
            <a:ext cx="2578060" cy="551406"/>
            <a:chOff x="5891445" y="1914188"/>
            <a:chExt cx="2491002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33BE6E2-BB7C-E5EA-E9C9-EAA8AF72C352}"/>
                </a:ext>
              </a:extLst>
            </p:cNvPr>
            <p:cNvSpPr/>
            <p:nvPr/>
          </p:nvSpPr>
          <p:spPr>
            <a:xfrm>
              <a:off x="5891445" y="1914188"/>
              <a:ext cx="2060235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نَمُوذَجِ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D7BBF5C-903F-0BA1-6BC1-4648E5F189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4E2D62C9-DDFF-4417-870B-D3253160C362}"/>
              </a:ext>
            </a:extLst>
          </p:cNvPr>
          <p:cNvGrpSpPr/>
          <p:nvPr/>
        </p:nvGrpSpPr>
        <p:grpSpPr>
          <a:xfrm>
            <a:off x="3041093" y="1749095"/>
            <a:ext cx="2562008" cy="551406"/>
            <a:chOff x="5800775" y="1914188"/>
            <a:chExt cx="2562008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DA19A3-A55B-DA2F-F0E0-007CE490F4A0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الأُولَى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F1CAF433-1FBF-E7A1-B40B-C8CDFF7D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4CE9B108-C1C6-3CA0-0DE2-5503F0384970}"/>
              </a:ext>
            </a:extLst>
          </p:cNvPr>
          <p:cNvGrpSpPr/>
          <p:nvPr/>
        </p:nvGrpSpPr>
        <p:grpSpPr>
          <a:xfrm>
            <a:off x="581107" y="1749095"/>
            <a:ext cx="2303411" cy="551406"/>
            <a:chOff x="6059372" y="1914188"/>
            <a:chExt cx="2303411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3B81E0-26F2-6079-E698-82267D523EFF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الثَّانِيَةَ 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94AF56-DE63-D5F9-3141-9BC979AFB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0EB004-952A-F270-4584-795E271CC36B}"/>
              </a:ext>
            </a:extLst>
          </p:cNvPr>
          <p:cNvSpPr txBox="1"/>
          <p:nvPr/>
        </p:nvSpPr>
        <p:spPr>
          <a:xfrm>
            <a:off x="345693" y="2424469"/>
            <a:ext cx="8229600" cy="2145268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اِقْتَنَتْ مَرْيَمُ قِصَّةً بِـ 85 دِرْهَماً، وَاقْتَنَتْ دِفْتَراً ثَمَنُهُ أَقَلُّ مِنْ ثَمَنِ الْقِصَّةِ بِـ 60 دِرْهَماً. </a:t>
            </a: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ما ثَمَنُ الدِّفْتَرِ؟ </a:t>
            </a: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مَا الْمَبْلَغُ الْإِجْمَالِيُّ الَّذِي دَفَعَتْهُ مَرْيَمُ لِلبائِعِ؟</a:t>
            </a:r>
            <a:endParaRPr lang="fr-F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المسألة على نموذج الأشرطة: لاحظوا أن المسألة تقارن ثَمَنَيْنِ.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677E30-13EC-1AB0-F76D-A2A67FD1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5AE6AA1-9576-4DE2-8F47-E5D00FF33356}"/>
              </a:ext>
            </a:extLst>
          </p:cNvPr>
          <p:cNvSpPr txBox="1"/>
          <p:nvPr/>
        </p:nvSpPr>
        <p:spPr>
          <a:xfrm>
            <a:off x="345693" y="2424469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اِقْتَنَتْ مَرْيَمُ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قِصَّةً بِـ 85 دِرْهَماً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وَاقْتَنَتْ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دِفْتَراً ثَمَنُهُ أَقَلُّ 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ثَمَنِ الْقِصَّةِ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 60 دِرْهَماً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4" name="Group 12">
            <a:extLst>
              <a:ext uri="{FF2B5EF4-FFF2-40B4-BE49-F238E27FC236}">
                <a16:creationId xmlns:a16="http://schemas.microsoft.com/office/drawing/2014/main" id="{B85A50E2-D738-1BFA-CE2A-8F07B94DC7FE}"/>
              </a:ext>
            </a:extLst>
          </p:cNvPr>
          <p:cNvGrpSpPr/>
          <p:nvPr/>
        </p:nvGrpSpPr>
        <p:grpSpPr>
          <a:xfrm>
            <a:off x="5766137" y="1749095"/>
            <a:ext cx="2578060" cy="551406"/>
            <a:chOff x="5891445" y="1914188"/>
            <a:chExt cx="2491002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1FBCCFD-7014-BC11-1213-9AFF821DD98F}"/>
                </a:ext>
              </a:extLst>
            </p:cNvPr>
            <p:cNvSpPr/>
            <p:nvPr/>
          </p:nvSpPr>
          <p:spPr>
            <a:xfrm>
              <a:off x="5891445" y="1914188"/>
              <a:ext cx="2060235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نَمُوذَجِ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B4A8950-A480-E534-646A-8D2D8C3B64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 12">
            <a:extLst>
              <a:ext uri="{FF2B5EF4-FFF2-40B4-BE49-F238E27FC236}">
                <a16:creationId xmlns:a16="http://schemas.microsoft.com/office/drawing/2014/main" id="{AF65ED34-A3F8-52A2-9E58-CCBD37AF22BA}"/>
              </a:ext>
            </a:extLst>
          </p:cNvPr>
          <p:cNvGrpSpPr/>
          <p:nvPr/>
        </p:nvGrpSpPr>
        <p:grpSpPr>
          <a:xfrm>
            <a:off x="3041093" y="1749095"/>
            <a:ext cx="2562008" cy="551406"/>
            <a:chOff x="5800775" y="1914188"/>
            <a:chExt cx="2562008" cy="55140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FAC3D4E-380E-4730-A78A-8E2E48804EC7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الأُولَى </a:t>
              </a: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16915142-840A-47BD-8F2B-3B3EBF9A45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12">
            <a:extLst>
              <a:ext uri="{FF2B5EF4-FFF2-40B4-BE49-F238E27FC236}">
                <a16:creationId xmlns:a16="http://schemas.microsoft.com/office/drawing/2014/main" id="{91F53591-DEF5-BB35-EA2C-3722ED5ADB54}"/>
              </a:ext>
            </a:extLst>
          </p:cNvPr>
          <p:cNvGrpSpPr/>
          <p:nvPr/>
        </p:nvGrpSpPr>
        <p:grpSpPr>
          <a:xfrm>
            <a:off x="581107" y="1749095"/>
            <a:ext cx="2303411" cy="551406"/>
            <a:chOff x="6059372" y="1914188"/>
            <a:chExt cx="2303411" cy="551406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183E954-A422-EFEE-15C2-7807F71FD5B4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الثَّانِيَةَ </a:t>
              </a: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09D0926F-E2AD-2647-D27B-0982D2B545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CBFC-73F8-6904-FEB2-9D49E107E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3A7DD3-ABA8-EFBF-5FE5-8DDA72BC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58B689-EB0C-29C1-E28B-3DBDE06CD78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87DF97-8209-5ACF-1450-498511375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6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F525-FF32-34DA-7EDB-68927F2A5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D45DCA-D3A2-557B-A0E0-99AB4CAF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4C85EBD-DCB3-CD14-6D19-040724CE1799}"/>
              </a:ext>
            </a:extLst>
          </p:cNvPr>
          <p:cNvSpPr txBox="1"/>
          <p:nvPr/>
        </p:nvSpPr>
        <p:spPr>
          <a:xfrm>
            <a:off x="767255" y="854031"/>
            <a:ext cx="6729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ليكتب عنصري المقارنة ويرسم الشريطين؟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939BD9-4E62-7239-A7CB-C5354D6962F5}"/>
              </a:ext>
            </a:extLst>
          </p:cNvPr>
          <p:cNvSpPr txBox="1"/>
          <p:nvPr/>
        </p:nvSpPr>
        <p:spPr>
          <a:xfrm>
            <a:off x="345693" y="2424469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اِقْتَنَتْ مَرْيَمُ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قِصَّةً بِـ 85 دِرْهَماً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وَاقْتَنَتْ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دِفْتَراً ثَمَنُهُ أَقَلُّ 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ثَمَنِ الْقِصَّةِ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 60 دِرْهَماً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5" name="Group 12">
            <a:extLst>
              <a:ext uri="{FF2B5EF4-FFF2-40B4-BE49-F238E27FC236}">
                <a16:creationId xmlns:a16="http://schemas.microsoft.com/office/drawing/2014/main" id="{30E3ABC9-6D08-70A2-1F8F-E5EDB0E21ECE}"/>
              </a:ext>
            </a:extLst>
          </p:cNvPr>
          <p:cNvGrpSpPr/>
          <p:nvPr/>
        </p:nvGrpSpPr>
        <p:grpSpPr>
          <a:xfrm>
            <a:off x="5766137" y="1749095"/>
            <a:ext cx="2578060" cy="551406"/>
            <a:chOff x="5891445" y="1914188"/>
            <a:chExt cx="2491002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D64B4BD-DFB9-8B53-B115-BE0CB2C85021}"/>
                </a:ext>
              </a:extLst>
            </p:cNvPr>
            <p:cNvSpPr/>
            <p:nvPr/>
          </p:nvSpPr>
          <p:spPr>
            <a:xfrm>
              <a:off x="5891445" y="1914188"/>
              <a:ext cx="2060235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r" rtl="1">
                <a:defRPr/>
              </a:pPr>
              <a:r>
                <a:rPr lang="ar-S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نَمُوذَجِ </a:t>
              </a:r>
              <a:endParaRPr lang="fr-FR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72D08FA8-E281-71F1-BADD-F9052AC3E3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 12">
            <a:extLst>
              <a:ext uri="{FF2B5EF4-FFF2-40B4-BE49-F238E27FC236}">
                <a16:creationId xmlns:a16="http://schemas.microsoft.com/office/drawing/2014/main" id="{B4DB191F-BE38-410B-AE3F-8A28EE6C3BBC}"/>
              </a:ext>
            </a:extLst>
          </p:cNvPr>
          <p:cNvGrpSpPr/>
          <p:nvPr/>
        </p:nvGrpSpPr>
        <p:grpSpPr>
          <a:xfrm>
            <a:off x="3041093" y="1749095"/>
            <a:ext cx="2562008" cy="551406"/>
            <a:chOff x="5800775" y="1914188"/>
            <a:chExt cx="2562008" cy="551406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54330BB-256E-93D7-5E51-9D636549EE4D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الأُولَى </a:t>
              </a: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83BCAED3-C3B2-19D8-D1BF-6AF135518E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 12">
            <a:extLst>
              <a:ext uri="{FF2B5EF4-FFF2-40B4-BE49-F238E27FC236}">
                <a16:creationId xmlns:a16="http://schemas.microsoft.com/office/drawing/2014/main" id="{CCBB5934-91AF-D615-BA9F-3759A3CEF1BF}"/>
              </a:ext>
            </a:extLst>
          </p:cNvPr>
          <p:cNvGrpSpPr/>
          <p:nvPr/>
        </p:nvGrpSpPr>
        <p:grpSpPr>
          <a:xfrm>
            <a:off x="581107" y="1749095"/>
            <a:ext cx="2303411" cy="551406"/>
            <a:chOff x="6059372" y="1914188"/>
            <a:chExt cx="2303411" cy="55140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A8322FF4-5A10-0282-418C-E4E90A9B850E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الثَّانِيَةَ </a:t>
              </a: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C9BB9BE9-625A-E8A3-9CF3-8C92F0CACB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1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D8A5FAA-B8EC-AD24-3FE2-7629427BC318}"/>
              </a:ext>
            </a:extLst>
          </p:cNvPr>
          <p:cNvSpPr txBox="1"/>
          <p:nvPr/>
        </p:nvSpPr>
        <p:spPr>
          <a:xfrm>
            <a:off x="1429407" y="854031"/>
            <a:ext cx="606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نمثل المسألة كالتالي: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28A4DD-BE5E-266E-BF70-02218D66CAAA}"/>
              </a:ext>
            </a:extLst>
          </p:cNvPr>
          <p:cNvSpPr txBox="1"/>
          <p:nvPr/>
        </p:nvSpPr>
        <p:spPr>
          <a:xfrm>
            <a:off x="345693" y="2424469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اِقْتَنَتْ مَرْيَمُ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قِصَّةً بِـ 85 دِرْهَماً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وَاقْتَنَتْ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دِفْتَراً ثَمَنُهُ أَقَلُّ 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ثَمَنِ الْقِصَّةِ </a:t>
            </a:r>
            <a:r>
              <a:rPr lang="ar-MA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 60 دِرْهَماً</a:t>
            </a:r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8CC3C8C-A136-6E9A-55ED-AD241AD4B83F}"/>
              </a:ext>
            </a:extLst>
          </p:cNvPr>
          <p:cNvGrpSpPr/>
          <p:nvPr/>
        </p:nvGrpSpPr>
        <p:grpSpPr>
          <a:xfrm>
            <a:off x="924911" y="3965026"/>
            <a:ext cx="5990895" cy="1239040"/>
            <a:chOff x="924911" y="3965026"/>
            <a:chExt cx="5990895" cy="123904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71A4101-B3A7-95F4-59AB-CDCC8552AAD0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CA99592-93A9-D642-E438-77ACEE59E91D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258BDD1-EBC4-A3CE-EF9B-2291AF6AA663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D82A26C-7A9C-B122-0DBB-4D75D957E88F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553B457-0028-2E9D-6306-77B86B851D1E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  <a:endParaRPr lang="fr-FR" sz="2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7C123DCE-443A-2A85-A35D-9C93067BCC1F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2A7033A-E456-D641-8E94-5BA18483464F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C00000"/>
                  </a:solidFill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4E6-5F80-05AF-65E6-28397B2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37F685-BCF9-BCAA-A194-C62FEFCC7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34D5881-268F-64C0-440C-EB3CC916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0EC1C-DCE4-8E95-739A-0F7D43BF3C79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5384D3-F142-3EB5-BD2A-E625657BE3F1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ثانية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C830775C-3FED-15DB-DFE6-51C7F09F4F41}"/>
              </a:ext>
            </a:extLst>
          </p:cNvPr>
          <p:cNvGrpSpPr/>
          <p:nvPr/>
        </p:nvGrpSpPr>
        <p:grpSpPr>
          <a:xfrm>
            <a:off x="5990897" y="1749095"/>
            <a:ext cx="2353300" cy="551406"/>
            <a:chOff x="6108615" y="1914188"/>
            <a:chExt cx="2273832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512984C-AE7F-9591-3C7E-9A3ED21295F1}"/>
                </a:ext>
              </a:extLst>
            </p:cNvPr>
            <p:cNvSpPr/>
            <p:nvPr/>
          </p:nvSpPr>
          <p:spPr>
            <a:xfrm>
              <a:off x="6108615" y="1914188"/>
              <a:ext cx="184306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نَمُوذَجِ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0357D76C-AD50-EC3B-0791-48655A97B9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996467-36BE-741F-BD91-14701B5228E8}"/>
              </a:ext>
            </a:extLst>
          </p:cNvPr>
          <p:cNvSpPr/>
          <p:nvPr/>
        </p:nvSpPr>
        <p:spPr>
          <a:xfrm>
            <a:off x="3156703" y="1749095"/>
            <a:ext cx="213223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المُتَسَاوِيَةَ الأُولَى 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BE371B7C-C06D-5F5D-E7F3-71096A28AD3D}"/>
              </a:ext>
            </a:extLst>
          </p:cNvPr>
          <p:cNvSpPr>
            <a:spLocks noChangeAspect="1"/>
          </p:cNvSpPr>
          <p:nvPr/>
        </p:nvSpPr>
        <p:spPr>
          <a:xfrm>
            <a:off x="5286093" y="181442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15" name="Group 12">
            <a:extLst>
              <a:ext uri="{FF2B5EF4-FFF2-40B4-BE49-F238E27FC236}">
                <a16:creationId xmlns:a16="http://schemas.microsoft.com/office/drawing/2014/main" id="{A349FD5C-B79C-CAB0-AC73-4772AC16B64A}"/>
              </a:ext>
            </a:extLst>
          </p:cNvPr>
          <p:cNvGrpSpPr/>
          <p:nvPr/>
        </p:nvGrpSpPr>
        <p:grpSpPr>
          <a:xfrm>
            <a:off x="581107" y="1749095"/>
            <a:ext cx="2303411" cy="551406"/>
            <a:chOff x="6059372" y="1914188"/>
            <a:chExt cx="2303411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B4FB781-CD82-391F-A05F-59389488DB16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الثَّانِيَةَ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F314A90A-FE18-9420-8D6E-0D2DA25B84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ED4DFB9-B472-30BC-F728-C64216AD03E0}"/>
              </a:ext>
            </a:extLst>
          </p:cNvPr>
          <p:cNvGrpSpPr/>
          <p:nvPr/>
        </p:nvGrpSpPr>
        <p:grpSpPr>
          <a:xfrm>
            <a:off x="987971" y="3429002"/>
            <a:ext cx="5990895" cy="1239040"/>
            <a:chOff x="924911" y="3965026"/>
            <a:chExt cx="5990895" cy="1239040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48C5CD11-BF27-C853-51E3-405CE7AA418B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13A1FC5-A505-2C62-3BC9-FADA08F701B9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716C4FA-2F38-E421-C255-34C5544601F0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0409826-B1A1-819F-DFC4-97A986D0F4FE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9B50AED-6607-2CB3-41DF-2578E75284EC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p:grp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E0CF68AD-5B64-5D59-C99B-80B2F7E00906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F8B3656-E5DD-6F8C-7CA1-0641B77B68A6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A174-6518-7D1A-F8C9-6689B79FF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87189417-C90F-BD41-1907-84F08417A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1ACB14-C1CE-C5C6-D82B-ABBC559E2791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5E3147-B1D6-86BE-C279-FA4248BD85B8}"/>
              </a:ext>
            </a:extLst>
          </p:cNvPr>
          <p:cNvSpPr txBox="1"/>
          <p:nvPr/>
        </p:nvSpPr>
        <p:spPr>
          <a:xfrm>
            <a:off x="2017986" y="854031"/>
            <a:ext cx="5478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المتساوية الأولى للحل.</a:t>
            </a:r>
          </a:p>
        </p:txBody>
      </p:sp>
      <p:pic>
        <p:nvPicPr>
          <p:cNvPr id="2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CFB2D3-EE48-3B87-1166-1F3316431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27" name="Group 12">
            <a:extLst>
              <a:ext uri="{FF2B5EF4-FFF2-40B4-BE49-F238E27FC236}">
                <a16:creationId xmlns:a16="http://schemas.microsoft.com/office/drawing/2014/main" id="{89C50019-F458-A721-405E-ED5F49FD5E46}"/>
              </a:ext>
            </a:extLst>
          </p:cNvPr>
          <p:cNvGrpSpPr/>
          <p:nvPr/>
        </p:nvGrpSpPr>
        <p:grpSpPr>
          <a:xfrm>
            <a:off x="5990897" y="1749095"/>
            <a:ext cx="2353300" cy="551406"/>
            <a:chOff x="6108615" y="1914188"/>
            <a:chExt cx="2273832" cy="55140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32655AB6-04B1-87E2-7B01-3B76E4A717D0}"/>
                </a:ext>
              </a:extLst>
            </p:cNvPr>
            <p:cNvSpPr/>
            <p:nvPr/>
          </p:nvSpPr>
          <p:spPr>
            <a:xfrm>
              <a:off x="6108615" y="1914188"/>
              <a:ext cx="184306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نَمُوذَجِ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D03E5846-FF6A-0642-8121-95265B57FF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8A0E2EA-D5DB-8A17-A2BE-B807098C8109}"/>
              </a:ext>
            </a:extLst>
          </p:cNvPr>
          <p:cNvSpPr/>
          <p:nvPr/>
        </p:nvSpPr>
        <p:spPr>
          <a:xfrm>
            <a:off x="3156703" y="1749095"/>
            <a:ext cx="2132238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المُتَسَاوِيَةَ الأُولَى </a:t>
            </a: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B48BF0AC-C59B-7E10-EB4F-E9A9FA5561D1}"/>
              </a:ext>
            </a:extLst>
          </p:cNvPr>
          <p:cNvSpPr>
            <a:spLocks noChangeAspect="1"/>
          </p:cNvSpPr>
          <p:nvPr/>
        </p:nvSpPr>
        <p:spPr>
          <a:xfrm>
            <a:off x="5286093" y="181442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32" name="Group 12">
            <a:extLst>
              <a:ext uri="{FF2B5EF4-FFF2-40B4-BE49-F238E27FC236}">
                <a16:creationId xmlns:a16="http://schemas.microsoft.com/office/drawing/2014/main" id="{03A25C1D-8316-3D5D-2AEE-AD62CA26B00B}"/>
              </a:ext>
            </a:extLst>
          </p:cNvPr>
          <p:cNvGrpSpPr/>
          <p:nvPr/>
        </p:nvGrpSpPr>
        <p:grpSpPr>
          <a:xfrm>
            <a:off x="581107" y="1749095"/>
            <a:ext cx="2303411" cy="551406"/>
            <a:chOff x="6059372" y="1914188"/>
            <a:chExt cx="2303411" cy="551406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877E4C7-AFE5-2523-C185-F5A7B86F34FB}"/>
                </a:ext>
              </a:extLst>
            </p:cNvPr>
            <p:cNvSpPr/>
            <p:nvPr/>
          </p:nvSpPr>
          <p:spPr>
            <a:xfrm>
              <a:off x="6059372" y="1914188"/>
              <a:ext cx="187364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الثَّانِيَةَ </a:t>
              </a: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7F0DA126-5A04-A726-5591-D8D4E980D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703231B-304B-F94F-4ACE-2F21304E26CE}"/>
              </a:ext>
            </a:extLst>
          </p:cNvPr>
          <p:cNvGrpSpPr/>
          <p:nvPr/>
        </p:nvGrpSpPr>
        <p:grpSpPr>
          <a:xfrm>
            <a:off x="987971" y="3429002"/>
            <a:ext cx="5990895" cy="1239040"/>
            <a:chOff x="924911" y="3965026"/>
            <a:chExt cx="5990895" cy="1239040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88E90D8-8FB7-5C72-7B44-0A0AF14D801B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E4890D5F-5BD9-38DD-FA88-9868BFD80C2F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F09E715C-243A-33D6-573B-BADF78C8D1D2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B4BBB6A-2FC3-3D05-3BBA-D95A246FDE33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09FCD7C-A5CD-8FE8-3358-8113E4E545E9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p:grp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BB760A2D-57BF-4E85-8480-95390D7AB06C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37A4A23B-28D1-0C8A-3BDA-D69CB112E5A8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68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E021-AA82-0A80-1B37-013E6A2D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C4B2CD-10E0-BDBA-0596-E1390A7C8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E21D39-EDFA-A85E-A535-470796D0D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9D3ED1-0A9F-4FAE-7D19-A84736BB395C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2460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0B087-53BE-E5A6-D46E-81EBFCB2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806CE7-0EFE-054F-CBEA-A5283472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08E79E5-4454-53B9-E454-185A81BD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85" y="4208318"/>
            <a:ext cx="3881005" cy="163137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EFD942D-37CD-605C-4770-798F48078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985" y="5005769"/>
            <a:ext cx="1111031" cy="1489254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479B9F-1DFC-9F0F-0CAA-4D20A96F20B3}"/>
              </a:ext>
            </a:extLst>
          </p:cNvPr>
          <p:cNvSpPr/>
          <p:nvPr/>
        </p:nvSpPr>
        <p:spPr>
          <a:xfrm>
            <a:off x="5446187" y="4636886"/>
            <a:ext cx="2749875" cy="3871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EE0C65-4CBC-DEAC-7FB4-2572F7FCE6C2}"/>
              </a:ext>
            </a:extLst>
          </p:cNvPr>
          <p:cNvSpPr txBox="1"/>
          <p:nvPr/>
        </p:nvSpPr>
        <p:spPr>
          <a:xfrm>
            <a:off x="977462" y="854031"/>
            <a:ext cx="6519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ليكتب المتساوية الأولى للحل؟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C09D524-D11C-75B5-C9EA-C5631212DF05}"/>
              </a:ext>
            </a:extLst>
          </p:cNvPr>
          <p:cNvGrpSpPr/>
          <p:nvPr/>
        </p:nvGrpSpPr>
        <p:grpSpPr>
          <a:xfrm>
            <a:off x="987971" y="3429002"/>
            <a:ext cx="5990895" cy="1239040"/>
            <a:chOff x="924911" y="3965026"/>
            <a:chExt cx="5990895" cy="12390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DD67C68-1F82-6A8D-368B-2F5C0944356E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77EE9E2-0FB2-C224-6502-EA5FF4BDE407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A312709-FF1F-55D7-33EF-BB693C313B19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092AA12-4A80-296D-22D3-5A362FE1DD18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42E7E37-B448-4233-7F0C-76206A2F82EA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p:grp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B846B44E-9D29-FD64-1F29-2F23D2EC449A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AB8F3C8-6219-ED16-E586-CD230C0D4E15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40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E075-DD56-F83B-76B1-E25FCBE38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CF9FE4-9C1B-DEEF-9CC0-39C902C4E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6CC37F-8DD4-8793-6532-46C42E358B05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المتساوية الأولى هي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4165807-48DB-265D-D5DF-9242D6EF5665}"/>
              </a:ext>
            </a:extLst>
          </p:cNvPr>
          <p:cNvGrpSpPr/>
          <p:nvPr/>
        </p:nvGrpSpPr>
        <p:grpSpPr>
          <a:xfrm>
            <a:off x="987971" y="2861447"/>
            <a:ext cx="5990895" cy="1239040"/>
            <a:chOff x="924911" y="3965026"/>
            <a:chExt cx="5990895" cy="123904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63D3663-6A6D-2F0C-641F-1DE540725031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79B0291-E55A-02F5-9EA4-688FE5A9E3D9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68B33A8-17C2-D78D-6835-70AB428A797D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EB7EAAC-89E1-8147-0F5C-6393CC9E9B19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FDC247A-3DEC-5D3E-21CE-5456E875D12A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p:grp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E118883E-CCEA-8BE7-8019-54E0D16389D9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DC33A55-DBD0-6C43-2BFF-EDA0058C22F3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BBB5FFB2-4193-820F-5219-6E68F102DF46}"/>
              </a:ext>
            </a:extLst>
          </p:cNvPr>
          <p:cNvSpPr txBox="1"/>
          <p:nvPr/>
        </p:nvSpPr>
        <p:spPr>
          <a:xfrm>
            <a:off x="3155731" y="4790044"/>
            <a:ext cx="2832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 – 60 = 20</a:t>
            </a:r>
          </a:p>
        </p:txBody>
      </p:sp>
    </p:spTree>
    <p:extLst>
      <p:ext uri="{BB962C8B-B14F-4D97-AF65-F5344CB8AC3E}">
        <p14:creationId xmlns:p14="http://schemas.microsoft.com/office/powerpoint/2010/main" val="2641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826C-5834-84D1-E1F9-A07EBB6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B0B5A5-ADB0-4770-8E2B-EE1F0404A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27BAD8E-B54B-D000-D379-F8F0E62D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27" y="4995924"/>
            <a:ext cx="1115665" cy="1487553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D0B9640-5250-0B46-7827-671DE779F819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B74DA379-7804-B42D-89BF-15686A4121C6}"/>
              </a:ext>
            </a:extLst>
          </p:cNvPr>
          <p:cNvGrpSpPr/>
          <p:nvPr/>
        </p:nvGrpSpPr>
        <p:grpSpPr>
          <a:xfrm>
            <a:off x="5990897" y="1749095"/>
            <a:ext cx="2353300" cy="551406"/>
            <a:chOff x="6108615" y="1914188"/>
            <a:chExt cx="2273832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8FC4115-86C0-D012-DAEA-AC2A70799452}"/>
                </a:ext>
              </a:extLst>
            </p:cNvPr>
            <p:cNvSpPr/>
            <p:nvPr/>
          </p:nvSpPr>
          <p:spPr>
            <a:xfrm>
              <a:off x="6108615" y="1914188"/>
              <a:ext cx="184306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نَمُوذَجِ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3E2AE285-1893-5296-7C95-0E9349F511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42C5BC-1E75-5EE6-4458-1B8DEA93EB27}"/>
              </a:ext>
            </a:extLst>
          </p:cNvPr>
          <p:cNvGrpSpPr/>
          <p:nvPr/>
        </p:nvGrpSpPr>
        <p:grpSpPr>
          <a:xfrm>
            <a:off x="3156703" y="1749095"/>
            <a:ext cx="2562008" cy="551406"/>
            <a:chOff x="5800775" y="1914188"/>
            <a:chExt cx="2562008" cy="55140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3C68CAF-8261-6A70-EE0C-563186A8313C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الأُولَى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36E9FF49-1E5E-9846-2D06-B8AADCE844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BB21221-75A3-A0DC-CCAF-6BA7CA3271C1}"/>
              </a:ext>
            </a:extLst>
          </p:cNvPr>
          <p:cNvSpPr/>
          <p:nvPr/>
        </p:nvSpPr>
        <p:spPr>
          <a:xfrm>
            <a:off x="581107" y="1749095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S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المُتَسَاوِيَةَ الثَّانِيَةَ </a:t>
            </a: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8DFD1BA6-E487-E463-63D5-459DA9591F97}"/>
              </a:ext>
            </a:extLst>
          </p:cNvPr>
          <p:cNvSpPr>
            <a:spLocks noChangeAspect="1"/>
          </p:cNvSpPr>
          <p:nvPr/>
        </p:nvSpPr>
        <p:spPr>
          <a:xfrm>
            <a:off x="2451900" y="181442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1E1BCE5-217C-460C-2F53-F2977514B396}"/>
              </a:ext>
            </a:extLst>
          </p:cNvPr>
          <p:cNvGrpSpPr/>
          <p:nvPr/>
        </p:nvGrpSpPr>
        <p:grpSpPr>
          <a:xfrm>
            <a:off x="987971" y="2861447"/>
            <a:ext cx="5990895" cy="1239040"/>
            <a:chOff x="924911" y="3965026"/>
            <a:chExt cx="5990895" cy="1239040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2ADF1CE-21F0-A05A-C27D-5AF52C57A269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ACE51C7-4B71-94F9-D587-6B8C731CFA97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0498B7B-1B96-EF96-80E7-0FD0A0A10079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C682280-EF82-1431-13A0-9E7365FDE826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7F4D503-2269-D500-90F2-730672E50E7A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</p:txBody>
          </p:sp>
        </p:grp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862C2DCF-3A65-E6E3-D69C-9F0BC7554B5A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BC261B3-3A8D-12F3-F373-87422A035276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061CF5E7-6B06-401B-2C30-5969F05E60DE}"/>
              </a:ext>
            </a:extLst>
          </p:cNvPr>
          <p:cNvSpPr txBox="1"/>
          <p:nvPr/>
        </p:nvSpPr>
        <p:spPr>
          <a:xfrm>
            <a:off x="3155731" y="4790044"/>
            <a:ext cx="2832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 – 60 = 20</a:t>
            </a:r>
          </a:p>
        </p:txBody>
      </p:sp>
    </p:spTree>
    <p:extLst>
      <p:ext uri="{BB962C8B-B14F-4D97-AF65-F5344CB8AC3E}">
        <p14:creationId xmlns:p14="http://schemas.microsoft.com/office/powerpoint/2010/main" val="23170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57EE1-2E13-E869-D681-39A3BD62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>
            <a:extLst>
              <a:ext uri="{FF2B5EF4-FFF2-40B4-BE49-F238E27FC236}">
                <a16:creationId xmlns:a16="http://schemas.microsoft.com/office/drawing/2014/main" id="{9E01F13B-6D13-90B9-3744-279F2187D28D}"/>
              </a:ext>
            </a:extLst>
          </p:cNvPr>
          <p:cNvSpPr txBox="1"/>
          <p:nvPr/>
        </p:nvSpPr>
        <p:spPr>
          <a:xfrm>
            <a:off x="788276" y="854031"/>
            <a:ext cx="6708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 ، اكتبوا متساوية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الحل،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المناسبة لحساب المبلغ الذي ستؤديه مريم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A2E30B-D15F-830F-3E78-C2EB5D734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grpSp>
        <p:nvGrpSpPr>
          <p:cNvPr id="14" name="Group 12">
            <a:extLst>
              <a:ext uri="{FF2B5EF4-FFF2-40B4-BE49-F238E27FC236}">
                <a16:creationId xmlns:a16="http://schemas.microsoft.com/office/drawing/2014/main" id="{364C190D-3681-4DA1-4BA1-F5B5AD3130B3}"/>
              </a:ext>
            </a:extLst>
          </p:cNvPr>
          <p:cNvGrpSpPr/>
          <p:nvPr/>
        </p:nvGrpSpPr>
        <p:grpSpPr>
          <a:xfrm>
            <a:off x="5990897" y="1749095"/>
            <a:ext cx="2353300" cy="551406"/>
            <a:chOff x="6108615" y="1914188"/>
            <a:chExt cx="2273832" cy="55140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A7C9B53-0C9C-1E2B-A7B2-CF2878469D69}"/>
                </a:ext>
              </a:extLst>
            </p:cNvPr>
            <p:cNvSpPr/>
            <p:nvPr/>
          </p:nvSpPr>
          <p:spPr>
            <a:xfrm>
              <a:off x="6108615" y="1914188"/>
              <a:ext cx="1843064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أُمَثِّلُ المُعْطَيَاتِ عَلَى </a:t>
              </a:r>
              <a:r>
                <a:rPr lang="ar-SA" sz="1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نَمُوذَجِ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B346B6FC-9F9A-4914-C037-76EE7A340F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9829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:a16="http://schemas.microsoft.com/office/drawing/2014/main" id="{618D927C-486A-A4CE-833E-1821DA6DEE51}"/>
              </a:ext>
            </a:extLst>
          </p:cNvPr>
          <p:cNvGrpSpPr/>
          <p:nvPr/>
        </p:nvGrpSpPr>
        <p:grpSpPr>
          <a:xfrm>
            <a:off x="3156703" y="1749095"/>
            <a:ext cx="2562008" cy="551406"/>
            <a:chOff x="5800775" y="1914188"/>
            <a:chExt cx="2562008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0F21954-5D7D-51B8-8E3E-AAF64DAD143B}"/>
                </a:ext>
              </a:extLst>
            </p:cNvPr>
            <p:cNvSpPr/>
            <p:nvPr/>
          </p:nvSpPr>
          <p:spPr>
            <a:xfrm>
              <a:off x="5800775" y="1914188"/>
              <a:ext cx="2132238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المُتَسَاوِيَةَ الأُولَى 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95A728F2-A0BB-A6D3-1C69-7EAC47F4B6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165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4B72FED-BD58-4349-F3FC-F89D95032927}"/>
              </a:ext>
            </a:extLst>
          </p:cNvPr>
          <p:cNvSpPr/>
          <p:nvPr/>
        </p:nvSpPr>
        <p:spPr>
          <a:xfrm>
            <a:off x="581107" y="1749095"/>
            <a:ext cx="1873640" cy="551406"/>
          </a:xfrm>
          <a:prstGeom prst="roundRect">
            <a:avLst/>
          </a:prstGeom>
          <a:solidFill>
            <a:srgbClr val="0F9ED5">
              <a:lumMod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SA" sz="16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المُتَسَاوِيَةَ الثَّانِيَةَ </a:t>
            </a:r>
          </a:p>
        </p:txBody>
      </p:sp>
      <p:sp>
        <p:nvSpPr>
          <p:cNvPr id="24" name="Oval 80">
            <a:extLst>
              <a:ext uri="{FF2B5EF4-FFF2-40B4-BE49-F238E27FC236}">
                <a16:creationId xmlns:a16="http://schemas.microsoft.com/office/drawing/2014/main" id="{490C7EDD-49C4-985F-1554-08369444731E}"/>
              </a:ext>
            </a:extLst>
          </p:cNvPr>
          <p:cNvSpPr>
            <a:spLocks noChangeAspect="1"/>
          </p:cNvSpPr>
          <p:nvPr/>
        </p:nvSpPr>
        <p:spPr>
          <a:xfrm>
            <a:off x="2451900" y="181442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A97B5B4-6992-E492-D8F9-564BDAFB3DDF}"/>
              </a:ext>
            </a:extLst>
          </p:cNvPr>
          <p:cNvGrpSpPr/>
          <p:nvPr/>
        </p:nvGrpSpPr>
        <p:grpSpPr>
          <a:xfrm>
            <a:off x="987971" y="2861447"/>
            <a:ext cx="5990895" cy="1239040"/>
            <a:chOff x="924911" y="3965026"/>
            <a:chExt cx="5990895" cy="1239040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ADA302E-58C8-61B5-A6A8-F80686AC78C2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2054B04-893C-9552-A77D-B3541C828FAD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1736E7A-3827-3512-2C47-034D370AC6CA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BB6966F-02D5-4CB2-80EA-39913B759128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E474389-3760-FCD9-74FC-4D47A5D25CC7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  <a:endParaRPr lang="fr-FR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845EBDA9-C421-D32D-8EDF-4967718AAF6C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5433AC98-559F-74EB-AAF8-684DFDD42EBC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9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E1E0-1C16-C92E-0451-8127AB5A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82E87D-1CF6-D8AA-8C5C-8E33D23EF9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199BCC-34B1-95B0-ECCB-E8C5B53B4C73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6DC0CD-6618-B275-91EA-C7C3F4BED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29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8072-64EF-4359-C112-576C0979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71FD27-843A-2FFF-CC90-875C1A13A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957AF921-7516-78CA-7EE5-E4024719D983}"/>
              </a:ext>
            </a:extLst>
          </p:cNvPr>
          <p:cNvSpPr txBox="1"/>
          <p:nvPr/>
        </p:nvSpPr>
        <p:spPr>
          <a:xfrm>
            <a:off x="189187" y="854031"/>
            <a:ext cx="7307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ليكتب المتساوية الثانية لحساب المبلغ الذي ستؤديه مريم للبائع؟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19E2F63-89D5-567E-9429-DB457C711B6F}"/>
              </a:ext>
            </a:extLst>
          </p:cNvPr>
          <p:cNvGrpSpPr/>
          <p:nvPr/>
        </p:nvGrpSpPr>
        <p:grpSpPr>
          <a:xfrm>
            <a:off x="987971" y="2861447"/>
            <a:ext cx="5990895" cy="1239040"/>
            <a:chOff x="924911" y="3965026"/>
            <a:chExt cx="5990895" cy="123904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C153B39-226A-517F-3AE5-674490E222EC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98CA1DF-88A1-5DDB-C5B8-B88C2190C7A9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C66002C-2937-56CA-9B60-B21817C767A0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811033A-63CC-90E7-5401-0025F0143D19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1F456F3-5D15-8306-F5BA-19F0303E8B12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  <a:endParaRPr lang="fr-FR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A0FB445D-E894-5947-69FE-C107997140C6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9617C9B-659B-1521-E5A7-6DE5A5B0BBC3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59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4D681-D033-8047-30D4-87392854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935A-0DFB-139D-31FB-176D453D3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E249313-AF84-1951-30FE-AE834C9B057E}"/>
              </a:ext>
            </a:extLst>
          </p:cNvPr>
          <p:cNvSpPr txBox="1"/>
          <p:nvPr/>
        </p:nvSpPr>
        <p:spPr>
          <a:xfrm>
            <a:off x="189187" y="854031"/>
            <a:ext cx="7307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المتساوية الثانية لحساب المبلغ الذي ستؤديه مريم للبائع هي: 105 = 20 + 85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AF535B7-C331-50D2-9473-0009B8339B10}"/>
              </a:ext>
            </a:extLst>
          </p:cNvPr>
          <p:cNvGrpSpPr/>
          <p:nvPr/>
        </p:nvGrpSpPr>
        <p:grpSpPr>
          <a:xfrm>
            <a:off x="987971" y="2861447"/>
            <a:ext cx="5990895" cy="1239040"/>
            <a:chOff x="924911" y="3965026"/>
            <a:chExt cx="5990895" cy="123904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E56AEA3-D982-3824-DA21-90F0CFCF80AC}"/>
                </a:ext>
              </a:extLst>
            </p:cNvPr>
            <p:cNvGrpSpPr/>
            <p:nvPr/>
          </p:nvGrpSpPr>
          <p:grpSpPr>
            <a:xfrm>
              <a:off x="924911" y="3965026"/>
              <a:ext cx="5980385" cy="1239040"/>
              <a:chOff x="924911" y="3460530"/>
              <a:chExt cx="5980385" cy="1239040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D97E787-21E9-1B96-E539-2DCC6B4638D8}"/>
                  </a:ext>
                </a:extLst>
              </p:cNvPr>
              <p:cNvSpPr txBox="1"/>
              <p:nvPr/>
            </p:nvSpPr>
            <p:spPr>
              <a:xfrm>
                <a:off x="924911" y="4114795"/>
                <a:ext cx="190237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اَلدِّفتَرُ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8C9CB88-4ED8-B897-04A7-A18535EE3DC7}"/>
                  </a:ext>
                </a:extLst>
              </p:cNvPr>
              <p:cNvSpPr txBox="1"/>
              <p:nvPr/>
            </p:nvSpPr>
            <p:spPr>
              <a:xfrm>
                <a:off x="1658009" y="3460530"/>
                <a:ext cx="116927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sz="3200" dirty="0">
                    <a:ln w="0"/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اَلقِصَّةُ</a:t>
                </a:r>
                <a:endParaRPr lang="fr-FR" sz="3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5B647DB-254E-D9DE-86EE-DC7DD5B0944B}"/>
                  </a:ext>
                </a:extLst>
              </p:cNvPr>
              <p:cNvSpPr/>
              <p:nvPr/>
            </p:nvSpPr>
            <p:spPr>
              <a:xfrm>
                <a:off x="2900855" y="3520965"/>
                <a:ext cx="4004441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85 دِرْهَماً</a:t>
                </a:r>
                <a:endParaRPr lang="fr-FR" sz="2800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09C0EB4-57A7-B0B7-AAA0-86E3DA56F310}"/>
                  </a:ext>
                </a:extLst>
              </p:cNvPr>
              <p:cNvSpPr/>
              <p:nvPr/>
            </p:nvSpPr>
            <p:spPr>
              <a:xfrm>
                <a:off x="2900855" y="4135815"/>
                <a:ext cx="1587062" cy="49280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800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  <a:endParaRPr lang="fr-FR" sz="280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70698570-50FC-A10F-76DA-22352B5349FA}"/>
                </a:ext>
              </a:extLst>
            </p:cNvPr>
            <p:cNvCxnSpPr/>
            <p:nvPr/>
          </p:nvCxnSpPr>
          <p:spPr>
            <a:xfrm>
              <a:off x="4498427" y="5038531"/>
              <a:ext cx="241737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030BBFB-1582-F604-B1A1-090089D3EC60}"/>
                </a:ext>
              </a:extLst>
            </p:cNvPr>
            <p:cNvSpPr txBox="1"/>
            <p:nvPr/>
          </p:nvSpPr>
          <p:spPr>
            <a:xfrm>
              <a:off x="5160579" y="4598271"/>
              <a:ext cx="8618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70C0"/>
                  </a:solidFill>
                </a:rPr>
                <a:t>60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776927DA-8287-3590-2DDC-E5CF22F64241}"/>
              </a:ext>
            </a:extLst>
          </p:cNvPr>
          <p:cNvSpPr txBox="1"/>
          <p:nvPr/>
        </p:nvSpPr>
        <p:spPr>
          <a:xfrm>
            <a:off x="3155731" y="4790044"/>
            <a:ext cx="2832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 + 20 = 105</a:t>
            </a:r>
          </a:p>
        </p:txBody>
      </p:sp>
    </p:spTree>
    <p:extLst>
      <p:ext uri="{BB962C8B-B14F-4D97-AF65-F5344CB8AC3E}">
        <p14:creationId xmlns:p14="http://schemas.microsoft.com/office/powerpoint/2010/main" val="25032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ليقرأ المسألة التالية؟</a:t>
            </a:r>
          </a:p>
        </p:txBody>
      </p:sp>
      <p:sp>
        <p:nvSpPr>
          <p:cNvPr id="3" name="ZoneTexte 1">
            <a:extLst>
              <a:ext uri="{FF2B5EF4-FFF2-40B4-BE49-F238E27FC236}">
                <a16:creationId xmlns:a16="http://schemas.microsoft.com/office/drawing/2014/main" id="{710EB004-952A-F270-4584-795E271CC36B}"/>
              </a:ext>
            </a:extLst>
          </p:cNvPr>
          <p:cNvSpPr txBox="1"/>
          <p:nvPr/>
        </p:nvSpPr>
        <p:spPr>
          <a:xfrm>
            <a:off x="320570" y="2356366"/>
            <a:ext cx="8229600" cy="2145268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الْمَبْلَغُ الَّذِي تَمْلِكُهُ خَدِيجَةُ؟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الْمَبْلَغُ الْإِجْمَالِيُّ الَّذِي يَمْلِكُهُ أَحْمَدُ وَخَدِيجَةُ مَعاً؟</a:t>
            </a:r>
            <a:endParaRPr lang="fr-F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sp>
        <p:nvSpPr>
          <p:cNvPr id="3" name="ZoneTexte 1">
            <a:extLst>
              <a:ext uri="{FF2B5EF4-FFF2-40B4-BE49-F238E27FC236}">
                <a16:creationId xmlns:a16="http://schemas.microsoft.com/office/drawing/2014/main" id="{EB94DC94-7300-E762-38B5-8B6017605FB4}"/>
              </a:ext>
            </a:extLst>
          </p:cNvPr>
          <p:cNvSpPr txBox="1"/>
          <p:nvPr/>
        </p:nvSpPr>
        <p:spPr>
          <a:xfrm>
            <a:off x="320570" y="2356366"/>
            <a:ext cx="8229600" cy="2145268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الْمَبْلَغُ الَّذِي تَمْلِكُهُ خَدِيجَةُ؟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هُوَ الْمَبْلَغُ الْإِجْمَالِيُّ الَّذِي يَمْلِكُهُ أَحْمَدُ وَخَدِيجَةُ مَعاً؟</a:t>
            </a:r>
            <a:endParaRPr lang="fr-FR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D05E-280F-E981-1F28-C8EDFFDB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1E4D9E-734D-8BB9-8C06-EE637A77D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B917EC9-CFDB-54BC-5D23-C63EE0B231D4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مثلوا، على ألواحكم، عناصر المقارنة المسألة.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1">
            <a:extLst>
              <a:ext uri="{FF2B5EF4-FFF2-40B4-BE49-F238E27FC236}">
                <a16:creationId xmlns:a16="http://schemas.microsoft.com/office/drawing/2014/main" id="{5ECA2240-6D8D-2456-EC3F-21992A4D5612}"/>
              </a:ext>
            </a:extLst>
          </p:cNvPr>
          <p:cNvSpPr txBox="1"/>
          <p:nvPr/>
        </p:nvSpPr>
        <p:spPr>
          <a:xfrm>
            <a:off x="320570" y="2356366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A3D-D017-FB13-BC5C-6AFB99AD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6F2935-0E94-2280-04E3-C5EB6CD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9A5362-E37D-0884-91DA-639735B1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87517-CB39-09C1-3A24-ECABBAC5F78E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88D0-4F5C-1252-3BCB-7FB1800F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FE4136A-EEE7-2DEE-EC0B-0FD7F92E9758}"/>
              </a:ext>
            </a:extLst>
          </p:cNvPr>
          <p:cNvSpPr txBox="1"/>
          <p:nvPr/>
        </p:nvSpPr>
        <p:spPr>
          <a:xfrm>
            <a:off x="935421" y="854031"/>
            <a:ext cx="6561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ليمثل عناصر المقارنة في المسألة على نموذج الأشرطة؟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638973-03C2-7FD9-C542-27094EEF64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ADF7F21A-4085-071C-B2B9-4674FA119893}"/>
              </a:ext>
            </a:extLst>
          </p:cNvPr>
          <p:cNvSpPr txBox="1"/>
          <p:nvPr/>
        </p:nvSpPr>
        <p:spPr>
          <a:xfrm>
            <a:off x="320570" y="2356366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CB56-5BE0-07B5-B73A-0ADAA12B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B5DC4AE-BAAF-1831-3DCE-5B644AD5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64D543D-1DD1-C87D-9781-DBFD3CB42C49}"/>
              </a:ext>
            </a:extLst>
          </p:cNvPr>
          <p:cNvSpPr txBox="1"/>
          <p:nvPr/>
        </p:nvSpPr>
        <p:spPr>
          <a:xfrm>
            <a:off x="557051" y="854031"/>
            <a:ext cx="6939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E93FC4-A623-2F8C-901D-ECDFD292E9A5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9F5D21-0507-45B0-38FC-7DA431C9BB6A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05456FCE-40B6-F6B3-D089-0A68730064C8}"/>
              </a:ext>
            </a:extLst>
          </p:cNvPr>
          <p:cNvSpPr txBox="1"/>
          <p:nvPr/>
        </p:nvSpPr>
        <p:spPr>
          <a:xfrm>
            <a:off x="320570" y="2356366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4762F01-89C5-5E85-7EA9-4EF3AF46D07E}"/>
              </a:ext>
            </a:extLst>
          </p:cNvPr>
          <p:cNvGrpSpPr/>
          <p:nvPr/>
        </p:nvGrpSpPr>
        <p:grpSpPr>
          <a:xfrm>
            <a:off x="2930831" y="4246182"/>
            <a:ext cx="4258245" cy="1264588"/>
            <a:chOff x="2930831" y="4246182"/>
            <a:chExt cx="4258245" cy="126458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8A7480D-2FA9-E4DD-3B25-5A5E19A234F6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156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1E89BD-982E-A446-0327-9A4D4C8F5018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?</a:t>
              </a: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D7E3ED9C-5BDD-677F-1276-3F29808737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5E1BF9-E514-F7F4-62FF-0B315C07900E}"/>
                </a:ext>
              </a:extLst>
            </p:cNvPr>
            <p:cNvSpPr txBox="1"/>
            <p:nvPr/>
          </p:nvSpPr>
          <p:spPr>
            <a:xfrm>
              <a:off x="6074402" y="501147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9825-6842-95D3-F0A3-248669C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5062-119F-1A4F-69C8-937A14585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B38999-6CF4-382F-7879-118FCD062FBC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الحل الأولى: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A6C664-FAA4-356C-D419-F955321B675B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AEB115-CEC2-81FE-1714-66CE99BF852E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1">
            <a:extLst>
              <a:ext uri="{FF2B5EF4-FFF2-40B4-BE49-F238E27FC236}">
                <a16:creationId xmlns:a16="http://schemas.microsoft.com/office/drawing/2014/main" id="{98D20962-AB9F-E263-BF37-7653BB9D36D4}"/>
              </a:ext>
            </a:extLst>
          </p:cNvPr>
          <p:cNvSpPr txBox="1"/>
          <p:nvPr/>
        </p:nvSpPr>
        <p:spPr>
          <a:xfrm>
            <a:off x="320570" y="2356366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078C83-A075-FB9D-460F-76AA43802EC0}"/>
              </a:ext>
            </a:extLst>
          </p:cNvPr>
          <p:cNvGrpSpPr/>
          <p:nvPr/>
        </p:nvGrpSpPr>
        <p:grpSpPr>
          <a:xfrm>
            <a:off x="2930831" y="4246182"/>
            <a:ext cx="4258245" cy="1264588"/>
            <a:chOff x="2930831" y="4246182"/>
            <a:chExt cx="4258245" cy="12645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7B5234-E7C9-4D3F-F283-48E945DBD382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156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C9DBD19-845F-206D-C04E-383C939E4B43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8BAFCC65-A21C-D58D-1E94-B02F00F521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76B5C76-FC58-4C3E-7C1A-621965304ADD}"/>
                </a:ext>
              </a:extLst>
            </p:cNvPr>
            <p:cNvSpPr txBox="1"/>
            <p:nvPr/>
          </p:nvSpPr>
          <p:spPr>
            <a:xfrm>
              <a:off x="6074402" y="496943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48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E9AA-999C-13CF-FB43-4DE650BB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36D80D-E38E-AFEF-53B1-08DA3252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BD3C5C-28F0-8F39-6047-734F9F21CC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81632D-6CE7-C1B6-1580-37E51E7D56C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7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2CB2-3A88-FD9F-2E5D-18998686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1B31099-668B-954B-FE32-78397074C766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حل المسألة؟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8B6DE6-C6E7-6B8B-A3EC-3E2FF9F0B19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CFB491-225D-48DA-1875-AC21CEF2E305}"/>
              </a:ext>
            </a:extLst>
          </p:cNvPr>
          <p:cNvSpPr/>
          <p:nvPr/>
        </p:nvSpPr>
        <p:spPr>
          <a:xfrm>
            <a:off x="557051" y="4220404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C3887B-2E7C-D22A-3D60-69C463E9CAE9}"/>
              </a:ext>
            </a:extLst>
          </p:cNvPr>
          <p:cNvSpPr/>
          <p:nvPr/>
        </p:nvSpPr>
        <p:spPr>
          <a:xfrm>
            <a:off x="557051" y="4940362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E0847988-C016-6170-1650-7504574EC44C}"/>
              </a:ext>
            </a:extLst>
          </p:cNvPr>
          <p:cNvSpPr txBox="1"/>
          <p:nvPr/>
        </p:nvSpPr>
        <p:spPr>
          <a:xfrm>
            <a:off x="320570" y="2356366"/>
            <a:ext cx="8229600" cy="1123712"/>
          </a:xfrm>
          <a:prstGeom prst="roundRect">
            <a:avLst/>
          </a:prstGeom>
          <a:solidFill>
            <a:srgbClr val="E5E1FF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يَمْلِكُ أَحْمَدُ فِي حَصَّالَتِهِ 156 دِرْهَماً، وَتَمْلِكُ أُخْتُهُ خَدِيجَةُ مَبْلَغاً أَقَلَّ مِمَّا يَمْلِكُهُ أَحْمَدُ بِـ 42 دِرْهَماً.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3166DA8-5B93-D719-B628-39C7ED6A348D}"/>
              </a:ext>
            </a:extLst>
          </p:cNvPr>
          <p:cNvGrpSpPr/>
          <p:nvPr/>
        </p:nvGrpSpPr>
        <p:grpSpPr>
          <a:xfrm>
            <a:off x="2930831" y="4246182"/>
            <a:ext cx="4258245" cy="1264588"/>
            <a:chOff x="2930831" y="4246182"/>
            <a:chExt cx="4258245" cy="12645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741153-8D1D-B626-4872-83F22E1014DA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156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FD9D5F-2684-1A18-D025-FF6A30F0A42E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F274D8D1-A00B-7DBF-A3FD-0DC4780976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FFDE30C-F8CE-12FE-8702-6018F5E56B8B}"/>
                </a:ext>
              </a:extLst>
            </p:cNvPr>
            <p:cNvSpPr txBox="1"/>
            <p:nvPr/>
          </p:nvSpPr>
          <p:spPr>
            <a:xfrm>
              <a:off x="6074402" y="496943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9DC-C73C-F1DE-69F6-3176CEB2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2591EA4-6E9C-87D2-C1D3-8AF9BFBBE7BE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هي:114 = 42 - 156.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44F6A4-AE7B-196F-791B-4265231CB6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5C788B7-701D-CA46-52D8-61A2BAD38EC0}"/>
              </a:ext>
            </a:extLst>
          </p:cNvPr>
          <p:cNvSpPr/>
          <p:nvPr/>
        </p:nvSpPr>
        <p:spPr>
          <a:xfrm>
            <a:off x="3153649" y="4991106"/>
            <a:ext cx="3070575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156 - 42 = 114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6733D0-FA96-786D-E588-47C8F5F97CAC}"/>
              </a:ext>
            </a:extLst>
          </p:cNvPr>
          <p:cNvSpPr/>
          <p:nvPr/>
        </p:nvSpPr>
        <p:spPr>
          <a:xfrm>
            <a:off x="557051" y="2969678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E43A8-28B7-7D37-D691-EDF1EDEBE9AD}"/>
              </a:ext>
            </a:extLst>
          </p:cNvPr>
          <p:cNvSpPr/>
          <p:nvPr/>
        </p:nvSpPr>
        <p:spPr>
          <a:xfrm>
            <a:off x="557051" y="3689636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74E829A-9CFB-776C-69E3-F1372ABE5A3E}"/>
              </a:ext>
            </a:extLst>
          </p:cNvPr>
          <p:cNvGrpSpPr/>
          <p:nvPr/>
        </p:nvGrpSpPr>
        <p:grpSpPr>
          <a:xfrm>
            <a:off x="2930831" y="2995456"/>
            <a:ext cx="4258245" cy="1264588"/>
            <a:chOff x="2930831" y="4246182"/>
            <a:chExt cx="4258245" cy="126458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B9FA73-CD4A-10DC-59E0-827A15A54CC8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156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ACBC97-A7B1-E927-E592-05295E5D7240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?</a:t>
              </a: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0A0C5D5C-846E-6266-9650-996068B856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1EBE421-E566-C1F8-4CA1-F754390EDE28}"/>
                </a:ext>
              </a:extLst>
            </p:cNvPr>
            <p:cNvSpPr txBox="1"/>
            <p:nvPr/>
          </p:nvSpPr>
          <p:spPr>
            <a:xfrm>
              <a:off x="6074402" y="496943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478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23E1D-0855-8EE7-9E56-758B7F58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C401E1-7703-714C-8C82-38A9446BF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051A44-C284-8999-EDC9-7FCFA963DFBA}"/>
              </a:ext>
            </a:extLst>
          </p:cNvPr>
          <p:cNvSpPr txBox="1"/>
          <p:nvPr/>
        </p:nvSpPr>
        <p:spPr>
          <a:xfrm>
            <a:off x="84083" y="854031"/>
            <a:ext cx="7525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على ألواحكم متساوية الحل الثانية: المطلوب الثاني هو حساب ما يملكه الأخوان معا. 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F6625B-B04C-C2E5-CD07-E4C3239886EF}"/>
              </a:ext>
            </a:extLst>
          </p:cNvPr>
          <p:cNvSpPr/>
          <p:nvPr/>
        </p:nvSpPr>
        <p:spPr>
          <a:xfrm>
            <a:off x="504499" y="3169370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759784-E503-3703-A99D-9FE7566F5488}"/>
              </a:ext>
            </a:extLst>
          </p:cNvPr>
          <p:cNvSpPr/>
          <p:nvPr/>
        </p:nvSpPr>
        <p:spPr>
          <a:xfrm>
            <a:off x="504499" y="3889328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399CEE-C75A-C63C-BE5E-571D9331F3BA}"/>
              </a:ext>
            </a:extLst>
          </p:cNvPr>
          <p:cNvGrpSpPr/>
          <p:nvPr/>
        </p:nvGrpSpPr>
        <p:grpSpPr>
          <a:xfrm>
            <a:off x="2878279" y="3195148"/>
            <a:ext cx="4258245" cy="1264588"/>
            <a:chOff x="2930831" y="4246182"/>
            <a:chExt cx="4258245" cy="12645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8FACD2-F81B-8F30-D63B-0A1AA5C1FCD6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156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EF7A28-156E-37EF-E480-B6F270C64015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114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A698060F-5DF2-0C6C-CABF-18F350CBFD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8A1B26E-1F0D-EB3C-7CFC-6F81E87FB3EC}"/>
                </a:ext>
              </a:extLst>
            </p:cNvPr>
            <p:cNvSpPr txBox="1"/>
            <p:nvPr/>
          </p:nvSpPr>
          <p:spPr>
            <a:xfrm>
              <a:off x="6074402" y="496943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159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C32EF-4444-E41E-7A8E-789DBF753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94286C-87C8-28D5-9905-75C6B7324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7FBC7A-DBD8-56B0-DD5E-D3F164E9E8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9DB608-AD18-6AE4-68F9-11F3DF29C9D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الالواح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84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D1316-9ACA-52FA-D647-966600EDD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7A00B0C-EE89-AA14-FB63-F72A7E3D9F9A}"/>
              </a:ext>
            </a:extLst>
          </p:cNvPr>
          <p:cNvSpPr txBox="1"/>
          <p:nvPr/>
        </p:nvSpPr>
        <p:spPr>
          <a:xfrm>
            <a:off x="987972" y="854031"/>
            <a:ext cx="6508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نكتب متساوية الحل الثانية للمسألة؟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8F7DA8-C8D3-6EDA-4942-E14184C4E2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3F4E66-DA4E-1246-EB6D-DBDE0D20A1F5}"/>
              </a:ext>
            </a:extLst>
          </p:cNvPr>
          <p:cNvSpPr/>
          <p:nvPr/>
        </p:nvSpPr>
        <p:spPr>
          <a:xfrm>
            <a:off x="504499" y="3169370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1D8556-37A8-AB94-FCD1-7ABD9D754F0D}"/>
              </a:ext>
            </a:extLst>
          </p:cNvPr>
          <p:cNvSpPr/>
          <p:nvPr/>
        </p:nvSpPr>
        <p:spPr>
          <a:xfrm>
            <a:off x="504499" y="3889328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7390CB0-03CB-0D82-42A7-731C62785B8C}"/>
              </a:ext>
            </a:extLst>
          </p:cNvPr>
          <p:cNvGrpSpPr/>
          <p:nvPr/>
        </p:nvGrpSpPr>
        <p:grpSpPr>
          <a:xfrm>
            <a:off x="2878279" y="3195148"/>
            <a:ext cx="4258245" cy="1264588"/>
            <a:chOff x="2930831" y="4246182"/>
            <a:chExt cx="4258245" cy="126458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0A95C-EB5C-257A-E7E3-26824B998573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156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9FE614D-6E66-ECFC-7BB5-A8B2090B3BED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114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55DE34A2-BD4D-D43E-243C-29808D2F9E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9F5F249-7F6F-4381-C1C1-F16E5C74AAD4}"/>
                </a:ext>
              </a:extLst>
            </p:cNvPr>
            <p:cNvSpPr txBox="1"/>
            <p:nvPr/>
          </p:nvSpPr>
          <p:spPr>
            <a:xfrm>
              <a:off x="6074402" y="496943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55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BF0B7-C8C7-8521-2B08-277069D17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4776283-46A4-2A1D-6DD0-2ED1165B9F62}"/>
              </a:ext>
            </a:extLst>
          </p:cNvPr>
          <p:cNvSpPr txBox="1"/>
          <p:nvPr/>
        </p:nvSpPr>
        <p:spPr>
          <a:xfrm>
            <a:off x="1713186" y="854031"/>
            <a:ext cx="5783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متساوية حل المسألة هي:114 = 42 - 156.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F5DAA8-FFD1-286C-3AAD-9E399237A6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848C7B-CD3A-E96C-D28C-F6FEE95F65FA}"/>
              </a:ext>
            </a:extLst>
          </p:cNvPr>
          <p:cNvSpPr/>
          <p:nvPr/>
        </p:nvSpPr>
        <p:spPr>
          <a:xfrm>
            <a:off x="3153649" y="4991106"/>
            <a:ext cx="3070575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C00000"/>
                </a:solidFill>
              </a:rPr>
              <a:t>156 + 114 = 270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BFC04B-6327-A49F-6EED-A8B69DA5D865}"/>
              </a:ext>
            </a:extLst>
          </p:cNvPr>
          <p:cNvSpPr/>
          <p:nvPr/>
        </p:nvSpPr>
        <p:spPr>
          <a:xfrm>
            <a:off x="557051" y="2969678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أَحْمَدُ</a:t>
            </a:r>
            <a:endParaRPr lang="fr-FR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AA3BA4-B7B1-7569-A3C7-AF16B7954C13}"/>
              </a:ext>
            </a:extLst>
          </p:cNvPr>
          <p:cNvSpPr/>
          <p:nvPr/>
        </p:nvSpPr>
        <p:spPr>
          <a:xfrm>
            <a:off x="557051" y="3689636"/>
            <a:ext cx="2300784" cy="570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خَدِيجَةُ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C82DF1-460D-ADCB-C43A-30A64D8A62E8}"/>
              </a:ext>
            </a:extLst>
          </p:cNvPr>
          <p:cNvGrpSpPr/>
          <p:nvPr/>
        </p:nvGrpSpPr>
        <p:grpSpPr>
          <a:xfrm>
            <a:off x="2930831" y="2995456"/>
            <a:ext cx="4258245" cy="1264588"/>
            <a:chOff x="2930831" y="4246182"/>
            <a:chExt cx="4258245" cy="126458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B0ADCFD-F43D-496D-9B90-006EDEB5EECD}"/>
                </a:ext>
              </a:extLst>
            </p:cNvPr>
            <p:cNvSpPr/>
            <p:nvPr/>
          </p:nvSpPr>
          <p:spPr>
            <a:xfrm>
              <a:off x="2930831" y="4246182"/>
              <a:ext cx="425824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156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9E2A5F5-FE01-E49C-BC5B-FA32840365D6}"/>
                </a:ext>
              </a:extLst>
            </p:cNvPr>
            <p:cNvSpPr/>
            <p:nvPr/>
          </p:nvSpPr>
          <p:spPr>
            <a:xfrm>
              <a:off x="2930831" y="4940361"/>
              <a:ext cx="3070575" cy="5704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400" b="1" dirty="0">
                  <a:solidFill>
                    <a:srgbClr val="C00000"/>
                  </a:solidFill>
                </a:rPr>
                <a:t>114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B0A1F790-FE68-C37C-92F2-DE6954843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1916" y="5444355"/>
              <a:ext cx="1177160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4F51E93-1B0E-5FE6-CD6B-91BEF987B581}"/>
                </a:ext>
              </a:extLst>
            </p:cNvPr>
            <p:cNvSpPr txBox="1"/>
            <p:nvPr/>
          </p:nvSpPr>
          <p:spPr>
            <a:xfrm>
              <a:off x="6074402" y="4969437"/>
              <a:ext cx="1030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70C0"/>
                  </a:solidFill>
                </a:rPr>
                <a:t>42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41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ordinateur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93B3C8A-4343-FFE8-C2D8-A40976D74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76" y="1828801"/>
            <a:ext cx="6558951" cy="4444199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645574" y="4713447"/>
            <a:ext cx="2892691" cy="1403574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35.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5BFCD08-CA72-246B-8675-EE71F5D63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5" y="1933904"/>
            <a:ext cx="8272487" cy="3859220"/>
          </a:xfrm>
          <a:prstGeom prst="rect">
            <a:avLst/>
          </a:prstGeom>
        </p:spPr>
      </p:pic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6074980" y="1923394"/>
            <a:ext cx="2501462" cy="472964"/>
          </a:xfrm>
          <a:prstGeom prst="roundRect">
            <a:avLst>
              <a:gd name="adj" fmla="val 3709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19C9AE1-F1D3-B854-0A8B-A1C26023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5" y="1933904"/>
            <a:ext cx="8272487" cy="3859220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5BAD68E-2642-306A-665C-8400D41896FA}"/>
              </a:ext>
            </a:extLst>
          </p:cNvPr>
          <p:cNvSpPr/>
          <p:nvPr/>
        </p:nvSpPr>
        <p:spPr>
          <a:xfrm>
            <a:off x="6074979" y="1942879"/>
            <a:ext cx="2471236" cy="474504"/>
          </a:xfrm>
          <a:prstGeom prst="roundRect">
            <a:avLst>
              <a:gd name="adj" fmla="val 382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61621" y="3429000"/>
            <a:ext cx="2675619" cy="26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8909A40-03DE-589D-790E-77CCE4148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287" y="2067477"/>
            <a:ext cx="6362298" cy="360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B6C07A0-3B8C-0C8C-BB84-9343AA8DD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5" y="1933904"/>
            <a:ext cx="8272487" cy="3859220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BBD0786-C8FB-4149-BDEA-3BFB0C3DDE87}"/>
              </a:ext>
            </a:extLst>
          </p:cNvPr>
          <p:cNvSpPr/>
          <p:nvPr/>
        </p:nvSpPr>
        <p:spPr>
          <a:xfrm>
            <a:off x="4572000" y="4751169"/>
            <a:ext cx="33417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251 – 143 = 108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B7FF44-5A09-CCAE-D9CF-8CB3302CC417}"/>
              </a:ext>
            </a:extLst>
          </p:cNvPr>
          <p:cNvSpPr/>
          <p:nvPr/>
        </p:nvSpPr>
        <p:spPr>
          <a:xfrm>
            <a:off x="1370561" y="4535096"/>
            <a:ext cx="1540808" cy="40011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0DEFA8-3D95-073F-9473-EC56B2949F64}"/>
              </a:ext>
            </a:extLst>
          </p:cNvPr>
          <p:cNvSpPr/>
          <p:nvPr/>
        </p:nvSpPr>
        <p:spPr>
          <a:xfrm>
            <a:off x="210491" y="3935806"/>
            <a:ext cx="1294320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الكتب العلمية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1F28DF-75B3-9C4F-F8A2-4FDC91CFC981}"/>
              </a:ext>
            </a:extLst>
          </p:cNvPr>
          <p:cNvSpPr/>
          <p:nvPr/>
        </p:nvSpPr>
        <p:spPr>
          <a:xfrm>
            <a:off x="1370560" y="4061411"/>
            <a:ext cx="2983806" cy="4001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C00000"/>
                </a:solidFill>
              </a:rPr>
              <a:t>251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2E6129-446B-B5DE-AC5C-59A6E3001294}"/>
              </a:ext>
            </a:extLst>
          </p:cNvPr>
          <p:cNvSpPr/>
          <p:nvPr/>
        </p:nvSpPr>
        <p:spPr>
          <a:xfrm>
            <a:off x="193196" y="4519214"/>
            <a:ext cx="1294320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rgbClr val="C00000"/>
                </a:solidFill>
              </a:rPr>
              <a:t>الكتب القصصية</a:t>
            </a:r>
            <a:endParaRPr lang="fr-FR" sz="1600" b="1" dirty="0">
              <a:solidFill>
                <a:srgbClr val="C00000"/>
              </a:solidFill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3DC075F-75CA-C492-5B8F-06DECFE53BD7}"/>
              </a:ext>
            </a:extLst>
          </p:cNvPr>
          <p:cNvCxnSpPr/>
          <p:nvPr/>
        </p:nvCxnSpPr>
        <p:spPr>
          <a:xfrm>
            <a:off x="2942900" y="4903755"/>
            <a:ext cx="14114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1933DF7-E11C-758F-CA06-8E7AAB3F6A32}"/>
              </a:ext>
            </a:extLst>
          </p:cNvPr>
          <p:cNvSpPr txBox="1"/>
          <p:nvPr/>
        </p:nvSpPr>
        <p:spPr>
          <a:xfrm>
            <a:off x="3279226" y="4576964"/>
            <a:ext cx="67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143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72C9C7-EB8C-094B-DFA0-6BC41ACBE8E8}"/>
              </a:ext>
            </a:extLst>
          </p:cNvPr>
          <p:cNvSpPr txBox="1"/>
          <p:nvPr/>
        </p:nvSpPr>
        <p:spPr>
          <a:xfrm>
            <a:off x="7059663" y="5188428"/>
            <a:ext cx="1208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/>
              <a:t>المتساوية 2:</a:t>
            </a:r>
            <a:endParaRPr lang="fr-FR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01937A-48F3-54F8-9D89-3F47C858C896}"/>
              </a:ext>
            </a:extLst>
          </p:cNvPr>
          <p:cNvSpPr/>
          <p:nvPr/>
        </p:nvSpPr>
        <p:spPr>
          <a:xfrm>
            <a:off x="4572000" y="5211348"/>
            <a:ext cx="33417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251 + 108 = 359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8069F5-3A1C-7DE7-8190-4E41BA5E3CF8}"/>
              </a:ext>
            </a:extLst>
          </p:cNvPr>
          <p:cNvSpPr/>
          <p:nvPr/>
        </p:nvSpPr>
        <p:spPr>
          <a:xfrm>
            <a:off x="335485" y="5931320"/>
            <a:ext cx="7905218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dirty="0">
                <a:solidFill>
                  <a:schemeClr val="tx1"/>
                </a:solidFill>
              </a:rPr>
              <a:t>عبارة الحل:  </a:t>
            </a:r>
            <a:r>
              <a:rPr lang="ar-MA" sz="2400" b="1" dirty="0">
                <a:solidFill>
                  <a:srgbClr val="C00000"/>
                </a:solidFill>
              </a:rPr>
              <a:t>عدد الكتب القصصية في المكتبة هو 108 كتابا، والعدد الإجمالي للكتب هو 359 كتابا.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ordinateur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D4A658E-CCA5-4DC0-B976-07043BF36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76" y="1828801"/>
            <a:ext cx="6558951" cy="4444199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5.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282262" y="3428999"/>
            <a:ext cx="2822014" cy="2341179"/>
          </a:xfrm>
          <a:prstGeom prst="roundRect">
            <a:avLst>
              <a:gd name="adj" fmla="val 995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E1D6BEE-B985-AD83-B9CE-6E7BAEB94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83" y="1580749"/>
            <a:ext cx="7410462" cy="4894985"/>
          </a:xfrm>
          <a:prstGeom prst="roundRect">
            <a:avLst>
              <a:gd name="adj" fmla="val 8078"/>
            </a:avLst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25A459-2235-A610-FC90-93DFA4165E90}"/>
              </a:ext>
            </a:extLst>
          </p:cNvPr>
          <p:cNvSpPr/>
          <p:nvPr/>
        </p:nvSpPr>
        <p:spPr>
          <a:xfrm>
            <a:off x="4424932" y="4983602"/>
            <a:ext cx="4083063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772 + 132 = 904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A18C63-D670-E8F2-77F2-C64AFA621FD7}"/>
              </a:ext>
            </a:extLst>
          </p:cNvPr>
          <p:cNvSpPr/>
          <p:nvPr/>
        </p:nvSpPr>
        <p:spPr>
          <a:xfrm>
            <a:off x="1257303" y="4730511"/>
            <a:ext cx="2190090" cy="5467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772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A6FE02-F0DE-FDD5-B4FC-338C182208CE}"/>
              </a:ext>
            </a:extLst>
          </p:cNvPr>
          <p:cNvSpPr/>
          <p:nvPr/>
        </p:nvSpPr>
        <p:spPr>
          <a:xfrm>
            <a:off x="3503962" y="4681909"/>
            <a:ext cx="754841" cy="546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132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FE461-3CF1-3C36-6382-922F1297C990}"/>
              </a:ext>
            </a:extLst>
          </p:cNvPr>
          <p:cNvSpPr/>
          <p:nvPr/>
        </p:nvSpPr>
        <p:spPr>
          <a:xfrm>
            <a:off x="1257303" y="4121701"/>
            <a:ext cx="2983806" cy="5467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13304E-35B7-A981-87BA-5348B74A15FA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687A93-61DA-B791-C74F-F92988D87EEC}"/>
              </a:ext>
            </a:extLst>
          </p:cNvPr>
          <p:cNvSpPr/>
          <p:nvPr/>
        </p:nvSpPr>
        <p:spPr>
          <a:xfrm>
            <a:off x="52550" y="6112011"/>
            <a:ext cx="5941038" cy="546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000" b="1" dirty="0">
                <a:solidFill>
                  <a:srgbClr val="C00000"/>
                </a:solidFill>
              </a:rPr>
              <a:t>كمية التفاح الأخضر هي 904 كلغ والكمية الاجمالية للتفاح هي 1676 كيلوغرام</a:t>
            </a:r>
            <a:endParaRPr lang="fr-FR" sz="2000" b="1" dirty="0">
              <a:solidFill>
                <a:srgbClr val="C0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832FCF9-4A09-5F98-5463-83F34E81E8A3}"/>
              </a:ext>
            </a:extLst>
          </p:cNvPr>
          <p:cNvCxnSpPr>
            <a:cxnSpLocks/>
          </p:cNvCxnSpPr>
          <p:nvPr/>
        </p:nvCxnSpPr>
        <p:spPr>
          <a:xfrm>
            <a:off x="3457903" y="5160946"/>
            <a:ext cx="804226" cy="0"/>
          </a:xfrm>
          <a:prstGeom prst="straightConnector1">
            <a:avLst/>
          </a:prstGeom>
          <a:ln w="38100">
            <a:solidFill>
              <a:srgbClr val="00206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0727C0A-D860-C8FB-C277-67712A2DF6EA}"/>
              </a:ext>
            </a:extLst>
          </p:cNvPr>
          <p:cNvSpPr/>
          <p:nvPr/>
        </p:nvSpPr>
        <p:spPr>
          <a:xfrm>
            <a:off x="136633" y="4200078"/>
            <a:ext cx="1162710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1600" b="1" dirty="0">
                <a:solidFill>
                  <a:srgbClr val="C00000"/>
                </a:solidFill>
              </a:rPr>
              <a:t>التفاح الأخضر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98C10-00A6-8D73-3839-A143C0F0C2B8}"/>
              </a:ext>
            </a:extLst>
          </p:cNvPr>
          <p:cNvSpPr/>
          <p:nvPr/>
        </p:nvSpPr>
        <p:spPr>
          <a:xfrm>
            <a:off x="189183" y="4818649"/>
            <a:ext cx="1120670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1600" b="1" dirty="0">
                <a:solidFill>
                  <a:srgbClr val="C00000"/>
                </a:solidFill>
              </a:rPr>
              <a:t>التفاح الأحمر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70DB73-C987-1DF6-DEED-C2761A841C65}"/>
              </a:ext>
            </a:extLst>
          </p:cNvPr>
          <p:cNvSpPr/>
          <p:nvPr/>
        </p:nvSpPr>
        <p:spPr>
          <a:xfrm>
            <a:off x="3968532" y="5522049"/>
            <a:ext cx="4083063" cy="37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C00000"/>
                </a:solidFill>
              </a:rPr>
              <a:t>772 + 904 = 1676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 ستنجزون كل الأنشطة المتبقية على الصفحتين: 44 وَ45.</a:t>
            </a:r>
          </a:p>
        </p:txBody>
      </p:sp>
      <p:pic>
        <p:nvPicPr>
          <p:cNvPr id="3" name="Image 2" descr="Une image contenant texte, ordinateur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13E9781-EB4D-A22F-B033-51BB9F2B9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76" y="1828801"/>
            <a:ext cx="6558951" cy="444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15330</TotalTime>
  <Words>1410</Words>
  <Application>Microsoft Office PowerPoint</Application>
  <PresentationFormat>Affichage à l'écran (4:3)</PresentationFormat>
  <Paragraphs>359</Paragraphs>
  <Slides>67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67</vt:i4>
      </vt:variant>
    </vt:vector>
  </HeadingPairs>
  <TitlesOfParts>
    <vt:vector size="82" baseType="lpstr">
      <vt:lpstr>Effra CC Arbc</vt:lpstr>
      <vt:lpstr>Aptos Display</vt:lpstr>
      <vt:lpstr>Calibri</vt:lpstr>
      <vt:lpstr>Arial</vt:lpstr>
      <vt:lpstr>Aptos</vt:lpstr>
      <vt:lpstr>Wingdings</vt:lpstr>
      <vt:lpstr>Chalkboard</vt:lpstr>
      <vt:lpstr>Dosis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127</cp:revision>
  <cp:lastPrinted>2025-08-13T10:11:39Z</cp:lastPrinted>
  <dcterms:created xsi:type="dcterms:W3CDTF">2025-08-01T12:31:49Z</dcterms:created>
  <dcterms:modified xsi:type="dcterms:W3CDTF">2025-12-28T18:31:27Z</dcterms:modified>
</cp:coreProperties>
</file>