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63"/>
  </p:notesMasterIdLst>
  <p:handoutMasterIdLst>
    <p:handoutMasterId r:id="rId64"/>
  </p:handoutMasterIdLst>
  <p:sldIdLst>
    <p:sldId id="990" r:id="rId9"/>
    <p:sldId id="2134806708" r:id="rId10"/>
    <p:sldId id="849" r:id="rId11"/>
    <p:sldId id="2134806743" r:id="rId12"/>
    <p:sldId id="2134806719" r:id="rId13"/>
    <p:sldId id="2134806643" r:id="rId14"/>
    <p:sldId id="893" r:id="rId15"/>
    <p:sldId id="784" r:id="rId16"/>
    <p:sldId id="854" r:id="rId17"/>
    <p:sldId id="949" r:id="rId18"/>
    <p:sldId id="981" r:id="rId19"/>
    <p:sldId id="2134806765" r:id="rId20"/>
    <p:sldId id="2134806720" r:id="rId21"/>
    <p:sldId id="2134806741" r:id="rId22"/>
    <p:sldId id="2134806722" r:id="rId23"/>
    <p:sldId id="983" r:id="rId24"/>
    <p:sldId id="2134806723" r:id="rId25"/>
    <p:sldId id="2134806766" r:id="rId26"/>
    <p:sldId id="2134806767" r:id="rId27"/>
    <p:sldId id="2134806768" r:id="rId28"/>
    <p:sldId id="2134806769" r:id="rId29"/>
    <p:sldId id="2134806770" r:id="rId30"/>
    <p:sldId id="2134806724" r:id="rId31"/>
    <p:sldId id="2134806727" r:id="rId32"/>
    <p:sldId id="2134806659" r:id="rId33"/>
    <p:sldId id="1001" r:id="rId34"/>
    <p:sldId id="2134806694" r:id="rId35"/>
    <p:sldId id="2134806695" r:id="rId36"/>
    <p:sldId id="2134806696" r:id="rId37"/>
    <p:sldId id="2134806728" r:id="rId38"/>
    <p:sldId id="2134806742" r:id="rId39"/>
    <p:sldId id="2134806729" r:id="rId40"/>
    <p:sldId id="2134806731" r:id="rId41"/>
    <p:sldId id="2134806732" r:id="rId42"/>
    <p:sldId id="2134806771" r:id="rId43"/>
    <p:sldId id="2134806772" r:id="rId44"/>
    <p:sldId id="2134806773" r:id="rId45"/>
    <p:sldId id="2134806774" r:id="rId46"/>
    <p:sldId id="2134806775" r:id="rId47"/>
    <p:sldId id="2134806662" r:id="rId48"/>
    <p:sldId id="2134806776" r:id="rId49"/>
    <p:sldId id="2134806777" r:id="rId50"/>
    <p:sldId id="2134806778" r:id="rId51"/>
    <p:sldId id="2134806667" r:id="rId52"/>
    <p:sldId id="2134806747" r:id="rId53"/>
    <p:sldId id="2134806748" r:id="rId54"/>
    <p:sldId id="2134806749" r:id="rId55"/>
    <p:sldId id="2134806750" r:id="rId56"/>
    <p:sldId id="2134806759" r:id="rId57"/>
    <p:sldId id="2134806760" r:id="rId58"/>
    <p:sldId id="2134806779" r:id="rId59"/>
    <p:sldId id="985" r:id="rId60"/>
    <p:sldId id="793" r:id="rId61"/>
    <p:sldId id="923" r:id="rId62"/>
  </p:sldIdLst>
  <p:sldSz cx="9144000" cy="6858000" type="screen4x3"/>
  <p:notesSz cx="6735763" cy="9866313"/>
  <p:embeddedFontLst>
    <p:embeddedFont>
      <p:font typeface="Dosis" panose="02010703020202060003" pitchFamily="2" charset="0"/>
      <p:regular r:id="rId65"/>
      <p:bold r:id="rId66"/>
    </p:embeddedFont>
    <p:embeddedFont>
      <p:font typeface="Dosis SemiBold" panose="02010703020202060003" pitchFamily="2" charset="0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7AB98"/>
    <a:srgbClr val="CCE4A1"/>
    <a:srgbClr val="F6BB00"/>
    <a:srgbClr val="FFEFB9"/>
    <a:srgbClr val="FFDA6D"/>
    <a:srgbClr val="FC8D00"/>
    <a:srgbClr val="4B5050"/>
    <a:srgbClr val="FAE496"/>
    <a:srgbClr val="B2B3AE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6" autoAdjust="0"/>
    <p:restoredTop sz="96275" autoAdjust="0"/>
  </p:normalViewPr>
  <p:slideViewPr>
    <p:cSldViewPr snapToGrid="0">
      <p:cViewPr varScale="1">
        <p:scale>
          <a:sx n="78" d="100"/>
          <a:sy n="78" d="100"/>
        </p:scale>
        <p:origin x="164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notesMaster" Target="notesMasters/notesMaster1.xml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handoutMaster" Target="handoutMasters/handoutMaster1.xml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3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011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3C4DF-6060-3B97-9261-068FD0DDD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8842D4-316F-BBE8-668D-DA79B23C1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5385686-4F25-BA11-2EF3-6AE658506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50CC77-336B-46B7-543C-1FEACF82E4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0901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9" r:id="rId2"/>
    <p:sldLayoutId id="2147483910" r:id="rId3"/>
    <p:sldLayoutId id="2147483911" r:id="rId4"/>
    <p:sldLayoutId id="2147483912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  <p:sldLayoutId id="2147483917" r:id="rId3"/>
    <p:sldLayoutId id="2147483918" r:id="rId4"/>
    <p:sldLayoutId id="2147483919" r:id="rId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3" r:id="rId2"/>
    <p:sldLayoutId id="2147483924" r:id="rId3"/>
    <p:sldLayoutId id="2147483925" r:id="rId4"/>
    <p:sldLayoutId id="2147483926" r:id="rId5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5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2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F67A51-67F8-F4C3-E130-A31C4E7EEAA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B641E7-31C8-5621-5B46-6D087F82A93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E4B961-C9CB-B075-18C3-70B95E048BD7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1B7C81D-2142-CF09-3BCD-10BFC4A6F041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A764F6-E80E-504B-1CD0-B2CC2D45A07D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مراجعة (2)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BAEC66-A5AD-7239-0C57-635EAF241F3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273A760-7474-C4EC-C388-03FF58D6306A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E7AEF97-3B2E-7D35-119A-38FB8F37D5FF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مراجعة (3)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2017151-7795-BAA2-3719-4877AFF20A8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C3E02BE-5A2F-8531-1FAA-C7DC1BBB88CD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5B90759-D41E-7E28-35BD-B0FFE9740F13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مراجعة (4)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8336C4D-B09C-92C0-8A0F-346F27EFFBB3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177242-1571-89F5-01D0-76148AB020B6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AEBCEC03-EA03-E5F5-3902-D585FA55D466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E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مراجعة (1)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50943F4-7B4B-0F94-3B16-85F84BDBCF39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F4B6ABA-3ED6-3B3A-F3EE-46802FCE1FAE}"/>
              </a:ext>
            </a:extLst>
          </p:cNvPr>
          <p:cNvSpPr txBox="1">
            <a:spLocks/>
          </p:cNvSpPr>
          <p:nvPr/>
        </p:nvSpPr>
        <p:spPr>
          <a:xfrm rot="931040">
            <a:off x="3886778" y="517133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أسبوع الدعم و المراجعة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مراجعة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1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</a:t>
              </a:r>
              <a:r>
                <a:rPr lang="ar-MA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مراجعة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 4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609630" rtl="1"/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مراجعة (3)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مراجعة (3)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مراجعة 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دروس  المرحلة (</a:t>
            </a:r>
            <a:r>
              <a:rPr lang="fr-FR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)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5DC3A05-6E23-5945-D2F3-E04CDA096CA6}"/>
              </a:ext>
            </a:extLst>
          </p:cNvPr>
          <p:cNvGrpSpPr/>
          <p:nvPr/>
        </p:nvGrpSpPr>
        <p:grpSpPr>
          <a:xfrm>
            <a:off x="1562275" y="2519668"/>
            <a:ext cx="5566211" cy="3507063"/>
            <a:chOff x="865407" y="1566997"/>
            <a:chExt cx="6735115" cy="4667901"/>
          </a:xfrm>
        </p:grpSpPr>
        <p:pic>
          <p:nvPicPr>
            <p:cNvPr id="3" name="Image 2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D4A1D210-80E9-EC96-1670-A24500013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37728" y="1566997"/>
              <a:ext cx="3362794" cy="4667901"/>
            </a:xfrm>
            <a:prstGeom prst="rect">
              <a:avLst/>
            </a:prstGeom>
          </p:spPr>
        </p:pic>
        <p:pic>
          <p:nvPicPr>
            <p:cNvPr id="7" name="Image 6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9D828A24-D356-0860-9F27-49DC019B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5407" y="1571759"/>
              <a:ext cx="3372321" cy="46631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66D-B53A-D653-787A-1AB7DDFF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F5E02C0-70C4-93A4-E6B4-E3DF0959C050}"/>
              </a:ext>
            </a:extLst>
          </p:cNvPr>
          <p:cNvSpPr txBox="1"/>
          <p:nvPr/>
        </p:nvSpPr>
        <p:spPr>
          <a:xfrm>
            <a:off x="1332786" y="1372845"/>
            <a:ext cx="6478428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الكفايات المستهدفة  في حصة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7F8FC6A-706D-C2FA-F764-FF78C0A956D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830FE6-C0C9-7EC6-33AA-B7FC2E31E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204667"/>
              </p:ext>
            </p:extLst>
          </p:nvPr>
        </p:nvGraphicFramePr>
        <p:xfrm>
          <a:off x="715296" y="2846854"/>
          <a:ext cx="771340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603566">
                  <a:extLst>
                    <a:ext uri="{9D8B030D-6E8A-4147-A177-3AD203B41FA5}">
                      <a16:colId xmlns:a16="http://schemas.microsoft.com/office/drawing/2014/main" val="1566213653"/>
                    </a:ext>
                  </a:extLst>
                </a:gridCol>
                <a:gridCol w="1109842">
                  <a:extLst>
                    <a:ext uri="{9D8B030D-6E8A-4147-A177-3AD203B41FA5}">
                      <a16:colId xmlns:a16="http://schemas.microsoft.com/office/drawing/2014/main" val="4182081833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MA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أحسب مجموع عددين على السطر وأتعرف الكتابة الجمعية للأعداد</a:t>
                      </a:r>
                      <a:endParaRPr lang="ar-MA" sz="24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24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CN4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8618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F329257-CB55-956E-4A4A-B2E93E04DA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904672"/>
              </p:ext>
            </p:extLst>
          </p:nvPr>
        </p:nvGraphicFramePr>
        <p:xfrm>
          <a:off x="715296" y="3281363"/>
          <a:ext cx="7713408" cy="3752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603566">
                  <a:extLst>
                    <a:ext uri="{9D8B030D-6E8A-4147-A177-3AD203B41FA5}">
                      <a16:colId xmlns:a16="http://schemas.microsoft.com/office/drawing/2014/main" val="1513886754"/>
                    </a:ext>
                  </a:extLst>
                </a:gridCol>
                <a:gridCol w="1109842">
                  <a:extLst>
                    <a:ext uri="{9D8B030D-6E8A-4147-A177-3AD203B41FA5}">
                      <a16:colId xmlns:a16="http://schemas.microsoft.com/office/drawing/2014/main" val="3665315267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ar-MA" sz="2400" b="1" u="none" strike="noStrike" kern="1200" dirty="0">
                          <a:solidFill>
                            <a:schemeClr val="accent1"/>
                          </a:solidFill>
                          <a:effectLst/>
                        </a:rPr>
                        <a:t>أحسب فرق عددين على السطر</a:t>
                      </a:r>
                      <a:endParaRPr lang="ar-MA" sz="2400" b="1" u="none" strike="noStrike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fr-FR" sz="2400" b="1" u="none" strike="noStrike" kern="1200" dirty="0">
                          <a:solidFill>
                            <a:schemeClr val="accent1"/>
                          </a:solidFill>
                          <a:effectLst/>
                        </a:rPr>
                        <a:t>CN5</a:t>
                      </a:r>
                      <a:endParaRPr lang="fr-FR" sz="2400" b="1" u="none" strike="noStrike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311434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A753A38-B6EF-AA7E-E6ED-5F76588645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727651"/>
              </p:ext>
            </p:extLst>
          </p:nvPr>
        </p:nvGraphicFramePr>
        <p:xfrm>
          <a:off x="715296" y="3715872"/>
          <a:ext cx="7713408" cy="74104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603566">
                  <a:extLst>
                    <a:ext uri="{9D8B030D-6E8A-4147-A177-3AD203B41FA5}">
                      <a16:colId xmlns:a16="http://schemas.microsoft.com/office/drawing/2014/main" val="872679262"/>
                    </a:ext>
                  </a:extLst>
                </a:gridCol>
                <a:gridCol w="1109842">
                  <a:extLst>
                    <a:ext uri="{9D8B030D-6E8A-4147-A177-3AD203B41FA5}">
                      <a16:colId xmlns:a16="http://schemas.microsoft.com/office/drawing/2014/main" val="2615585797"/>
                    </a:ext>
                  </a:extLst>
                </a:gridCol>
              </a:tblGrid>
              <a:tr h="108183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ar-MA" sz="2400" b="1" u="none" strike="noStrike" kern="1200" dirty="0">
                          <a:solidFill>
                            <a:schemeClr val="accent1"/>
                          </a:solidFill>
                          <a:effectLst/>
                        </a:rPr>
                        <a:t>أقارن الأطوال باستعمال وحدات اعتباطية </a:t>
                      </a:r>
                      <a:endParaRPr lang="fr-FR" sz="2400" b="1" u="none" strike="noStrike" kern="12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ar-MA" sz="2400" b="1" u="none" strike="noStrike" kern="1200" dirty="0">
                          <a:solidFill>
                            <a:schemeClr val="accent1"/>
                          </a:solidFill>
                          <a:effectLst/>
                        </a:rPr>
                        <a:t>وأرسم خطوطا مستقيمة باستعمال المسطرة</a:t>
                      </a:r>
                      <a:endParaRPr lang="ar-MA" sz="2400" b="1" u="none" strike="noStrike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>
                        <a:buNone/>
                      </a:pPr>
                      <a:r>
                        <a:rPr lang="fr-FR" sz="2400" b="1" u="none" strike="noStrike" kern="1200" dirty="0">
                          <a:solidFill>
                            <a:schemeClr val="accent1"/>
                          </a:solidFill>
                          <a:effectLst/>
                        </a:rPr>
                        <a:t>GM2</a:t>
                      </a:r>
                      <a:endParaRPr lang="fr-FR" sz="2400" b="1" u="none" strike="noStrike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0438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71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22AA-7ECE-C33E-C537-38BB3515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69AC656-1195-3713-37B4-2B707DA4DF72}"/>
              </a:ext>
            </a:extLst>
          </p:cNvPr>
          <p:cNvSpPr txBox="1"/>
          <p:nvPr/>
        </p:nvSpPr>
        <p:spPr>
          <a:xfrm>
            <a:off x="2273440" y="778313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 حصة مراجعة  دروس كل كفاية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F7F33C1-73FA-6516-C0F7-92EE2F151EA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721C61-968B-9ED0-541E-F843D0199A50}"/>
              </a:ext>
            </a:extLst>
          </p:cNvPr>
          <p:cNvSpPr txBox="1"/>
          <p:nvPr/>
        </p:nvSpPr>
        <p:spPr>
          <a:xfrm>
            <a:off x="442452" y="1582803"/>
            <a:ext cx="8138241" cy="4860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مراجعة دروس كل كفاية وفق ما يلي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رائز التحكم في الكفاية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هذا النشاط على الألواح  أو الكراسات حسب المقترح على الشرائح ، و يحسب الأستاذ(ة) نسبة تحكم المتعلمين .</a:t>
            </a: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أكثر من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المرور مباشرة إلى أنشطة الممارسة الموجهة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kern="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algn="just" defTabSz="457223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نسبة تحكم أقل من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80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يعيد الأستاذ(ة) النمذجة المرتبطة بالنشاط ،كما يمكن إعادة شريط النمذجة 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2 ) </a:t>
            </a:r>
            <a:r>
              <a:rPr lang="ar-MA" sz="2000" b="1" u="sng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أنشطة  الممارسة الموجهة</a:t>
            </a: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تتم الأنشطة على الألواح أو الكراسات حسب التوجيهات المقترحة على الشرائح وذلك وفق المنهجية التالية :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أ) </a:t>
            </a: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إنجاز النشاط بشكل فردي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ب) مطالبة أحد المتعلمين بالتصحيح  على السبورة مع ضرورة التصريح بالخطوات المتبعة ؛</a:t>
            </a:r>
          </a:p>
          <a:p>
            <a:pPr algn="r" defTabSz="457223" rtl="1">
              <a:spcAft>
                <a:spcPts val="800"/>
              </a:spcAft>
              <a:defRPr/>
            </a:pPr>
            <a:r>
              <a:rPr lang="ar-MA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ج) تصحيح النشاط  بشكل تفاعلي .</a:t>
            </a:r>
          </a:p>
          <a:p>
            <a:pPr marL="304815" lvl="1" algn="just" defTabSz="457223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1600" b="1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هام جدا :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يخصص وقت أكثر للكفاية التي تكون فيها  نسبة التحكم ضعيفة .</a:t>
            </a:r>
          </a:p>
          <a:p>
            <a:pPr marL="590565" lvl="1" indent="-285750" algn="just" defTabSz="457223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ar-MA" sz="1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يتم التركيز على فئة  المتعثرين خلال حصص المراجعة  </a:t>
            </a:r>
            <a:r>
              <a:rPr lang="ar-MA" sz="1600" b="1" kern="1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700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0580894-23A5-3CC2-2EB7-D0C28337630A}"/>
              </a:ext>
            </a:extLst>
          </p:cNvPr>
          <p:cNvSpPr txBox="1"/>
          <p:nvPr/>
        </p:nvSpPr>
        <p:spPr>
          <a:xfrm>
            <a:off x="1086100" y="205635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الحصة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42023C6-F1FB-89C3-F19F-0188B2942822}"/>
              </a:ext>
            </a:extLst>
          </p:cNvPr>
          <p:cNvGrpSpPr/>
          <p:nvPr/>
        </p:nvGrpSpPr>
        <p:grpSpPr>
          <a:xfrm>
            <a:off x="1581863" y="2629278"/>
            <a:ext cx="6242750" cy="656743"/>
            <a:chOff x="1581863" y="2489217"/>
            <a:chExt cx="6242750" cy="656743"/>
          </a:xfrm>
        </p:grpSpPr>
        <p:sp>
          <p:nvSpPr>
            <p:cNvPr id="4" name="Flowchart: Alternate Process 54">
              <a:extLst>
                <a:ext uri="{FF2B5EF4-FFF2-40B4-BE49-F238E27FC236}">
                  <a16:creationId xmlns:a16="http://schemas.microsoft.com/office/drawing/2014/main" id="{A8CDC393-D45A-BE9D-ADED-9A154049E8D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64946C68-E43F-CE9D-6D73-9CFEFC9AE71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Corde 10">
              <a:extLst>
                <a:ext uri="{FF2B5EF4-FFF2-40B4-BE49-F238E27FC236}">
                  <a16:creationId xmlns:a16="http://schemas.microsoft.com/office/drawing/2014/main" id="{B68496D7-0923-9446-5C7B-FDF2B7A3A2D2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val 81">
              <a:extLst>
                <a:ext uri="{FF2B5EF4-FFF2-40B4-BE49-F238E27FC236}">
                  <a16:creationId xmlns:a16="http://schemas.microsoft.com/office/drawing/2014/main" id="{129D452D-7BA3-DA30-BFF5-44DD7730A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16" name="Groupe 4">
              <a:extLst>
                <a:ext uri="{FF2B5EF4-FFF2-40B4-BE49-F238E27FC236}">
                  <a16:creationId xmlns:a16="http://schemas.microsoft.com/office/drawing/2014/main" id="{B05EDEFF-8B8E-67DC-3103-4A13D891705C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17" name="Image 8">
                <a:extLst>
                  <a:ext uri="{FF2B5EF4-FFF2-40B4-BE49-F238E27FC236}">
                    <a16:creationId xmlns:a16="http://schemas.microsoft.com/office/drawing/2014/main" id="{8C56BDAD-8BC2-FFE1-1488-0B4E3DC65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8" name="ZoneTexte 19">
                <a:extLst>
                  <a:ext uri="{FF2B5EF4-FFF2-40B4-BE49-F238E27FC236}">
                    <a16:creationId xmlns:a16="http://schemas.microsoft.com/office/drawing/2014/main" id="{23A3A439-5B77-5EA7-44A3-7E322C5F43AD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F2D86F0-67C2-203B-4817-535DA379CB76}"/>
              </a:ext>
            </a:extLst>
          </p:cNvPr>
          <p:cNvGrpSpPr/>
          <p:nvPr/>
        </p:nvGrpSpPr>
        <p:grpSpPr>
          <a:xfrm>
            <a:off x="1581863" y="4060443"/>
            <a:ext cx="6205216" cy="656743"/>
            <a:chOff x="1589361" y="4686332"/>
            <a:chExt cx="6205216" cy="656743"/>
          </a:xfrm>
        </p:grpSpPr>
        <p:sp>
          <p:nvSpPr>
            <p:cNvPr id="48" name="Rectangle: Rounded Corners 55">
              <a:extLst>
                <a:ext uri="{FF2B5EF4-FFF2-40B4-BE49-F238E27FC236}">
                  <a16:creationId xmlns:a16="http://schemas.microsoft.com/office/drawing/2014/main" id="{4315AF5C-A387-8208-00E9-9D122C30E59C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Oval 81">
              <a:extLst>
                <a:ext uri="{FF2B5EF4-FFF2-40B4-BE49-F238E27FC236}">
                  <a16:creationId xmlns:a16="http://schemas.microsoft.com/office/drawing/2014/main" id="{FEBEC663-A51B-8BAD-F89C-9C2E48945454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0" name="Oval 81">
              <a:extLst>
                <a:ext uri="{FF2B5EF4-FFF2-40B4-BE49-F238E27FC236}">
                  <a16:creationId xmlns:a16="http://schemas.microsoft.com/office/drawing/2014/main" id="{AB48E37B-4C02-A15A-D44B-E1B546BDFF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51" name="Groupe 4">
              <a:extLst>
                <a:ext uri="{FF2B5EF4-FFF2-40B4-BE49-F238E27FC236}">
                  <a16:creationId xmlns:a16="http://schemas.microsoft.com/office/drawing/2014/main" id="{6E4791AB-5457-45AB-5E9B-BC41DA36BE1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52" name="Image 8">
                <a:extLst>
                  <a:ext uri="{FF2B5EF4-FFF2-40B4-BE49-F238E27FC236}">
                    <a16:creationId xmlns:a16="http://schemas.microsoft.com/office/drawing/2014/main" id="{618F8D23-D506-6145-ACB9-953CABF26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53" name="ZoneTexte 19">
                <a:extLst>
                  <a:ext uri="{FF2B5EF4-FFF2-40B4-BE49-F238E27FC236}">
                    <a16:creationId xmlns:a16="http://schemas.microsoft.com/office/drawing/2014/main" id="{94D2D641-9130-FF8C-AD01-F259EC15830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13F20F1-9C76-DC81-176B-B2A0A8856EF5}"/>
              </a:ext>
            </a:extLst>
          </p:cNvPr>
          <p:cNvGrpSpPr/>
          <p:nvPr/>
        </p:nvGrpSpPr>
        <p:grpSpPr>
          <a:xfrm>
            <a:off x="1581863" y="3350319"/>
            <a:ext cx="6205216" cy="656743"/>
            <a:chOff x="1589361" y="4686332"/>
            <a:chExt cx="6205216" cy="656743"/>
          </a:xfrm>
        </p:grpSpPr>
        <p:sp>
          <p:nvSpPr>
            <p:cNvPr id="55" name="Rectangle: Rounded Corners 55">
              <a:extLst>
                <a:ext uri="{FF2B5EF4-FFF2-40B4-BE49-F238E27FC236}">
                  <a16:creationId xmlns:a16="http://schemas.microsoft.com/office/drawing/2014/main" id="{CC36D8C6-068D-4B26-7320-8C2EED457D1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Oval 81">
              <a:extLst>
                <a:ext uri="{FF2B5EF4-FFF2-40B4-BE49-F238E27FC236}">
                  <a16:creationId xmlns:a16="http://schemas.microsoft.com/office/drawing/2014/main" id="{56F3026C-6EC5-9765-AB8A-E54DD10FA0F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57" name="Oval 81">
              <a:extLst>
                <a:ext uri="{FF2B5EF4-FFF2-40B4-BE49-F238E27FC236}">
                  <a16:creationId xmlns:a16="http://schemas.microsoft.com/office/drawing/2014/main" id="{11B45877-700C-6B23-19B9-C80EDD8430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62" name="Groupe 4">
              <a:extLst>
                <a:ext uri="{FF2B5EF4-FFF2-40B4-BE49-F238E27FC236}">
                  <a16:creationId xmlns:a16="http://schemas.microsoft.com/office/drawing/2014/main" id="{BFCA4038-79AC-CB1D-1946-49A387429076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63" name="Image 8">
                <a:extLst>
                  <a:ext uri="{FF2B5EF4-FFF2-40B4-BE49-F238E27FC236}">
                    <a16:creationId xmlns:a16="http://schemas.microsoft.com/office/drawing/2014/main" id="{27355CD4-9800-B3E4-14C9-C62A5E09C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64" name="ZoneTexte 19">
                <a:extLst>
                  <a:ext uri="{FF2B5EF4-FFF2-40B4-BE49-F238E27FC236}">
                    <a16:creationId xmlns:a16="http://schemas.microsoft.com/office/drawing/2014/main" id="{11AFA12A-61F6-B92E-B659-EE10A83CDEEF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744552" y="3240294"/>
            <a:ext cx="7132941" cy="2554602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501564" y="3436286"/>
            <a:ext cx="6977511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وضعيات جمع أو طرح و كتابة المتساوية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مجموع و فرق عددين باستعمال المستقيم العددي.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مقارنة الأطوال باستعمال وحدات اعتباطية</a:t>
            </a:r>
          </a:p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570898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2089802" y="2239768"/>
            <a:ext cx="4856467" cy="2069474"/>
            <a:chOff x="2505452" y="2221113"/>
            <a:chExt cx="4476261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المرحلة الثانية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A557A11-F6CC-E6F7-D414-E50516F8983A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لهذه الوضعية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 descr="Une image contenant Silhouette d’animal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E520E363-BB2D-AFF5-5F1D-7A806DFC7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130" y="2239248"/>
            <a:ext cx="5857740" cy="223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2A7E3-E936-6878-AE3E-DA81F5B7E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25FFBA2-F462-F52A-1503-79982C210DED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2B4610-A720-0959-615F-04D84238ED9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B3C7B9-C4B9-3F6A-57BA-BAC3BEB37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DB15B15-1E86-C41A-5CDA-9A5B1677A42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F8E6A7-BA21-A513-4A08-53260B49C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31023EB-6E23-0DAF-7E17-CD0E2778CFF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23A3499-9AF2-D2D7-747A-9335E12CAAE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D718B3CE-7C2F-0C5E-AA41-89DC63B7D9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62D8FB1-3A8E-6C0C-DFCC-41C009E2AC2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BFD2FA2-FD6D-B839-8CFF-984A4676441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647A78D-D96F-936B-1C3A-925767F2985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4F134BDA-D412-C3A5-0874-7BD7108267A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CAA259-EA30-62ED-59CD-20E756E8864D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313F852-5D1D-2FEF-628F-5F7764B1D3A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E251589-16EB-5F72-B1EF-ED3C3501925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92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F2025-B772-B775-506D-F5B47EAD2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3FCCCD9-985F-D650-64CA-2EAFE4736F4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 : الكتابة المناسبة هي : 6 = 3 + 3 . 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102B1DC-A335-347F-1979-A2026A0B9F8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D10174F-0FF8-6FFE-B6BA-C414C44B2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2B35D4-DCEA-DCA5-D951-D077036160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7CFF8A3-FCDE-289A-544F-EA294E96948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0E4FB50-AFAF-B778-336C-3A7052B9675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0D10B3-DB5D-38A0-11F0-5EE031E4A8E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9188276-34F9-BA0A-4A11-E8D62F4E97D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4F9D68A-39F3-8339-11F5-65B5AAF385F6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B821BCF6-2248-DBD5-2D36-BFB0495A320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16AFC8D-B29A-98D4-91E8-8783E43C156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22EFE4E-9368-9F7B-5F12-A26E8B3000D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9F0CD88-9A97-0842-97ED-473E809A64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557001-7121-0D2E-CB6C-4A29C3F63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3" name="Image 2" descr="Une image contenant Silhouette d’animal, dessin humoristique, jouet&#10;&#10;Le contenu généré par l’IA peut être incorrect.">
            <a:extLst>
              <a:ext uri="{FF2B5EF4-FFF2-40B4-BE49-F238E27FC236}">
                <a16:creationId xmlns:a16="http://schemas.microsoft.com/office/drawing/2014/main" id="{727E6A43-B3CB-28DB-B03D-23516103B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130" y="2239248"/>
            <a:ext cx="5857740" cy="223201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FA9EA0C-4714-DA83-86DA-24D0FB38427E}"/>
              </a:ext>
            </a:extLst>
          </p:cNvPr>
          <p:cNvSpPr txBox="1"/>
          <p:nvPr/>
        </p:nvSpPr>
        <p:spPr>
          <a:xfrm>
            <a:off x="2917777" y="4235293"/>
            <a:ext cx="3308446" cy="102155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+ 3 = 6 </a:t>
            </a:r>
          </a:p>
        </p:txBody>
      </p:sp>
    </p:spTree>
    <p:extLst>
      <p:ext uri="{BB962C8B-B14F-4D97-AF65-F5344CB8AC3E}">
        <p14:creationId xmlns:p14="http://schemas.microsoft.com/office/powerpoint/2010/main" val="7535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8DA4-B5BE-0FAE-A75E-82C28132B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D934061-5963-931C-9400-85D82E302E0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C78FEE-24FB-5D53-1F7A-B8447133EF9A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E81161-EFD5-DCD9-DD6A-840DE859CE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C28F959-3F8D-BABA-EF6E-9351713629C5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8" name="Flowchart: Alternate Process 54">
                <a:extLst>
                  <a:ext uri="{FF2B5EF4-FFF2-40B4-BE49-F238E27FC236}">
                    <a16:creationId xmlns:a16="http://schemas.microsoft.com/office/drawing/2014/main" id="{6E7EA1CD-5286-6631-4A35-AB224524896C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CN4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C80BFC31-BB68-5240-1BBF-64E46637E5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0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9C8A157-9AA7-9A6E-2970-D0BE40A59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78868" y="3651632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4C393AE-0850-251B-28A9-95877FC779FC}"/>
              </a:ext>
            </a:extLst>
          </p:cNvPr>
          <p:cNvSpPr txBox="1"/>
          <p:nvPr/>
        </p:nvSpPr>
        <p:spPr>
          <a:xfrm>
            <a:off x="2612429" y="2947162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53800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3337D-BD15-43B5-2C1D-1FFCC6FBA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196D781-8C26-4DE6-856C-BD81E61B64C3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114 ، ستنجزون النشاط رقم 1 سأشرح لكم التعليمة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88A1B1-C334-CEDC-0529-E79C07720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A2CB5FC-055E-3F63-59C8-2EE94390C42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E26E43C-61EC-66BB-A675-1A659E47B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390CB99-D499-0615-5ABC-2B6D4364C5FF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09559B6-04BB-C3DA-8879-92F9E1B43F2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69DFDA0-B7FC-9DEA-9823-F8C4FD70DD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3EF6F93-3857-79A3-D9C7-541E9FCD8F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837A6C0-E9FA-983C-4F5B-8CCE5164134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DA3A300-958E-678C-6FE7-91B49612FD5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EFD33A69-8C07-0810-2F57-C8F209D1FEA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45886CE-BF26-FAED-AB68-FCB9477A817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7CE05D68-BA2B-942D-6893-E9D7D897599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789F305-8841-2AD5-65C4-58A0F091B7B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4EB490F-824F-2482-3565-D8E6788D4F81}"/>
              </a:ext>
            </a:extLst>
          </p:cNvPr>
          <p:cNvGrpSpPr/>
          <p:nvPr/>
        </p:nvGrpSpPr>
        <p:grpSpPr>
          <a:xfrm>
            <a:off x="1007319" y="1673780"/>
            <a:ext cx="6735115" cy="4667901"/>
            <a:chOff x="865407" y="1566997"/>
            <a:chExt cx="6735115" cy="4667901"/>
          </a:xfrm>
        </p:grpSpPr>
        <p:pic>
          <p:nvPicPr>
            <p:cNvPr id="23" name="Image 22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9DD2EDC4-9F86-25EE-A68C-0425885E7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7728" y="1566997"/>
              <a:ext cx="3362794" cy="4667901"/>
            </a:xfrm>
            <a:prstGeom prst="rect">
              <a:avLst/>
            </a:prstGeom>
          </p:spPr>
        </p:pic>
        <p:pic>
          <p:nvPicPr>
            <p:cNvPr id="25" name="Image 24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9E88532F-3550-3104-AE01-0C6DE7847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5407" y="1571759"/>
              <a:ext cx="3372321" cy="4663139"/>
            </a:xfrm>
            <a:prstGeom prst="rect">
              <a:avLst/>
            </a:prstGeom>
          </p:spPr>
        </p:pic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18287DA-D27A-7AE4-0FF7-8B7FF0A28AF6}"/>
              </a:ext>
            </a:extLst>
          </p:cNvPr>
          <p:cNvSpPr/>
          <p:nvPr/>
        </p:nvSpPr>
        <p:spPr>
          <a:xfrm>
            <a:off x="4572000" y="2182761"/>
            <a:ext cx="2886610" cy="10028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323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الجانبية ليعبر بالكتابة الجمعية المناسبة  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24948A1-C5F3-AFA0-C265-FF6B3EFFF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20" name="Image 19" descr="Une image contenant texte, capture d’écran, cercle, Police&#10;&#10;Le contenu généré par l’IA peut être incorrect.">
            <a:extLst>
              <a:ext uri="{FF2B5EF4-FFF2-40B4-BE49-F238E27FC236}">
                <a16:creationId xmlns:a16="http://schemas.microsoft.com/office/drawing/2014/main" id="{CC040287-023A-0133-895E-0D72E46AB70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143252"/>
            <a:ext cx="6870023" cy="257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DA36-1108-1491-465B-008FA6340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3F2D9E4-2D94-3A9A-1A83-E0E59EA30C18}"/>
              </a:ext>
            </a:extLst>
          </p:cNvPr>
          <p:cNvSpPr txBox="1"/>
          <p:nvPr/>
        </p:nvSpPr>
        <p:spPr>
          <a:xfrm>
            <a:off x="349731" y="764553"/>
            <a:ext cx="71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الكتابة الجمعية المناسبة هي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+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lvl="0" algn="r" rtl="1"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يقترح الأستاذ(ة) أمثلة إضافية عند الحاجة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97819B-716B-BC42-1FF3-2A71EAB46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2D644D5-C8A7-9E35-55AD-3269F7D15A09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19FC562-6A8A-0D6D-59FC-36217AA5E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89B80A6-3AA7-E74E-5149-5AFA9C2260F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0B94B60-714C-08C4-561C-FCD02BE0FA0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8459AEC-B582-9088-2E88-FF6DA02D78C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392FEA3-60AE-FD88-0652-05062519B2C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54AC8CBB-E374-D229-E18B-9B1390FC67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5024A46-1270-0F89-8F05-7279221583D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83676DC-35F6-0774-A761-601A978FAE9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40F7BD9-41BE-E36E-9543-D6DB8FC36A33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0B9457F7-CAED-F7C9-C2D8-DD1807C4831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F2B5CBE-A008-E31E-5CA2-9B63D0071C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0" name="Image 19" descr="Une image contenant texte, capture d’écran, cercle, Police&#10;&#10;Le contenu généré par l’IA peut être incorrect.">
            <a:extLst>
              <a:ext uri="{FF2B5EF4-FFF2-40B4-BE49-F238E27FC236}">
                <a16:creationId xmlns:a16="http://schemas.microsoft.com/office/drawing/2014/main" id="{A1EA2388-4C5A-AC77-2617-2868AFCC62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143252"/>
            <a:ext cx="6870023" cy="257149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E50C85E-FE35-4003-C8E3-3461E2153614}"/>
              </a:ext>
            </a:extLst>
          </p:cNvPr>
          <p:cNvSpPr txBox="1"/>
          <p:nvPr/>
        </p:nvSpPr>
        <p:spPr>
          <a:xfrm>
            <a:off x="3461399" y="3947870"/>
            <a:ext cx="658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6891607-F0A7-B8BC-811C-13E58B5AD0A2}"/>
              </a:ext>
            </a:extLst>
          </p:cNvPr>
          <p:cNvSpPr txBox="1"/>
          <p:nvPr/>
        </p:nvSpPr>
        <p:spPr>
          <a:xfrm>
            <a:off x="4379835" y="3970071"/>
            <a:ext cx="658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E37E576-DC6A-1052-C2F6-8431C04C78C8}"/>
              </a:ext>
            </a:extLst>
          </p:cNvPr>
          <p:cNvSpPr txBox="1"/>
          <p:nvPr/>
        </p:nvSpPr>
        <p:spPr>
          <a:xfrm>
            <a:off x="5274987" y="3970071"/>
            <a:ext cx="658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03520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4C17B-3994-6224-BA71-841C4BCF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8F0D0B-3539-D82A-FECA-4CDFC4ABE98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97AF823-43B5-CADB-3E9A-5CAA5F037D63}"/>
              </a:ext>
            </a:extLst>
          </p:cNvPr>
          <p:cNvGrpSpPr/>
          <p:nvPr/>
        </p:nvGrpSpPr>
        <p:grpSpPr>
          <a:xfrm>
            <a:off x="2213653" y="2144743"/>
            <a:ext cx="4912634" cy="23092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1933FC5-EB3B-A940-ACDB-939CA5855F8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E3621BE-C021-030C-868A-B21281E43E3B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55BD1C33-1BCB-58C9-1F9A-F66C85C0ECD3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CN5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8158A07-5C84-5D57-DFC4-EC3925BEE2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8842D0-B55F-3837-A6B6-BDE3F411B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7209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E26D3C-9699-6DE1-C594-527B9B587E89}"/>
              </a:ext>
            </a:extLst>
          </p:cNvPr>
          <p:cNvSpPr txBox="1"/>
          <p:nvPr/>
        </p:nvSpPr>
        <p:spPr>
          <a:xfrm>
            <a:off x="2612429" y="2947162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602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34772-653C-5FCD-F91D-984E8B7F9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2C9B8755-7DE5-E8CA-7111-399B67DCFE70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 لهذه الوضعية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ABDAD2-8BF7-1737-AAE5-57F942B1D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5C839B4-D649-2D77-AAB9-D17B2E9ABA2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8714078-7963-9DAE-759F-309E85B86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2D8AC46-76D9-8F07-BAF5-28FCE45E467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1F04869-1177-69B6-E269-EDC83E8C71A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39A2B47-0AD5-BCDA-5BBA-D146E4899B4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22CFAF2-006E-DB0B-F704-25F8C7C0345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42BB8CD7-2FA6-2D4D-3A86-7B52A1EB65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9AD0292-3ABE-3138-5A30-EA9C9D6E6D8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17D57B93-5C6C-3882-5353-37C508E21FA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BD0AF1D-7F30-8116-E4F2-15146848F9C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DCB2F7C-0BE3-62E7-0C07-1A20C29D011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78B89B2-3EB3-632C-21E3-790848EED59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B6603BD-C24E-5628-180D-DE2771DE7456}"/>
              </a:ext>
            </a:extLst>
          </p:cNvPr>
          <p:cNvGrpSpPr/>
          <p:nvPr/>
        </p:nvGrpSpPr>
        <p:grpSpPr>
          <a:xfrm>
            <a:off x="2547457" y="2296931"/>
            <a:ext cx="4049085" cy="1925795"/>
            <a:chOff x="2415809" y="2086024"/>
            <a:chExt cx="4899393" cy="2819557"/>
          </a:xfrm>
        </p:grpSpPr>
        <p:pic>
          <p:nvPicPr>
            <p:cNvPr id="8" name="Image 7" descr="Une image contenant clipart, Peluche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99B996DE-FEDB-1636-4FF5-7713D3E88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5809" y="2086025"/>
              <a:ext cx="1133633" cy="1476581"/>
            </a:xfrm>
            <a:prstGeom prst="rect">
              <a:avLst/>
            </a:prstGeom>
          </p:spPr>
        </p:pic>
        <p:pic>
          <p:nvPicPr>
            <p:cNvPr id="9" name="Image 8" descr="Une image contenant clipart, Peluche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8D1C30A9-E146-C2C4-1C55-FD71A322A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45698" y="2086025"/>
              <a:ext cx="1133633" cy="1476581"/>
            </a:xfrm>
            <a:prstGeom prst="rect">
              <a:avLst/>
            </a:prstGeom>
          </p:spPr>
        </p:pic>
        <p:pic>
          <p:nvPicPr>
            <p:cNvPr id="19" name="Image 18" descr="Une image contenant clipart, Peluche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2B38DBA0-DFB6-3D71-E770-0267E579C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85109" y="2086025"/>
              <a:ext cx="1133633" cy="1476581"/>
            </a:xfrm>
            <a:prstGeom prst="rect">
              <a:avLst/>
            </a:prstGeom>
          </p:spPr>
        </p:pic>
        <p:pic>
          <p:nvPicPr>
            <p:cNvPr id="21" name="Image 20" descr="Une image contenant clipart, Peluche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B47FDD5A-252B-ACFB-58E3-393691D2E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81569" y="2086024"/>
              <a:ext cx="1133633" cy="1476581"/>
            </a:xfrm>
            <a:prstGeom prst="rect">
              <a:avLst/>
            </a:prstGeom>
          </p:spPr>
        </p:pic>
        <p:pic>
          <p:nvPicPr>
            <p:cNvPr id="22" name="Image 21" descr="Une image contenant clipart, Peluche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CE234ECD-1FB5-040A-4A9D-799E5ACA3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47222" y="3429000"/>
              <a:ext cx="1133633" cy="1476581"/>
            </a:xfrm>
            <a:prstGeom prst="rect">
              <a:avLst/>
            </a:prstGeom>
          </p:spPr>
        </p:pic>
        <p:pic>
          <p:nvPicPr>
            <p:cNvPr id="23" name="Image 22" descr="Une image contenant clipart, Peluche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8DE07422-E8E2-E1F5-8585-8F355D3F2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98587" y="3428999"/>
              <a:ext cx="1133633" cy="1476581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3CCEBFB7-2808-CE7F-C31D-934D631218A8}"/>
              </a:ext>
            </a:extLst>
          </p:cNvPr>
          <p:cNvGrpSpPr/>
          <p:nvPr/>
        </p:nvGrpSpPr>
        <p:grpSpPr>
          <a:xfrm>
            <a:off x="3609522" y="3483871"/>
            <a:ext cx="1148648" cy="697182"/>
            <a:chOff x="3609522" y="3483871"/>
            <a:chExt cx="1148648" cy="697182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B3FBAAC9-E4FB-9DC4-DE93-9A1F1A389E34}"/>
                </a:ext>
              </a:extLst>
            </p:cNvPr>
            <p:cNvCxnSpPr/>
            <p:nvPr/>
          </p:nvCxnSpPr>
          <p:spPr>
            <a:xfrm flipV="1">
              <a:off x="3640642" y="3505994"/>
              <a:ext cx="1066452" cy="5161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A30EED8B-92AC-4630-1CFB-D23D3FD710C7}"/>
                </a:ext>
              </a:extLst>
            </p:cNvPr>
            <p:cNvCxnSpPr>
              <a:cxnSpLocks/>
            </p:cNvCxnSpPr>
            <p:nvPr/>
          </p:nvCxnSpPr>
          <p:spPr>
            <a:xfrm>
              <a:off x="3609522" y="3483871"/>
              <a:ext cx="1148648" cy="6971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4CE8047-F587-E62B-BBBE-FA7DA8EC9E0E}"/>
              </a:ext>
            </a:extLst>
          </p:cNvPr>
          <p:cNvGrpSpPr/>
          <p:nvPr/>
        </p:nvGrpSpPr>
        <p:grpSpPr>
          <a:xfrm>
            <a:off x="2501238" y="3415499"/>
            <a:ext cx="1148648" cy="697182"/>
            <a:chOff x="3609522" y="3483871"/>
            <a:chExt cx="1148648" cy="697182"/>
          </a:xfrm>
        </p:grpSpPr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C39DEF50-DBBC-9F1C-C1E1-73C89E544477}"/>
                </a:ext>
              </a:extLst>
            </p:cNvPr>
            <p:cNvCxnSpPr/>
            <p:nvPr/>
          </p:nvCxnSpPr>
          <p:spPr>
            <a:xfrm flipV="1">
              <a:off x="3640642" y="3505994"/>
              <a:ext cx="1066452" cy="5161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A4803D52-81C7-A02F-2F47-AAD30E88C37D}"/>
                </a:ext>
              </a:extLst>
            </p:cNvPr>
            <p:cNvCxnSpPr>
              <a:cxnSpLocks/>
            </p:cNvCxnSpPr>
            <p:nvPr/>
          </p:nvCxnSpPr>
          <p:spPr>
            <a:xfrm>
              <a:off x="3609522" y="3483871"/>
              <a:ext cx="1148648" cy="6971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94888E9-AC3E-B65C-F56E-445158696747}"/>
              </a:ext>
            </a:extLst>
          </p:cNvPr>
          <p:cNvGrpSpPr/>
          <p:nvPr/>
        </p:nvGrpSpPr>
        <p:grpSpPr>
          <a:xfrm>
            <a:off x="5666189" y="2517019"/>
            <a:ext cx="1148648" cy="697182"/>
            <a:chOff x="3609522" y="3483871"/>
            <a:chExt cx="1148648" cy="697182"/>
          </a:xfrm>
        </p:grpSpPr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E61D5225-C3F3-C4A4-7011-DBC72AB76133}"/>
                </a:ext>
              </a:extLst>
            </p:cNvPr>
            <p:cNvCxnSpPr/>
            <p:nvPr/>
          </p:nvCxnSpPr>
          <p:spPr>
            <a:xfrm flipV="1">
              <a:off x="3640642" y="3505994"/>
              <a:ext cx="1066452" cy="5161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E921626D-343D-69C8-F6D9-F07C76A20BD6}"/>
                </a:ext>
              </a:extLst>
            </p:cNvPr>
            <p:cNvCxnSpPr>
              <a:cxnSpLocks/>
            </p:cNvCxnSpPr>
            <p:nvPr/>
          </p:nvCxnSpPr>
          <p:spPr>
            <a:xfrm>
              <a:off x="3609522" y="3483871"/>
              <a:ext cx="1148648" cy="6971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1BE0E10-2353-6FC6-4ED7-070E4DBA30A9}"/>
              </a:ext>
            </a:extLst>
          </p:cNvPr>
          <p:cNvGrpSpPr/>
          <p:nvPr/>
        </p:nvGrpSpPr>
        <p:grpSpPr>
          <a:xfrm>
            <a:off x="4575321" y="2572041"/>
            <a:ext cx="1148648" cy="697182"/>
            <a:chOff x="3609522" y="3483871"/>
            <a:chExt cx="1148648" cy="697182"/>
          </a:xfrm>
        </p:grpSpPr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F8813AFC-BB71-2BCE-F03D-8F9849E98E3C}"/>
                </a:ext>
              </a:extLst>
            </p:cNvPr>
            <p:cNvCxnSpPr/>
            <p:nvPr/>
          </p:nvCxnSpPr>
          <p:spPr>
            <a:xfrm flipV="1">
              <a:off x="3640642" y="3505994"/>
              <a:ext cx="1066452" cy="5161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030745BF-3B49-3063-F1D4-D24AADB214ED}"/>
                </a:ext>
              </a:extLst>
            </p:cNvPr>
            <p:cNvCxnSpPr>
              <a:cxnSpLocks/>
            </p:cNvCxnSpPr>
            <p:nvPr/>
          </p:nvCxnSpPr>
          <p:spPr>
            <a:xfrm>
              <a:off x="3609522" y="3483871"/>
              <a:ext cx="1148648" cy="6971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5629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C7F5D-49F2-8D9D-E616-7476A482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CB5D2C6-20C9-D143-8EE5-B26FE51DC0AE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7FB1FB-1413-F306-BD76-60B549FEC1D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7DB13A3-11ED-0E97-5CAE-5F2A95B2E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CC813B6-0C6A-DA20-C321-ECAC3F332BE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9042439-FF13-25BA-ED87-1974E7AD2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F19AFA9-9DFD-DBDC-35D9-B272BC8BFD05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1A28E2D-577C-31E3-E627-F07CA913A8C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B2BFEC9-4B1B-B182-75DF-560E1BE9A2E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E0CE8DD-26B7-1D03-0EEA-C7DB067F82F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D29FAEA5-3D99-F4FA-B3F3-F6F2A095F7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FB324F7-B553-4BF7-0A1E-43AF2E6040C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05384464-0C8C-D2E8-7C5F-68393EAB9BB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71716C9-E345-7896-BA9A-9DC7CC330F3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AB71C95-66B4-26DF-4253-7E1F1BB26BC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87109B8-EA94-492E-98FB-9911C704EF4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694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1FE3B-F4AB-6D72-F1EE-07DFBD287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6DBD1AD2-5A69-DE53-F5BB-55A173A7860C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 : الكتابة المناسبة هي :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– 4 = 2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من يشرح لنا كيف توصل للجواب؟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1125002-C35F-EC59-55CA-87240F4B27C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10BE811-B189-B0A9-BA96-1A1BF14C3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5966605-5E80-46AD-1551-4047C5A22C7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3D076CB-B3EB-56F4-4F4F-EF4D1B52B03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BD2283A-76C8-B393-A4A0-3C8313D0C2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D27053B-C386-E819-2202-07AA5E0608A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0DD3D91-E95D-06EA-550F-F019BD4DA32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F1368EE-02FE-274E-4D55-D73867E9C5D5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65F8F77-E803-3B0C-7129-8BBCD60769B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F3BAA0-E176-2C47-35AB-711489F4ECE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68A5B43-22DB-4E6D-B637-AFC71C28994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D189729-065A-920E-FA62-DB2FFE9ED51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D459083-CF31-1C72-AD34-90AE550CC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9943D78-4042-C510-E879-4E60700826B8}"/>
              </a:ext>
            </a:extLst>
          </p:cNvPr>
          <p:cNvSpPr txBox="1"/>
          <p:nvPr/>
        </p:nvSpPr>
        <p:spPr>
          <a:xfrm>
            <a:off x="2917777" y="4235293"/>
            <a:ext cx="3308446" cy="1021556"/>
          </a:xfrm>
          <a:prstGeom prst="roundRect">
            <a:avLst/>
          </a:prstGeom>
          <a:noFill/>
          <a:ln>
            <a:solidFill>
              <a:srgbClr val="17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6 - 4 = 2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49FF009-2458-D9D9-CD73-9F2CEECDA2E5}"/>
              </a:ext>
            </a:extLst>
          </p:cNvPr>
          <p:cNvGrpSpPr/>
          <p:nvPr/>
        </p:nvGrpSpPr>
        <p:grpSpPr>
          <a:xfrm>
            <a:off x="2547457" y="2296931"/>
            <a:ext cx="4049085" cy="1925795"/>
            <a:chOff x="2415809" y="2086024"/>
            <a:chExt cx="4899393" cy="2819557"/>
          </a:xfrm>
        </p:grpSpPr>
        <p:pic>
          <p:nvPicPr>
            <p:cNvPr id="9" name="Image 8" descr="Une image contenant clipart, Peluche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1BBE567A-516C-766D-C9A4-1DA5C0ED8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5809" y="2086025"/>
              <a:ext cx="1133633" cy="1476581"/>
            </a:xfrm>
            <a:prstGeom prst="rect">
              <a:avLst/>
            </a:prstGeom>
          </p:spPr>
        </p:pic>
        <p:pic>
          <p:nvPicPr>
            <p:cNvPr id="20" name="Image 19" descr="Une image contenant clipart, Peluche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DA3692BC-0EC6-0F80-67D5-926B88C9F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45698" y="2086025"/>
              <a:ext cx="1133633" cy="1476581"/>
            </a:xfrm>
            <a:prstGeom prst="rect">
              <a:avLst/>
            </a:prstGeom>
          </p:spPr>
        </p:pic>
        <p:pic>
          <p:nvPicPr>
            <p:cNvPr id="21" name="Image 20" descr="Une image contenant clipart, Peluche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C1AEAEC7-CB1D-475F-3D2C-65FDEF0A6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85109" y="2086025"/>
              <a:ext cx="1133633" cy="1476581"/>
            </a:xfrm>
            <a:prstGeom prst="rect">
              <a:avLst/>
            </a:prstGeom>
          </p:spPr>
        </p:pic>
        <p:pic>
          <p:nvPicPr>
            <p:cNvPr id="22" name="Image 21" descr="Une image contenant clipart, Peluche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A19ED515-AEA1-327B-7799-0849B1949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81569" y="2086024"/>
              <a:ext cx="1133633" cy="1476581"/>
            </a:xfrm>
            <a:prstGeom prst="rect">
              <a:avLst/>
            </a:prstGeom>
          </p:spPr>
        </p:pic>
        <p:pic>
          <p:nvPicPr>
            <p:cNvPr id="23" name="Image 22" descr="Une image contenant clipart, Peluche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3D770F14-F458-DF60-8CE9-B4B06C3FC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47222" y="3429000"/>
              <a:ext cx="1133633" cy="1476581"/>
            </a:xfrm>
            <a:prstGeom prst="rect">
              <a:avLst/>
            </a:prstGeom>
          </p:spPr>
        </p:pic>
        <p:pic>
          <p:nvPicPr>
            <p:cNvPr id="24" name="Image 23" descr="Une image contenant clipart, Peluche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D7FD05B3-B4E9-7E01-7C7C-E0AC59F48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98587" y="3428999"/>
              <a:ext cx="1133633" cy="1476581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E1FF899-DD86-F359-DC70-3EACA5C4955E}"/>
              </a:ext>
            </a:extLst>
          </p:cNvPr>
          <p:cNvGrpSpPr/>
          <p:nvPr/>
        </p:nvGrpSpPr>
        <p:grpSpPr>
          <a:xfrm>
            <a:off x="3609522" y="3483871"/>
            <a:ext cx="1148648" cy="697182"/>
            <a:chOff x="3609522" y="3483871"/>
            <a:chExt cx="1148648" cy="697182"/>
          </a:xfrm>
        </p:grpSpPr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AF039389-FA75-36AE-2140-F59746D5A0D9}"/>
                </a:ext>
              </a:extLst>
            </p:cNvPr>
            <p:cNvCxnSpPr/>
            <p:nvPr/>
          </p:nvCxnSpPr>
          <p:spPr>
            <a:xfrm flipV="1">
              <a:off x="3640642" y="3505994"/>
              <a:ext cx="1066452" cy="5161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F395609F-44F7-9588-35AC-4ABB395A63D1}"/>
                </a:ext>
              </a:extLst>
            </p:cNvPr>
            <p:cNvCxnSpPr>
              <a:cxnSpLocks/>
            </p:cNvCxnSpPr>
            <p:nvPr/>
          </p:nvCxnSpPr>
          <p:spPr>
            <a:xfrm>
              <a:off x="3609522" y="3483871"/>
              <a:ext cx="1148648" cy="6971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FED40EB-AE93-1451-6A62-9E5DF6D9682D}"/>
              </a:ext>
            </a:extLst>
          </p:cNvPr>
          <p:cNvGrpSpPr/>
          <p:nvPr/>
        </p:nvGrpSpPr>
        <p:grpSpPr>
          <a:xfrm>
            <a:off x="2501238" y="3415499"/>
            <a:ext cx="1148648" cy="697182"/>
            <a:chOff x="3609522" y="3483871"/>
            <a:chExt cx="1148648" cy="697182"/>
          </a:xfrm>
        </p:grpSpPr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A2D5AAB8-C326-F666-ED01-DA79403E5157}"/>
                </a:ext>
              </a:extLst>
            </p:cNvPr>
            <p:cNvCxnSpPr/>
            <p:nvPr/>
          </p:nvCxnSpPr>
          <p:spPr>
            <a:xfrm flipV="1">
              <a:off x="3640642" y="3505994"/>
              <a:ext cx="1066452" cy="5161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6B7EFF53-4403-A5CF-31F0-1F2375E39074}"/>
                </a:ext>
              </a:extLst>
            </p:cNvPr>
            <p:cNvCxnSpPr>
              <a:cxnSpLocks/>
            </p:cNvCxnSpPr>
            <p:nvPr/>
          </p:nvCxnSpPr>
          <p:spPr>
            <a:xfrm>
              <a:off x="3609522" y="3483871"/>
              <a:ext cx="1148648" cy="6971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29672A17-848A-4FD2-C48C-DB94BB94B9A7}"/>
              </a:ext>
            </a:extLst>
          </p:cNvPr>
          <p:cNvGrpSpPr/>
          <p:nvPr/>
        </p:nvGrpSpPr>
        <p:grpSpPr>
          <a:xfrm>
            <a:off x="5666189" y="2517019"/>
            <a:ext cx="1148648" cy="697182"/>
            <a:chOff x="3609522" y="3483871"/>
            <a:chExt cx="1148648" cy="697182"/>
          </a:xfrm>
        </p:grpSpPr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8F37C4B7-67D5-C4F4-852B-1F39EDD75AB6}"/>
                </a:ext>
              </a:extLst>
            </p:cNvPr>
            <p:cNvCxnSpPr/>
            <p:nvPr/>
          </p:nvCxnSpPr>
          <p:spPr>
            <a:xfrm flipV="1">
              <a:off x="3640642" y="3505994"/>
              <a:ext cx="1066452" cy="5161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3EB8FC17-B209-E28D-816D-7BCFE3F30C4A}"/>
                </a:ext>
              </a:extLst>
            </p:cNvPr>
            <p:cNvCxnSpPr>
              <a:cxnSpLocks/>
            </p:cNvCxnSpPr>
            <p:nvPr/>
          </p:nvCxnSpPr>
          <p:spPr>
            <a:xfrm>
              <a:off x="3609522" y="3483871"/>
              <a:ext cx="1148648" cy="6971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7ABC27D-0191-3A6F-A467-6F295022CC15}"/>
              </a:ext>
            </a:extLst>
          </p:cNvPr>
          <p:cNvGrpSpPr/>
          <p:nvPr/>
        </p:nvGrpSpPr>
        <p:grpSpPr>
          <a:xfrm>
            <a:off x="4575321" y="2572041"/>
            <a:ext cx="1148648" cy="697182"/>
            <a:chOff x="3609522" y="3483871"/>
            <a:chExt cx="1148648" cy="697182"/>
          </a:xfrm>
        </p:grpSpPr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2B185177-7685-0989-4907-68CDC4BCEF8A}"/>
                </a:ext>
              </a:extLst>
            </p:cNvPr>
            <p:cNvCxnSpPr/>
            <p:nvPr/>
          </p:nvCxnSpPr>
          <p:spPr>
            <a:xfrm flipV="1">
              <a:off x="3640642" y="3505994"/>
              <a:ext cx="1066452" cy="5161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36D2D1BE-921E-DE9B-EA0D-890A1979EFBC}"/>
                </a:ext>
              </a:extLst>
            </p:cNvPr>
            <p:cNvCxnSpPr>
              <a:cxnSpLocks/>
            </p:cNvCxnSpPr>
            <p:nvPr/>
          </p:nvCxnSpPr>
          <p:spPr>
            <a:xfrm>
              <a:off x="3609522" y="3483871"/>
              <a:ext cx="1148648" cy="6971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2208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9A154-0CC1-A7D2-64E5-11D808B8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D0B5984-F5E5-E612-C832-5BA456A0810F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الصفحة 114 ، ستنجزون النشاط رقم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سأشرح لكم التعليمة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A0EB044-EA01-E629-11F6-A5E1C4AE2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F28418A-0028-6579-8A3C-72E5C5A804A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CF76EF9-D157-3513-3C69-2A01F695C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67D4DE9-E7D4-DDF4-0925-F93C493F64B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A296733-9591-CEFF-1063-9C706FF2B68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559F9F92-C1BB-0F5E-0D5D-A7FC3F96172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32DE0B8-34E3-4CF1-1560-8D4C3325432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73E2AE2F-AAA4-6DD9-CC6F-1A15BED537D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EAB8D49-7090-153B-6FF7-61E50DBDA01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0FDF826C-C927-75CC-86CF-6F4BFF5F942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E2CA256-9804-BAC1-FD36-B7A6176F17D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851768E7-DE57-F174-F695-0FD6AC007BD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CB6183F-B474-ABD7-619F-941F6570796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9562A4D-416F-EA1E-DE56-8E016FBBBE90}"/>
              </a:ext>
            </a:extLst>
          </p:cNvPr>
          <p:cNvGrpSpPr/>
          <p:nvPr/>
        </p:nvGrpSpPr>
        <p:grpSpPr>
          <a:xfrm>
            <a:off x="1007319" y="1673780"/>
            <a:ext cx="6735115" cy="4667901"/>
            <a:chOff x="865407" y="1566997"/>
            <a:chExt cx="6735115" cy="4667901"/>
          </a:xfrm>
        </p:grpSpPr>
        <p:pic>
          <p:nvPicPr>
            <p:cNvPr id="23" name="Image 22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D5894B95-ED3C-AD84-71E3-C00D56AA8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7728" y="1566997"/>
              <a:ext cx="3362794" cy="4667901"/>
            </a:xfrm>
            <a:prstGeom prst="rect">
              <a:avLst/>
            </a:prstGeom>
          </p:spPr>
        </p:pic>
        <p:pic>
          <p:nvPicPr>
            <p:cNvPr id="25" name="Image 24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F98AAA19-BAD7-CDAE-723A-6F8B3581D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5407" y="1571759"/>
              <a:ext cx="3372321" cy="4663139"/>
            </a:xfrm>
            <a:prstGeom prst="rect">
              <a:avLst/>
            </a:prstGeom>
          </p:spPr>
        </p:pic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9C56F511-AF2B-8278-55AF-F1383F3D8817}"/>
              </a:ext>
            </a:extLst>
          </p:cNvPr>
          <p:cNvSpPr/>
          <p:nvPr/>
        </p:nvSpPr>
        <p:spPr>
          <a:xfrm>
            <a:off x="4679474" y="3170903"/>
            <a:ext cx="2886610" cy="10028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21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CC9CF-1F1B-6916-A4BA-076BA6E6B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1F256C5-7F64-CF53-9199-1D0CCD794B94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إلى السبورة ليعبر بالكتابة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الطرحية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المناسبة 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8BFC9D-C914-F612-CA5C-384092967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CFCDC8C-0E4B-F9FE-F23C-57BA547066A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FDA7F77-CC6C-3B7A-6A61-D2AB5FD6C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B7E61175-58D5-203A-6099-600127604AA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25E116E-FBA8-5223-80F0-43A967F575F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0BF7CE0-D0EB-D414-C3E9-B3203EA0243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AE255D7-B266-FB4E-F078-66CC0663B46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CA42106-9E59-3509-A35C-7BFA39C4E2A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639D920-B290-40EA-194B-F6870D2E8CFB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FD4876B-6D7F-9AC5-83DD-26FC5ADEFAB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D8D9592-D4D3-897B-7513-D40733E6AA7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0F5803A-68C4-2D95-040E-926072AE700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218A596-7B1F-0861-34FF-3A45972A327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Image 8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2DA30A6-37D9-4E81-FCEA-788D27177C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7" y="2284221"/>
            <a:ext cx="7557025" cy="261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54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9EF15-AF99-D7E1-ADF5-418D9856C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59659A3-EF07-C606-CDD1-AC7D23DB93A8}"/>
              </a:ext>
            </a:extLst>
          </p:cNvPr>
          <p:cNvSpPr txBox="1"/>
          <p:nvPr/>
        </p:nvSpPr>
        <p:spPr>
          <a:xfrm>
            <a:off x="349731" y="750905"/>
            <a:ext cx="71088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: الكتابة </a:t>
            </a:r>
            <a:r>
              <a:rPr kumimoji="0" lang="ar-M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الطرحية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المناسبة: 4 = 4 – 8</a:t>
            </a:r>
          </a:p>
          <a:p>
            <a:pPr lvl="0" algn="r" rtl="1">
              <a:defRPr/>
            </a:pPr>
            <a:r>
              <a:rPr lang="ar-MA" i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يقترح الأستاذ(ة) أمثلة إضافية عند الحاجة </a:t>
            </a:r>
          </a:p>
          <a:p>
            <a:pPr lvl="0" algn="r" rtl="1"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CBCE2A-B2B6-9154-DE60-B17578A24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A1E560C-7B4E-37E8-46C8-35F64E9F9A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1C6F30D-4C81-499B-2074-7A8E17283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A867490-09AA-365E-E5EB-587AD28F70A4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2009508-3C73-7F2E-DBD9-1210A0BE12F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80F997E4-A6B9-3CB7-E210-4B47F91D5D5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B2F3A50-3035-66CB-985E-F74858A8225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855B1DC-1038-70D8-9A08-D01A959C8BD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5283754-FB24-FE2E-6F4E-8CB086B295F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DD2950C9-3FE0-FE4D-46DD-35BD13BD31D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36157E2-A643-71E5-CBEF-AB53A533649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692DC098-7D1A-C60D-8BB5-1EC4FABF37D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4C99DCA-A4B6-1524-C181-78E5F9A34AB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2" name="Image 1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5AEB271-33AC-1388-3779-482D863C47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7" y="2284221"/>
            <a:ext cx="7557025" cy="261402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0B88C38-1717-6AE0-93E3-69A23117B95E}"/>
              </a:ext>
            </a:extLst>
          </p:cNvPr>
          <p:cNvSpPr txBox="1"/>
          <p:nvPr/>
        </p:nvSpPr>
        <p:spPr>
          <a:xfrm>
            <a:off x="3417153" y="4095354"/>
            <a:ext cx="658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FF8CB28-AB1B-91EC-C329-321929B168DA}"/>
              </a:ext>
            </a:extLst>
          </p:cNvPr>
          <p:cNvSpPr txBox="1"/>
          <p:nvPr/>
        </p:nvSpPr>
        <p:spPr>
          <a:xfrm>
            <a:off x="4468918" y="4095353"/>
            <a:ext cx="658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AF1D3D1-B611-3DFC-D5A3-8D512E008769}"/>
              </a:ext>
            </a:extLst>
          </p:cNvPr>
          <p:cNvSpPr txBox="1"/>
          <p:nvPr/>
        </p:nvSpPr>
        <p:spPr>
          <a:xfrm>
            <a:off x="5357950" y="4095353"/>
            <a:ext cx="658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61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D497AFF-578D-1FD6-DE91-448AC69C8553}"/>
              </a:ext>
            </a:extLst>
          </p:cNvPr>
          <p:cNvGrpSpPr/>
          <p:nvPr/>
        </p:nvGrpSpPr>
        <p:grpSpPr>
          <a:xfrm>
            <a:off x="2213653" y="2144743"/>
            <a:ext cx="4912634" cy="2530496"/>
            <a:chOff x="2213653" y="2144743"/>
            <a:chExt cx="4912634" cy="289557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8DEEFF65-F186-3294-6459-4CE2A1E7D00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FCA2AD3-F6F1-42C8-665B-D9638F111B54}"/>
                </a:ext>
              </a:extLst>
            </p:cNvPr>
            <p:cNvGrpSpPr/>
            <p:nvPr/>
          </p:nvGrpSpPr>
          <p:grpSpPr>
            <a:xfrm>
              <a:off x="2330245" y="2144743"/>
              <a:ext cx="4044006" cy="802419"/>
              <a:chOff x="-3328427" y="983477"/>
              <a:chExt cx="4685003" cy="802419"/>
            </a:xfrm>
          </p:grpSpPr>
          <p:sp>
            <p:nvSpPr>
              <p:cNvPr id="6" name="Flowchart: Alternate Process 54">
                <a:extLst>
                  <a:ext uri="{FF2B5EF4-FFF2-40B4-BE49-F238E27FC236}">
                    <a16:creationId xmlns:a16="http://schemas.microsoft.com/office/drawing/2014/main" id="{A6DFC84B-59DB-4838-97E4-E950449CEF80}"/>
                  </a:ext>
                </a:extLst>
              </p:cNvPr>
              <p:cNvSpPr/>
              <p:nvPr/>
            </p:nvSpPr>
            <p:spPr>
              <a:xfrm>
                <a:off x="-3328427" y="983477"/>
                <a:ext cx="442664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CN4  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F34BC0E0-4D06-033C-143B-05F480489A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9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F275F2D-35A3-563A-4F9A-F10E5EB2E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80854" y="3176615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BC89712-A0B0-967F-ED65-7B6B54F3E896}"/>
              </a:ext>
            </a:extLst>
          </p:cNvPr>
          <p:cNvSpPr txBox="1"/>
          <p:nvPr/>
        </p:nvSpPr>
        <p:spPr>
          <a:xfrm>
            <a:off x="2768286" y="3042564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العددين باستعمال المستقيم العددي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ligne, diagramme, Police&#10;&#10;Le contenu généré par l’IA peut être incorrect.">
            <a:extLst>
              <a:ext uri="{FF2B5EF4-FFF2-40B4-BE49-F238E27FC236}">
                <a16:creationId xmlns:a16="http://schemas.microsoft.com/office/drawing/2014/main" id="{E59AB43E-00D5-BF10-6B11-4E8FB51174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645149"/>
            <a:ext cx="6870023" cy="15677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285B7C-F63C-CDEA-2CCC-E183B3A180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9415" y="3835640"/>
            <a:ext cx="200053" cy="2191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5285C96-0545-A52D-6F31-9047A56A68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973" y="3835640"/>
            <a:ext cx="200053" cy="21910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72BCDE0-8B47-C75E-D0F2-05BB23AB1D70}"/>
              </a:ext>
            </a:extLst>
          </p:cNvPr>
          <p:cNvSpPr txBox="1"/>
          <p:nvPr/>
        </p:nvSpPr>
        <p:spPr>
          <a:xfrm>
            <a:off x="3334735" y="3608561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200A3A-0B7E-3BB0-00DB-69C3CEBBEF06}"/>
              </a:ext>
            </a:extLst>
          </p:cNvPr>
          <p:cNvSpPr txBox="1"/>
          <p:nvPr/>
        </p:nvSpPr>
        <p:spPr>
          <a:xfrm>
            <a:off x="4344143" y="3607279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: ليحسب المجموع باستعمال المستقيم العددي ؟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تفاعلي،  يصرح  المتعلمون بالخطوات  المتبعة للتوصل إلى الحل 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EC68987-69B7-1B49-33EE-91A24B6FF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3" name="Image 2" descr="Une image contenant texte, ligne, diagramme, Police&#10;&#10;Le contenu généré par l’IA peut être incorrect.">
            <a:extLst>
              <a:ext uri="{FF2B5EF4-FFF2-40B4-BE49-F238E27FC236}">
                <a16:creationId xmlns:a16="http://schemas.microsoft.com/office/drawing/2014/main" id="{71ECB705-9409-BE26-0881-C5F7362CD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645149"/>
            <a:ext cx="6870023" cy="156770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0BC794-CB11-62A5-9AFD-34853CDD9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9415" y="3835640"/>
            <a:ext cx="200053" cy="2191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FE846C-6482-6D79-86BB-00E5DFB1F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973" y="3835640"/>
            <a:ext cx="200053" cy="21910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313340-AC4A-0635-4F37-E5AE6099DA6C}"/>
              </a:ext>
            </a:extLst>
          </p:cNvPr>
          <p:cNvSpPr txBox="1"/>
          <p:nvPr/>
        </p:nvSpPr>
        <p:spPr>
          <a:xfrm>
            <a:off x="3334735" y="3608561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3CAF657-5673-FA10-ABF5-4CB7697D23E8}"/>
              </a:ext>
            </a:extLst>
          </p:cNvPr>
          <p:cNvSpPr txBox="1"/>
          <p:nvPr/>
        </p:nvSpPr>
        <p:spPr>
          <a:xfrm>
            <a:off x="4344143" y="3607279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C06FB-C54F-33C5-4170-29A35BE1C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43EF88B-CA7D-4236-82DB-4C2FBF0D2E52}"/>
              </a:ext>
            </a:extLst>
          </p:cNvPr>
          <p:cNvSpPr txBox="1"/>
          <p:nvPr/>
        </p:nvSpPr>
        <p:spPr>
          <a:xfrm>
            <a:off x="126536" y="731305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+ 3 = 9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8BF039D-7F7D-6B46-655A-4D1C1A5068F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7E5C2E5-42C0-DFA8-0439-D2C069898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7DB9FED-BE89-630B-AAB7-12EE308C70E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1B4F5B0B-CDF6-AB46-AA45-77263CE2C2D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E70D218-5DFB-6C5D-E3B5-5825591A3BF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7AC4803-D0BB-75CB-B3FE-043224E531C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27CDE9F-DDBE-2D86-5BE1-B52A00A426E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FC47072-965E-CA78-DB42-96712DD0BEB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B48A79ED-6824-67CB-734D-F4989404C43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6868790-2C45-0BB3-5BDC-EEF1618B7D8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E9BF6B3C-3C84-F6D5-C583-1DC5F36F3B0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995A8AF-CD85-ABB8-842D-CD84BAB73CA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1C1AD1-048A-F726-2214-2F571053D6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ligne, diagramme, Police&#10;&#10;Le contenu généré par l’IA peut être incorrect.">
            <a:extLst>
              <a:ext uri="{FF2B5EF4-FFF2-40B4-BE49-F238E27FC236}">
                <a16:creationId xmlns:a16="http://schemas.microsoft.com/office/drawing/2014/main" id="{960ED810-9763-EDC2-B0F2-5756FB12D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645149"/>
            <a:ext cx="6870023" cy="15677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03C4A1-4E5F-4D7E-236A-AEDBA0FF06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9415" y="3835640"/>
            <a:ext cx="200053" cy="2191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8E58E5-B2BD-7EE7-6C7C-32E40A762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973" y="3835640"/>
            <a:ext cx="200053" cy="21910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D4C9315-4932-4727-84F5-089BD24F73B4}"/>
              </a:ext>
            </a:extLst>
          </p:cNvPr>
          <p:cNvSpPr txBox="1"/>
          <p:nvPr/>
        </p:nvSpPr>
        <p:spPr>
          <a:xfrm>
            <a:off x="3334735" y="3608561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C9E57CB-ABB3-8218-F144-A64E6864686A}"/>
              </a:ext>
            </a:extLst>
          </p:cNvPr>
          <p:cNvSpPr txBox="1"/>
          <p:nvPr/>
        </p:nvSpPr>
        <p:spPr>
          <a:xfrm>
            <a:off x="4344143" y="3607279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7563D56-CE51-2345-6D50-BD8BA2564AE2}"/>
              </a:ext>
            </a:extLst>
          </p:cNvPr>
          <p:cNvSpPr/>
          <p:nvPr/>
        </p:nvSpPr>
        <p:spPr>
          <a:xfrm>
            <a:off x="4879331" y="3082122"/>
            <a:ext cx="429411" cy="4129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FA0C079F-A65F-A715-9B4C-C54DE1EDEE2D}"/>
              </a:ext>
            </a:extLst>
          </p:cNvPr>
          <p:cNvSpPr/>
          <p:nvPr/>
        </p:nvSpPr>
        <p:spPr>
          <a:xfrm>
            <a:off x="6741698" y="3094472"/>
            <a:ext cx="429411" cy="4129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821851EE-B74F-99CA-7E9B-9465B8B4BD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0670" y="2488344"/>
            <a:ext cx="734939" cy="412953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CB910684-F27A-936E-26DD-99683F5B1D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5583" y="2495573"/>
            <a:ext cx="734939" cy="412953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6229F70A-8E06-E19D-92FF-AFED379A9F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6" y="2502802"/>
            <a:ext cx="734939" cy="41295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3253C2-7199-BCA3-3E13-7A942B2F5317}"/>
              </a:ext>
            </a:extLst>
          </p:cNvPr>
          <p:cNvSpPr txBox="1"/>
          <p:nvPr/>
        </p:nvSpPr>
        <p:spPr>
          <a:xfrm>
            <a:off x="5324055" y="3631589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52942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5" grpId="0" animBg="1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845B8-A8A9-F0C4-9E3A-3B18776EC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8CC0393-17A3-B0D4-3C51-3E5A4B90978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9B48ED6-0FE9-05D5-9357-6326C6A5A911}"/>
              </a:ext>
            </a:extLst>
          </p:cNvPr>
          <p:cNvGrpSpPr/>
          <p:nvPr/>
        </p:nvGrpSpPr>
        <p:grpSpPr>
          <a:xfrm>
            <a:off x="2213653" y="2144743"/>
            <a:ext cx="4912634" cy="2530496"/>
            <a:chOff x="2213653" y="2144743"/>
            <a:chExt cx="4912634" cy="289557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D13DB86-33A6-D6FE-102C-43C5BCE38A9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2D303A8-3BC7-CCBA-42B4-9CBCD45463BA}"/>
                </a:ext>
              </a:extLst>
            </p:cNvPr>
            <p:cNvGrpSpPr/>
            <p:nvPr/>
          </p:nvGrpSpPr>
          <p:grpSpPr>
            <a:xfrm>
              <a:off x="2654710" y="2144743"/>
              <a:ext cx="3719541" cy="802419"/>
              <a:chOff x="-2952532" y="983477"/>
              <a:chExt cx="4309108" cy="802419"/>
            </a:xfrm>
          </p:grpSpPr>
          <p:sp>
            <p:nvSpPr>
              <p:cNvPr id="14" name="Flowchart: Alternate Process 54">
                <a:extLst>
                  <a:ext uri="{FF2B5EF4-FFF2-40B4-BE49-F238E27FC236}">
                    <a16:creationId xmlns:a16="http://schemas.microsoft.com/office/drawing/2014/main" id="{111C6553-75B9-157D-39F2-5CD26888338C}"/>
                  </a:ext>
                </a:extLst>
              </p:cNvPr>
              <p:cNvSpPr/>
              <p:nvPr/>
            </p:nvSpPr>
            <p:spPr>
              <a:xfrm>
                <a:off x="-2952532" y="983477"/>
                <a:ext cx="4050749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CN4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8F3DC52E-2A43-8DFA-48EA-5B5626A0D0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6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AFC48C-EF1D-1D9B-0B4F-2ED591BA7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57249" y="3739554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2361DAC-80DE-990A-0877-A592F470C12B}"/>
              </a:ext>
            </a:extLst>
          </p:cNvPr>
          <p:cNvSpPr txBox="1"/>
          <p:nvPr/>
        </p:nvSpPr>
        <p:spPr>
          <a:xfrm>
            <a:off x="2768286" y="3042564"/>
            <a:ext cx="3083576" cy="122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4165983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A1138-A380-649D-E916-9CB422E92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805658F-429E-D21D-5AE3-FBDE81BEF54E}"/>
              </a:ext>
            </a:extLst>
          </p:cNvPr>
          <p:cNvSpPr txBox="1"/>
          <p:nvPr/>
        </p:nvSpPr>
        <p:spPr>
          <a:xfrm>
            <a:off x="126536" y="83454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 الصفحة 114، ستنجزون النشاط رقم 3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54211A1-AF9E-FFDB-D618-D20139C7632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192FE9F-1F5C-5960-9B73-B165B0C4E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25347B2-2F7A-1009-3B3C-48DBFDCA48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AD77233-8233-16B2-ABDB-837270DC625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3C76BA2-19C0-4C31-E17B-452CFFB7B8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107D2A1-B628-1163-BC66-1327CFDC0C2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C3A5029B-987C-DB18-DA44-5383053DC1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887E6D9-A94E-E393-DB63-7814A0413D5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A0C528B-863E-6895-3408-3D8B2C58517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E0EC39E-82CB-FFA3-1101-DBC3D5FB71D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44FF2A1A-439A-7E98-5B48-CAF7E79A6A8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E0AD9DE1-0FAF-4A89-4588-E5096382553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1FDA45-78B1-0AF5-69C7-7B783FFDC6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8CD884D4-295F-CDD3-9B5D-9F93AAE48E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337767"/>
            <a:ext cx="6870023" cy="218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2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EDCD8-9076-B723-D3F9-D1E58FFF4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2AF95A1-1760-C835-9684-0A409F6339C8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: ليحسب المجموع بالاستعانة بالمستقيم العددي ؟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تفاعلي،  يصرح  المتعلمون بالخطوات  المتبعة للتوصل إلى الحل 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99F5451-F677-F837-CEEA-742E1C4444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F754661-D2DE-5DE1-4DAF-E82A37822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3D9FEF49-97AF-47DC-5787-41A640905F6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980A3E3-C2A5-86B3-6560-34C11E8E7EF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45C4388-9349-25E8-1E99-70C7FE58F57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C5352D2-D2DA-42BF-34F2-C23E335AB96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D5D638F4-363D-FEAC-1785-2F02C0A280E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69E3A377-8194-851D-09A4-55057AEC08C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803E0B86-8C5E-04CF-6310-8220E271996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05E9B138-2917-3F04-3714-6BBA52BC07D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13465B63-359D-C225-F0C7-4E800E543CE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C07B6930-57FB-A340-40AD-7E16281EB28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DF126D-5C96-B47C-A4A4-CCBBD0FF6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4" name="Image 3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17366459-93DD-B14A-15FA-85B137F00C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337767"/>
            <a:ext cx="6870023" cy="218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65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1F305-6519-6B73-DCFB-120C4321F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4F10114-CFC5-34D6-7D40-7D32A239C42C}"/>
              </a:ext>
            </a:extLst>
          </p:cNvPr>
          <p:cNvSpPr txBox="1"/>
          <p:nvPr/>
        </p:nvSpPr>
        <p:spPr>
          <a:xfrm>
            <a:off x="132735" y="791005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لدينا 8 و نتقدم بخطوتين إلى اليمين  لنضيف 2 إذن : 10 = 2 + 8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يقترح الأستاذ(ة) أمثلة إضافية عند الحاجة </a:t>
            </a:r>
          </a:p>
          <a:p>
            <a:pPr algn="r" rtl="1">
              <a:defRPr/>
            </a:pP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B3B2F13-B98E-856A-32F6-ECAB126EE7E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656714A-41EE-199F-4B82-F87FC2B6E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AB6BEE01-07D5-8B6C-A37A-2B98B39B4A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85DEBDD2-DD74-F6ED-5CEA-A8EABCF1611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B9BAC6A-FE61-1A8F-F0AA-8C661EE2209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B4467A1-7CAA-A1E2-C836-A3749FAA874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B6205AD-0A20-B130-5621-74AB323EFBE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987C2C3-AC2F-0823-98E4-D41D1D90D38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827059F5-7784-FD6C-0DE7-ABCF3A4CB7B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F3C8C09-FD94-779D-868A-0672C69FDDF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F8E082B0-ADD7-09DD-CB94-F017645105F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77B9F6A-8DAD-960A-841B-3F7382EDDB1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99F8461-A751-59E9-E133-C88733FB239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2340A4FD-33FA-E16C-103F-55F4DC24B2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337767"/>
            <a:ext cx="6870023" cy="2182466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BA6F8BD7-8C7D-5FE8-C786-2DEA129F6667}"/>
              </a:ext>
            </a:extLst>
          </p:cNvPr>
          <p:cNvSpPr/>
          <p:nvPr/>
        </p:nvSpPr>
        <p:spPr>
          <a:xfrm>
            <a:off x="6013249" y="3296263"/>
            <a:ext cx="429411" cy="4129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E3CFA21-C412-04A8-4EF4-4A11BD25C9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3206" y="2717441"/>
            <a:ext cx="734939" cy="4129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135764F-FD1E-C59B-3C21-6CB4539D6E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9488" y="2717441"/>
            <a:ext cx="734939" cy="412953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A1CE0BF3-072F-D421-C54F-FFB74FCCC365}"/>
              </a:ext>
            </a:extLst>
          </p:cNvPr>
          <p:cNvSpPr/>
          <p:nvPr/>
        </p:nvSpPr>
        <p:spPr>
          <a:xfrm>
            <a:off x="7195671" y="3273797"/>
            <a:ext cx="429411" cy="4129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91C636-67FF-121A-6A9D-239F42A58159}"/>
              </a:ext>
            </a:extLst>
          </p:cNvPr>
          <p:cNvSpPr txBox="1"/>
          <p:nvPr/>
        </p:nvSpPr>
        <p:spPr>
          <a:xfrm>
            <a:off x="5171750" y="3738713"/>
            <a:ext cx="767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36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BBCED-6AB1-77F6-30A7-1DFF952C7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C77D181-A594-EBBF-391F-37858AE08B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313A95B-FF58-D321-D87C-0DF1B0EF0A4C}"/>
              </a:ext>
            </a:extLst>
          </p:cNvPr>
          <p:cNvGrpSpPr/>
          <p:nvPr/>
        </p:nvGrpSpPr>
        <p:grpSpPr>
          <a:xfrm>
            <a:off x="2213653" y="2144743"/>
            <a:ext cx="4912634" cy="2530496"/>
            <a:chOff x="2213653" y="2144743"/>
            <a:chExt cx="4912634" cy="289557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3B4D1AD-8B9F-DB5A-3F77-1DCEFEC31E4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5F93AD6-8989-95C9-A58D-70B83C7385BB}"/>
                </a:ext>
              </a:extLst>
            </p:cNvPr>
            <p:cNvGrpSpPr/>
            <p:nvPr/>
          </p:nvGrpSpPr>
          <p:grpSpPr>
            <a:xfrm>
              <a:off x="2330245" y="2144743"/>
              <a:ext cx="4044006" cy="802419"/>
              <a:chOff x="-3328427" y="983477"/>
              <a:chExt cx="4685003" cy="802419"/>
            </a:xfrm>
          </p:grpSpPr>
          <p:sp>
            <p:nvSpPr>
              <p:cNvPr id="6" name="Flowchart: Alternate Process 54">
                <a:extLst>
                  <a:ext uri="{FF2B5EF4-FFF2-40B4-BE49-F238E27FC236}">
                    <a16:creationId xmlns:a16="http://schemas.microsoft.com/office/drawing/2014/main" id="{86EAB9AC-3D0B-4FB0-83F0-2CEB3B608B1B}"/>
                  </a:ext>
                </a:extLst>
              </p:cNvPr>
              <p:cNvSpPr/>
              <p:nvPr/>
            </p:nvSpPr>
            <p:spPr>
              <a:xfrm>
                <a:off x="-3328427" y="983477"/>
                <a:ext cx="442664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CN4  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29D8B26A-C996-230E-ED67-F7A3B76608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9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0961EA-F3F9-ADCC-A53C-2E5BD2DB0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80854" y="3176615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1111309-14AA-5721-2B7A-FCB0E01193D6}"/>
              </a:ext>
            </a:extLst>
          </p:cNvPr>
          <p:cNvSpPr txBox="1"/>
          <p:nvPr/>
        </p:nvSpPr>
        <p:spPr>
          <a:xfrm>
            <a:off x="2768286" y="3042564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718373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A0F1D-C160-0AC8-7AF3-79D8D3FE4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584B784-C559-0FDE-700C-D40DA9B1EAAC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فرق  العددين باستعمال المستقيم العددي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8F5DBAC-D10B-5713-BC1E-75F5579F5F5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BA04070-4B20-64A9-2865-9EFE650B8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4090E26-22A1-E99D-4CEA-F0B8D1AC192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7F19514D-1497-7A3A-A132-F9B36D6FF41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97BF4DA-519C-5FBC-637C-168FB0CC435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7AD523D-1D5D-D7B1-11DB-BC35946280B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6A57B03-2FD1-E3AC-2A32-889457AC6FD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3A0E2947-084F-4390-F6E2-C6426745A5F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89067CFB-C706-08AA-335B-BD12EC6DC0E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C7DE3A7F-D767-C7C2-4173-03B4EAA4802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A444D7F8-9C51-41AB-1792-8A910C8099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7AF5AE0C-20CD-1FD3-9D9E-BDEA4D8E765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117D5F-390C-837D-E688-C19F948BCF0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ligne, diagramme, Police&#10;&#10;Le contenu généré par l’IA peut être incorrect.">
            <a:extLst>
              <a:ext uri="{FF2B5EF4-FFF2-40B4-BE49-F238E27FC236}">
                <a16:creationId xmlns:a16="http://schemas.microsoft.com/office/drawing/2014/main" id="{490D2915-E668-1CAF-ADB1-AC5A46012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645149"/>
            <a:ext cx="6870023" cy="15677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00BD86-83D6-5511-B3FA-CE173225CE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9415" y="3835640"/>
            <a:ext cx="200053" cy="2191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57149D-B5EE-1543-8F06-07371CC02C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973" y="3835640"/>
            <a:ext cx="200053" cy="21910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DC7DE52-5451-5F2B-CB40-995BA1ADEAB2}"/>
              </a:ext>
            </a:extLst>
          </p:cNvPr>
          <p:cNvSpPr txBox="1"/>
          <p:nvPr/>
        </p:nvSpPr>
        <p:spPr>
          <a:xfrm>
            <a:off x="3334735" y="3608561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76774E-39EB-CB5C-CD9E-598F846B1D66}"/>
              </a:ext>
            </a:extLst>
          </p:cNvPr>
          <p:cNvSpPr txBox="1"/>
          <p:nvPr/>
        </p:nvSpPr>
        <p:spPr>
          <a:xfrm>
            <a:off x="4344143" y="3607279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A8DAC3B-13CE-60A3-EBCF-3879C554FA64}"/>
              </a:ext>
            </a:extLst>
          </p:cNvPr>
          <p:cNvSpPr txBox="1"/>
          <p:nvPr/>
        </p:nvSpPr>
        <p:spPr>
          <a:xfrm>
            <a:off x="3899902" y="3638056"/>
            <a:ext cx="37533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00B0F0"/>
                </a:solidFill>
              </a:rPr>
              <a:t>-</a:t>
            </a:r>
            <a:endParaRPr lang="fr-FR" sz="3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95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4D357-4428-96CF-8245-869D92519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3BD9A97-4112-25F9-3256-F973A096D1B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DC78666-CC37-94B4-EA72-C012A279318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78D0404-F351-AC26-EF0B-66210A05B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AC6B423-B5CD-A319-19CC-6DFAEB9D618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49E05E7-00A7-31C4-A3BC-5DE640B879C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0ADD42B-753E-4EEC-B207-B96AFAD372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749CD53-7364-B6FE-68A5-C47F47F6A4D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3368A91-4486-ACBE-4DDB-68A079BAE84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FB0EAF5-2B1B-D96D-2F13-A2ECD44DA9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373D5FC-D61D-A358-E48F-8F9D81BD848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7A7657C-5FF0-D99F-3ECB-85B6E19A093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E772A362-42A4-DB86-9C63-C9D3138762E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CBC2B9D-A7E8-4069-D99B-5DFC5C17A05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FC53FB-72F3-F5FC-D7C5-04DB1D014B6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B8F451-F096-CD4B-2A06-4C121A4D5A5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145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B7338-8B78-0B9C-CF65-A79F5D477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D99E421-860C-A924-7C02-CE0B8E8BAF16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: ليحسب فرق باستعمال المستقيم العددي ؟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تفاعلي،  يصرح  المتعلمون بالخطوات  المتبعة للتوصل إلى الحل 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6285278-9980-D671-938C-B2295E93A38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659294FB-F8E6-1712-C710-C128268A8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1B4F2A11-2085-2F9E-2864-B847512C5A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6BA2438-2B92-86BA-E575-24561078207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86DDA2E-78A0-C476-EE14-CA5C06F933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F40F186-06F5-276E-63AD-738014E870F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F5A161A2-D0C3-4420-8DEE-3DCBC825EF1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0858A43E-0344-875D-642E-CE1F585E425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9063B25E-257B-D537-E156-E84AD7E3F3E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43CB30C-5171-67F8-94A5-ED472ECC9D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AC227B40-2F4E-78E0-9E89-2F622E8A56E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BEAE6AA-D205-C1B0-03CD-B2A6854679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EC2B188-A7A6-78CF-7F63-6247E14A1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8" name="Image 7" descr="Une image contenant texte, ligne, diagramme, Police&#10;&#10;Le contenu généré par l’IA peut être incorrect.">
            <a:extLst>
              <a:ext uri="{FF2B5EF4-FFF2-40B4-BE49-F238E27FC236}">
                <a16:creationId xmlns:a16="http://schemas.microsoft.com/office/drawing/2014/main" id="{3FF32F6B-4374-BC17-7D10-F7CBB0729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645149"/>
            <a:ext cx="6870023" cy="15677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F387A9-6380-EC5E-D1EF-904245D77A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9415" y="3835640"/>
            <a:ext cx="200053" cy="21910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3B9865-75B0-9D0E-8A82-C1C471032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973" y="3835640"/>
            <a:ext cx="200053" cy="21910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3A42E92-DFCA-6959-5917-7E9ACB510897}"/>
              </a:ext>
            </a:extLst>
          </p:cNvPr>
          <p:cNvSpPr txBox="1"/>
          <p:nvPr/>
        </p:nvSpPr>
        <p:spPr>
          <a:xfrm>
            <a:off x="3334735" y="3608561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165011A-CAC6-EBBF-5428-9F57ED63A431}"/>
              </a:ext>
            </a:extLst>
          </p:cNvPr>
          <p:cNvSpPr txBox="1"/>
          <p:nvPr/>
        </p:nvSpPr>
        <p:spPr>
          <a:xfrm>
            <a:off x="4344143" y="3607279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BC16E8-D71D-C727-F05C-05C1401379FA}"/>
              </a:ext>
            </a:extLst>
          </p:cNvPr>
          <p:cNvSpPr txBox="1"/>
          <p:nvPr/>
        </p:nvSpPr>
        <p:spPr>
          <a:xfrm>
            <a:off x="3899902" y="3638056"/>
            <a:ext cx="37533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00B0F0"/>
                </a:solidFill>
              </a:rPr>
              <a:t>-</a:t>
            </a:r>
            <a:endParaRPr lang="fr-FR" sz="3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37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51E5F-4A10-A40D-9962-4CDDCEAD1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8043500-2FBC-0820-D985-631CE125179B}"/>
              </a:ext>
            </a:extLst>
          </p:cNvPr>
          <p:cNvSpPr txBox="1"/>
          <p:nvPr/>
        </p:nvSpPr>
        <p:spPr>
          <a:xfrm>
            <a:off x="126536" y="83454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8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F54D928-16BE-F7D6-44FC-D5179C4E62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5B07001-75B5-2BCA-262B-05168A72C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9FE6362-A510-D999-3C26-14D76193A8B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94FFE8F5-C652-FEEB-B5A9-CA07684688D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B2C0A65-BC90-A578-FAF8-2AA0B9CE159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42EBED2-F09E-0AF2-8DB6-21501DC6F49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D948A41C-4E06-1509-AB91-15EB3DCAA8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AF6F604-1E22-43F2-31B8-73CA309ABAF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94B8CEC5-B36D-6DBD-D449-1B0C92D7B70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71FE3FDB-A69C-4FCB-59DA-12733F5C60D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C76B4756-385F-777C-67C6-F4CA391BEE3C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E670E46F-D8B9-4F92-DB9E-012FE3EB2BC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A58087-204D-4A2C-9AE1-421460039D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ligne, diagramme, Police&#10;&#10;Le contenu généré par l’IA peut être incorrect.">
            <a:extLst>
              <a:ext uri="{FF2B5EF4-FFF2-40B4-BE49-F238E27FC236}">
                <a16:creationId xmlns:a16="http://schemas.microsoft.com/office/drawing/2014/main" id="{F99CFEDC-B8E1-0CE3-D3E1-164D728995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645149"/>
            <a:ext cx="6870023" cy="156770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D7DF77-0360-DD5B-6504-4E3428F410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9415" y="3835640"/>
            <a:ext cx="200053" cy="21910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5CA32A-3C4F-605C-0C82-B91B52CB7B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973" y="3835640"/>
            <a:ext cx="200053" cy="21910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3497C24-260E-2330-DCFE-161E7FEA8794}"/>
              </a:ext>
            </a:extLst>
          </p:cNvPr>
          <p:cNvSpPr txBox="1"/>
          <p:nvPr/>
        </p:nvSpPr>
        <p:spPr>
          <a:xfrm>
            <a:off x="3334735" y="3608561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40DA149-365E-FC9F-75F3-6A397CAD6F7E}"/>
              </a:ext>
            </a:extLst>
          </p:cNvPr>
          <p:cNvSpPr txBox="1"/>
          <p:nvPr/>
        </p:nvSpPr>
        <p:spPr>
          <a:xfrm>
            <a:off x="4344143" y="3607279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401526E-77EF-A0A1-D6E7-760893FF17EA}"/>
              </a:ext>
            </a:extLst>
          </p:cNvPr>
          <p:cNvSpPr txBox="1"/>
          <p:nvPr/>
        </p:nvSpPr>
        <p:spPr>
          <a:xfrm>
            <a:off x="3899902" y="3638056"/>
            <a:ext cx="37533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00B0F0"/>
                </a:solidFill>
              </a:rPr>
              <a:t>-</a:t>
            </a:r>
            <a:endParaRPr lang="fr-FR" sz="3200" b="1" dirty="0">
              <a:solidFill>
                <a:srgbClr val="00B0F0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A98CE21-6D8B-6602-D914-E7569D75F33E}"/>
              </a:ext>
            </a:extLst>
          </p:cNvPr>
          <p:cNvSpPr/>
          <p:nvPr/>
        </p:nvSpPr>
        <p:spPr>
          <a:xfrm>
            <a:off x="6127921" y="3094289"/>
            <a:ext cx="429411" cy="4129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B5F95A9-4F74-C163-9B56-CBCD3336B2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606412" flipV="1">
            <a:off x="5599793" y="2579728"/>
            <a:ext cx="734939" cy="30121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7EDC32-D412-8FF3-CFF2-B8CC308FA2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606412" flipV="1">
            <a:off x="4959120" y="2579728"/>
            <a:ext cx="734939" cy="301217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E653CEC9-C792-AF13-467E-9A982848FB76}"/>
              </a:ext>
            </a:extLst>
          </p:cNvPr>
          <p:cNvSpPr/>
          <p:nvPr/>
        </p:nvSpPr>
        <p:spPr>
          <a:xfrm>
            <a:off x="4866339" y="3094289"/>
            <a:ext cx="429411" cy="4129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5EF8586-DD93-2704-7B76-E2390D880409}"/>
              </a:ext>
            </a:extLst>
          </p:cNvPr>
          <p:cNvSpPr txBox="1"/>
          <p:nvPr/>
        </p:nvSpPr>
        <p:spPr>
          <a:xfrm>
            <a:off x="5326589" y="3622027"/>
            <a:ext cx="429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70439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6AE1AC6-AF5C-1205-D336-AF855018561B}"/>
              </a:ext>
            </a:extLst>
          </p:cNvPr>
          <p:cNvGrpSpPr/>
          <p:nvPr/>
        </p:nvGrpSpPr>
        <p:grpSpPr>
          <a:xfrm>
            <a:off x="2213653" y="2144743"/>
            <a:ext cx="4912634" cy="2412509"/>
            <a:chOff x="2213653" y="2144743"/>
            <a:chExt cx="4912634" cy="289557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B2ACCE5-626A-9BDD-01F5-D76D64D59110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D288FD-04E6-E8CC-0FDC-532AD484D7E4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8" name="Flowchart: Alternate Process 54">
                <a:extLst>
                  <a:ext uri="{FF2B5EF4-FFF2-40B4-BE49-F238E27FC236}">
                    <a16:creationId xmlns:a16="http://schemas.microsoft.com/office/drawing/2014/main" id="{EB3204A8-3322-84D4-9842-72EF306CC4F6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CN5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A38C6BB6-CE9D-43D4-BBC9-5B8876F0D0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0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0D50A61-21A4-0EBC-CAA0-A7AC44E5F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57069" y="3647089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0BF87F1-6DA8-8660-FCB0-C1E23C611531}"/>
              </a:ext>
            </a:extLst>
          </p:cNvPr>
          <p:cNvSpPr txBox="1"/>
          <p:nvPr/>
        </p:nvSpPr>
        <p:spPr>
          <a:xfrm>
            <a:off x="2612429" y="2911386"/>
            <a:ext cx="3083576" cy="131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التحكم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F132F-C809-745C-BCA5-33277E9DC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AA9B888-80C0-C690-67AC-0B0BD1758BFF}"/>
              </a:ext>
            </a:extLst>
          </p:cNvPr>
          <p:cNvSpPr txBox="1"/>
          <p:nvPr/>
        </p:nvSpPr>
        <p:spPr>
          <a:xfrm>
            <a:off x="126536" y="83454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 الصفحة 114، ستنجزون النشاط رقم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D777973-4F5D-26E7-3E78-B131DC22F3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132E7B0-B5B3-203A-43F7-29DA2BB8D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9DE6E72A-CE1A-7CA2-534C-EBD11517EDD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F0FCE08-629E-29DF-CAFE-E39756A806C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BCBA44B7-5386-9EFD-FBB9-81F8742E3AC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0CCC46C-6408-07BC-5677-555F59A7786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FAF2B83B-91AE-C78B-A470-D5B8CAE3FF0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8A5BF27-4977-2A3A-A688-8EA7786CC74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A28D0B57-30B5-D57F-6D71-2498971CA4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CE3BF4D8-E653-84B6-1831-8979BCBAB8E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08F43A9A-1D5A-BC67-893F-74852AA1C7A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E13DA22-D466-FBCF-F6CF-E9AEE2F16F95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237C77B-148C-927B-5548-FF331E95B0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C4B3F09-00EA-68E9-6D17-5BB905CC034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301887"/>
            <a:ext cx="6870023" cy="225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3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8EE8C-8282-408B-1DD0-9EC62E28A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4BFD9E0-1C6C-04D5-201F-B84309FC0E80}"/>
              </a:ext>
            </a:extLst>
          </p:cNvPr>
          <p:cNvSpPr txBox="1"/>
          <p:nvPr/>
        </p:nvSpPr>
        <p:spPr>
          <a:xfrm>
            <a:off x="132735" y="732013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: ليحسب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الفرق بالاستعانة بالمستقيم العددي ؟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تفاعلي،  يصرح  المتعلمون بالخطوات  المتبعة للتوصل إلى الحل 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218823A-BD49-BA37-5400-5B93C630154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1DD3448-6EC1-0158-CD15-4697A998C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5B899B2-847B-BF97-4930-6B29872E61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8191352B-4E60-2BFA-B06E-ABAF1B33DF5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46EEA0D-19EC-D3D2-49B6-A4DD339C568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249163C-B53E-F999-567A-58B3D2B8AC6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3D87D18-7320-7B9C-C1C8-991C5D3313B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4E08E5F-5F5A-F0EF-A48F-FB614CD54A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8E144045-3FC5-9BBC-AF34-D85545A7BC9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D3FCE269-9639-79EE-602C-89A7CA2B29E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A4B05B92-C343-D295-A0A7-292D6953400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7CD8B271-F502-C011-203C-3CBFAB6BEC6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8734B98-A619-4D90-A54B-A21AB3A53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2" name="Image 1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AD0B6D9-E6B5-7755-DEAB-8BA58BCD86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301887"/>
            <a:ext cx="6870023" cy="225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27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CF39F-4714-09AC-E58A-B18E6894C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0CC2B70-E04F-542C-5D4D-AB261AE7D0DE}"/>
              </a:ext>
            </a:extLst>
          </p:cNvPr>
          <p:cNvSpPr txBox="1"/>
          <p:nvPr/>
        </p:nvSpPr>
        <p:spPr>
          <a:xfrm>
            <a:off x="132735" y="791005"/>
            <a:ext cx="737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   لدينا 7 و نتراجع ب 3 نحو اليسار لننقص 3 إذن :  4 = 3 – 7 </a:t>
            </a:r>
          </a:p>
          <a:p>
            <a:pPr algn="r" rtl="1">
              <a:defRPr/>
            </a:pPr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يقترح الأستاذ(ة) أمثلة إضافية عند الحاجة </a:t>
            </a:r>
          </a:p>
          <a:p>
            <a:pPr algn="r" rtl="1">
              <a:defRPr/>
            </a:pP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055D049-270C-17B2-37EA-2C8601D0030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518F94B-D663-5FAF-2C1E-17EF3699F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AF58F9A-0629-A968-E2A4-50EA1AA98E2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C1E4575-4497-A201-1F8C-BE31D6D909D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A0F37C2-D598-31AE-FD73-F6D54A6DC6A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F39FF75B-96C8-4045-5BA6-FC043B6E198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A7294B-4479-CFD6-13FB-ACA661A0CE9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6B5BABAB-C1B5-3EDB-8489-D1BB076C25C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6AF1CE2C-4F4E-8EB5-B7BC-CD30257141F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40A1363-B5AE-6B45-5D64-D8D0D4F613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710827F-F291-A197-82B3-29BAE03AD5E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C3DEBD87-9357-73EE-66BB-C3724D023AB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AC77A3-53F0-4590-00ED-7E5F85F6C2C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CD9C6E3-2E75-A140-0497-CEFB2D0420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301887"/>
            <a:ext cx="6870023" cy="2254226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503B1BE9-22EA-ECCA-CCB0-1C02DA2F431E}"/>
              </a:ext>
            </a:extLst>
          </p:cNvPr>
          <p:cNvSpPr/>
          <p:nvPr/>
        </p:nvSpPr>
        <p:spPr>
          <a:xfrm>
            <a:off x="5474457" y="3294257"/>
            <a:ext cx="390374" cy="3412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CA1A686-6AE2-7265-A0E4-A1D6575CB2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211071" flipV="1">
            <a:off x="5002949" y="2793048"/>
            <a:ext cx="734939" cy="34308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6E2D921-550B-6F50-4CF3-C653C8405E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211071" flipV="1">
            <a:off x="4430827" y="2757355"/>
            <a:ext cx="734939" cy="34308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6C46FD-B0EA-4045-3029-1AFD881FF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211071" flipV="1">
            <a:off x="3868695" y="2757355"/>
            <a:ext cx="734939" cy="343087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8A4B7DFD-A535-76F2-1608-80C1630E1884}"/>
              </a:ext>
            </a:extLst>
          </p:cNvPr>
          <p:cNvSpPr/>
          <p:nvPr/>
        </p:nvSpPr>
        <p:spPr>
          <a:xfrm>
            <a:off x="3793472" y="3293211"/>
            <a:ext cx="390374" cy="3412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C363495-64C5-3338-2CCA-E87EA8C7B5BF}"/>
              </a:ext>
            </a:extLst>
          </p:cNvPr>
          <p:cNvSpPr txBox="1"/>
          <p:nvPr/>
        </p:nvSpPr>
        <p:spPr>
          <a:xfrm>
            <a:off x="5285766" y="3751052"/>
            <a:ext cx="767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F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54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D39D-04C6-D037-4BE3-06260CE7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BA4CF4-9CA1-42AF-0DEA-F41D8712B8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43D67AE-19D7-00AB-3C69-2F43CD8EE8C2}"/>
              </a:ext>
            </a:extLst>
          </p:cNvPr>
          <p:cNvGrpSpPr/>
          <p:nvPr/>
        </p:nvGrpSpPr>
        <p:grpSpPr>
          <a:xfrm>
            <a:off x="2213653" y="2144743"/>
            <a:ext cx="4912634" cy="2412509"/>
            <a:chOff x="2213653" y="2144743"/>
            <a:chExt cx="4912634" cy="289557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89367BA-106C-DA02-F6F4-97C684FB542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694EC29-712F-5EC1-5A3C-9B5A3B11CB9A}"/>
                </a:ext>
              </a:extLst>
            </p:cNvPr>
            <p:cNvGrpSpPr/>
            <p:nvPr/>
          </p:nvGrpSpPr>
          <p:grpSpPr>
            <a:xfrm>
              <a:off x="2669458" y="2144743"/>
              <a:ext cx="3704793" cy="802419"/>
              <a:chOff x="-2935447" y="983477"/>
              <a:chExt cx="4292023" cy="802419"/>
            </a:xfrm>
          </p:grpSpPr>
          <p:sp>
            <p:nvSpPr>
              <p:cNvPr id="8" name="Flowchart: Alternate Process 54">
                <a:extLst>
                  <a:ext uri="{FF2B5EF4-FFF2-40B4-BE49-F238E27FC236}">
                    <a16:creationId xmlns:a16="http://schemas.microsoft.com/office/drawing/2014/main" id="{C1A9B62D-8745-8838-CCC9-0CCFE840553C}"/>
                  </a:ext>
                </a:extLst>
              </p:cNvPr>
              <p:cNvSpPr/>
              <p:nvPr/>
            </p:nvSpPr>
            <p:spPr>
              <a:xfrm>
                <a:off x="-2935447" y="983477"/>
                <a:ext cx="4033663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الكفاية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GM2</a:t>
                </a:r>
                <a:endPara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6FD10FC5-AF3E-BF39-57D1-BDC400BF9E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0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392BD4A-0C3D-4761-3C91-5963D39E3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35327" y="303170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4FC3495-12B9-B71B-52CC-BBD194309C8E}"/>
              </a:ext>
            </a:extLst>
          </p:cNvPr>
          <p:cNvSpPr txBox="1"/>
          <p:nvPr/>
        </p:nvSpPr>
        <p:spPr>
          <a:xfrm>
            <a:off x="2612429" y="2911386"/>
            <a:ext cx="3083576" cy="123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التحكم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ممارسة موجهة </a:t>
            </a:r>
          </a:p>
        </p:txBody>
      </p:sp>
    </p:spTree>
    <p:extLst>
      <p:ext uri="{BB962C8B-B14F-4D97-AF65-F5344CB8AC3E}">
        <p14:creationId xmlns:p14="http://schemas.microsoft.com/office/powerpoint/2010/main" val="2346042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ACA2D-0E95-4C41-B114-A5DAA938C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7F15CD1-F288-2BF3-F3B3-51C55C9B4E76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طول القلم باعتماد عدد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FD47B512-631F-B3E0-9953-F112D76410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48835966-56A5-657C-3669-DAA16BED0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5B15944C-FB67-EC1B-43B0-23E94DC9222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4C999A5-9CF4-F461-95C9-507DDA8E3C3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4F8DB20B-FC57-A4FC-B750-D5BDF7332F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869797D-5A8C-AE1B-B9B7-5B233A0743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7182DC4-7B4C-5E0B-EAA2-9AF00CF982F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B0DC7FBF-2258-56D8-22A2-0C6E75F03BA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302A940E-5548-A6A2-E822-A8DDCBCD10A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B2F6315-C453-8AFA-11C6-AE816C143AD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399C822C-AB14-CFBD-D7C7-27DBFA4A6C1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F4D82DC-FB46-81E7-CD8A-5D51BE95228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8AB0BDE-4F85-C5C9-6FCC-8F40562DFB7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igne, Rectangle&#10;&#10;Le contenu généré par l’IA peut être incorrect.">
            <a:extLst>
              <a:ext uri="{FF2B5EF4-FFF2-40B4-BE49-F238E27FC236}">
                <a16:creationId xmlns:a16="http://schemas.microsoft.com/office/drawing/2014/main" id="{CB7A60B8-9EE8-5CC4-E7E2-97A403F0C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6181" y="2304893"/>
            <a:ext cx="4391638" cy="22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5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41502-6B88-AEEE-00A9-CAF14085B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9D80A28-2997-4053-3C97-B9B08C5F1689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94880A0-72D9-D31F-B9F4-BA1AA6AA0FF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4CD49E7-6022-A12E-2AB2-836658F59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FD53B3E-33B5-F035-345B-7BDC0F0F0E1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5DC02AF-409A-AED3-8B46-0BC1CF5DBAE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17E8B0B-94D9-A28A-6285-B43EF95EA11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8FE4B12-CC1C-EC56-BCB3-A0602120A3C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E28E421E-646F-2ADF-348C-7F44744DCD8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0F28798-20FF-AF4F-0BC5-875E41940F2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3317650-E2E0-AFB7-C4A8-7B5B78D7654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D325E54-20C0-E742-66FC-5A3C94EC166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A67588F-5FAC-86AD-3CDB-2069EEEA62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8132438-0386-8D05-92B3-FC1143262FE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53D441-E184-C9DF-69AC-DF0E081BA54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818631C-9C00-4CE6-5ECD-C5F570695B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234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FD785-FD4E-9439-1BE8-5893F9CA9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AF83581-205C-A5C7-5A29-F8AA9A32629D}"/>
              </a:ext>
            </a:extLst>
          </p:cNvPr>
          <p:cNvSpPr txBox="1"/>
          <p:nvPr/>
        </p:nvSpPr>
        <p:spPr>
          <a:xfrm>
            <a:off x="250723" y="730349"/>
            <a:ext cx="7128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يقوم إلى السبورة : ليعد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يحدد طول القلم باعتماد عدد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؟ </a:t>
            </a:r>
          </a:p>
          <a:p>
            <a:pPr algn="r" rtl="1"/>
            <a:r>
              <a:rPr lang="ar-MA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التصحيح بشكل تفاعلي،  يصرح  المتعلمون بالخطوات  المتبعة للتوصل إلى الحل  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B7617DB-EE57-5EF4-BCF6-398269F01C4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AAF6D7C-8A49-5C3A-3272-5D59ECDC7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2D645CD0-8FD4-A0A5-F26D-CABCC491327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6D1F683F-D5F3-2AC7-5BDB-47C21E5C1B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9DFAC877-E1C1-20B6-3152-F7B23E73BB2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65F1AFF3-2E1F-FDB0-D782-D3B5B061760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279F302-B7F1-7CB3-DC30-5E2D2296BC56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522E93A-D8A9-F05F-4814-484DF393D9F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77FEDD94-1A62-5FE8-5A71-E478A725A55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02E6A0BF-A55D-C98B-8DB6-9E83BFA9D10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E2C53F44-0353-B138-C9A3-F5731E4A19F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C60A3F67-F563-E57E-E2A6-17855915FB4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71EF4AB-665B-9E42-AE4E-91DC124DE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2659" y="619122"/>
            <a:ext cx="929388" cy="929388"/>
          </a:xfrm>
          <a:prstGeom prst="ellipse">
            <a:avLst/>
          </a:prstGeom>
        </p:spPr>
      </p:pic>
      <p:pic>
        <p:nvPicPr>
          <p:cNvPr id="3" name="Image 2" descr="Une image contenant ligne, Rectangle&#10;&#10;Le contenu généré par l’IA peut être incorrect.">
            <a:extLst>
              <a:ext uri="{FF2B5EF4-FFF2-40B4-BE49-F238E27FC236}">
                <a16:creationId xmlns:a16="http://schemas.microsoft.com/office/drawing/2014/main" id="{B574EE59-19A9-F542-2828-2DD2E4F34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6181" y="2304893"/>
            <a:ext cx="4391638" cy="22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06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4210F-24AB-D0ED-CF6F-1256C1271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47E48C4-432B-3F9B-9135-AC43ABB3A342}"/>
              </a:ext>
            </a:extLst>
          </p:cNvPr>
          <p:cNvSpPr txBox="1"/>
          <p:nvPr/>
        </p:nvSpPr>
        <p:spPr>
          <a:xfrm>
            <a:off x="250723" y="730349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طول القلم هو 4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79E6DD36-6A07-8109-F5D7-9B296E54E21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5627925-E913-7822-71F3-E94D5BB1B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FE26B56B-D716-DF39-6834-9719F58CD3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CB8DC22-2465-668E-2066-D8DA769A3CF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0D2F8ACC-94DB-A73F-4818-158E5B92F2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B3E6460-4ED1-005A-C393-D289A2E3BAC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7E9C95B-4C2C-2BC0-D548-A0549452B0F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611DDD41-7D54-293E-1528-5DEBA6D2DBF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2EB23D77-5626-949A-C513-B51D927BD96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7ECD687-3C27-EAE0-D044-99D909885D6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45EE0274-FCAA-5155-5B34-6C3FAD9742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D2428231-D3D2-CA2E-620A-B5D614F4A84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131614-3701-3A66-90CC-C283B40236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F9ABCB-3DE1-6AD4-127E-C5173D2AF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9483" y="3971327"/>
            <a:ext cx="564816" cy="26511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80466A-EBD6-D16E-4EA4-B9F908CBFCF6}"/>
              </a:ext>
            </a:extLst>
          </p:cNvPr>
          <p:cNvSpPr txBox="1"/>
          <p:nvPr/>
        </p:nvSpPr>
        <p:spPr>
          <a:xfrm>
            <a:off x="3109562" y="4872170"/>
            <a:ext cx="29248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ar-MA" sz="5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تَرْبيعاتٍ</a:t>
            </a:r>
            <a:r>
              <a:rPr lang="ar-MA" sz="5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ligne, Rectangle&#10;&#10;Le contenu généré par l’IA peut être incorrect.">
            <a:extLst>
              <a:ext uri="{FF2B5EF4-FFF2-40B4-BE49-F238E27FC236}">
                <a16:creationId xmlns:a16="http://schemas.microsoft.com/office/drawing/2014/main" id="{C6525B59-4EC6-B95F-6CF3-2FC9BF9B3F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6181" y="2304893"/>
            <a:ext cx="4391638" cy="22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AB6F1-408E-05C8-8946-F0639E21B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28C0E7BC-CAA2-B3B7-1255-195CD7AD25AC}"/>
              </a:ext>
            </a:extLst>
          </p:cNvPr>
          <p:cNvSpPr txBox="1"/>
          <p:nvPr/>
        </p:nvSpPr>
        <p:spPr>
          <a:xfrm>
            <a:off x="250723" y="759845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كراساتكم الصفحة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115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ستنجزون النشاط رقم 5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7D5DAE13-B60C-AF9B-C423-BC027A44DA7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CD19429-53F9-B4D3-FB3E-AD6FEEFED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19FC4FE-DD9C-108B-1989-801D2966E67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1280E411-52EF-A9D4-A4AD-08DDD464FCE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3EBD8DF-0753-09B3-5172-D28EE22629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195E88D0-4B74-7818-FBB7-3031347A7BA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944161F4-58FA-5CF1-5F0F-19D93494EF1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A5F204A-A961-C3A2-C7B7-BFD278430C8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5ACA5D08-225F-7565-07D4-EBA04CF641B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C24B686C-DBE6-D449-328F-4264E62C7C5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95CEB60-60FA-13B8-FCF2-68BC5FE669B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9E3CC420-47BF-C4DE-DA94-75A01E68718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EFDB67-D0AE-0C59-EECB-276A02CC6E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2B9B626-F6A7-0461-E897-6BC1AF195FBF}"/>
              </a:ext>
            </a:extLst>
          </p:cNvPr>
          <p:cNvGrpSpPr/>
          <p:nvPr/>
        </p:nvGrpSpPr>
        <p:grpSpPr>
          <a:xfrm>
            <a:off x="1007319" y="1673780"/>
            <a:ext cx="6735115" cy="4667901"/>
            <a:chOff x="865407" y="1566997"/>
            <a:chExt cx="6735115" cy="4667901"/>
          </a:xfrm>
        </p:grpSpPr>
        <p:pic>
          <p:nvPicPr>
            <p:cNvPr id="3" name="Image 2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61C133A8-D817-B15D-F5DF-8CF416E4C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7728" y="1566997"/>
              <a:ext cx="3362794" cy="4667901"/>
            </a:xfrm>
            <a:prstGeom prst="rect">
              <a:avLst/>
            </a:prstGeom>
          </p:spPr>
        </p:pic>
        <p:pic>
          <p:nvPicPr>
            <p:cNvPr id="7" name="Image 6" descr="Une image contenant texte, capture d’écran, diagramme, Police&#10;&#10;Le contenu généré par l’IA peut être incorrect.">
              <a:extLst>
                <a:ext uri="{FF2B5EF4-FFF2-40B4-BE49-F238E27FC236}">
                  <a16:creationId xmlns:a16="http://schemas.microsoft.com/office/drawing/2014/main" id="{ABB228BA-9E4A-999A-1CD9-18689A0F5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5407" y="1571759"/>
              <a:ext cx="3372321" cy="4663139"/>
            </a:xfrm>
            <a:prstGeom prst="rect">
              <a:avLst/>
            </a:prstGeom>
          </p:spPr>
        </p:pic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63142A7-7639-E0FD-37B9-CC1B97E88F55}"/>
              </a:ext>
            </a:extLst>
          </p:cNvPr>
          <p:cNvSpPr/>
          <p:nvPr/>
        </p:nvSpPr>
        <p:spPr>
          <a:xfrm>
            <a:off x="1401566" y="1961535"/>
            <a:ext cx="2639492" cy="11503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487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28C79-FD2A-2397-4E03-8FD399651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E8419E7-B1C8-E27F-E4A8-C0543F71AC8C}"/>
              </a:ext>
            </a:extLst>
          </p:cNvPr>
          <p:cNvSpPr txBox="1"/>
          <p:nvPr/>
        </p:nvSpPr>
        <p:spPr>
          <a:xfrm>
            <a:off x="250723" y="759845"/>
            <a:ext cx="7128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نصحح جماعة </a:t>
            </a:r>
            <a:endParaRPr lang="ar-MA" i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  <a:p>
            <a:pPr algn="r" rtl="1"/>
            <a:r>
              <a:rPr lang="ar-MA" b="1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يطلب الأستاذ(ة) من بعض المتعلمين القيام إلى السبورة  بالتناوب للتصحيح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8E4438B7-A972-FACD-F8D5-9D8BBA1A22F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B8C718E-30C3-5321-D319-A5D54897B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2233641-C863-7352-40E9-E737E8A4897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C9409F5A-108C-CE93-8B4E-1A8515F181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1D6AA3A0-98C8-D29F-DAC8-505D5C889B4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02ED7330-837D-FFDB-6BD8-04FEE3E67E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BD7D9DC-862D-22CB-492E-FA4EEFEE4A5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968F50F-74FA-B843-9E9B-7F19A930F34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32FAD0D1-5A36-9269-DAFD-2B0D43C4423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73385B83-CA54-E1C7-0807-E18D6ED792DC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EF4A4E8D-21D0-F47C-A615-A814A30116A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ABAB48F-A378-3BE9-D4DC-115B9D6BE25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2D5A7D-49AD-73C7-C0AE-3016631B773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ligne, Police, diagramme&#10;&#10;Le contenu généré par l’IA peut être incorrect.">
            <a:extLst>
              <a:ext uri="{FF2B5EF4-FFF2-40B4-BE49-F238E27FC236}">
                <a16:creationId xmlns:a16="http://schemas.microsoft.com/office/drawing/2014/main" id="{56506CC8-E21E-9293-C1C7-AAFB8C3E56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9748" y="2183488"/>
            <a:ext cx="7557025" cy="305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4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54711-295D-8D0D-F35C-664DDC944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D0745AE-59DD-2ECD-50AA-7A9185D9225F}"/>
              </a:ext>
            </a:extLst>
          </p:cNvPr>
          <p:cNvSpPr txBox="1"/>
          <p:nvPr/>
        </p:nvSpPr>
        <p:spPr>
          <a:xfrm>
            <a:off x="250723" y="759845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الشريط الأطول طوله 10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الأقصر طوله 8 </a:t>
            </a:r>
            <a:r>
              <a:rPr lang="ar-MA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تربيعات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28DDBDF-7124-4416-69F4-968D8936857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8E8B4ADB-2C90-F7A0-CF59-8762C8676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F73B9342-2CB1-A1BE-7DAC-BB5746875B4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1BCB2772-5354-7459-B864-B20788C957C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29D8F9D3-C4A1-649B-7708-4A990461859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9F27328B-72AA-FD67-C721-AEAADE247B2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0F775560-F1D6-D0C4-C166-86AE07CBB37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816DD30-4A2C-8363-C94F-4B683C480EF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6DBBE03-6FD4-4447-AA67-1769EB2B01C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71E97B33-6632-74FA-6EC3-9F37D8B786E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30D1A158-F64B-BFA6-D1EA-CA4FAF69D98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36E73D9E-2069-D6E0-07B1-001635E1AD3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80C574-D4E8-8BF7-B70E-3C4D130A78B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B95238-FAC4-22D1-F751-829C5B51831D}"/>
              </a:ext>
            </a:extLst>
          </p:cNvPr>
          <p:cNvSpPr txBox="1"/>
          <p:nvPr/>
        </p:nvSpPr>
        <p:spPr>
          <a:xfrm>
            <a:off x="2945042" y="3694948"/>
            <a:ext cx="870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8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A92D05-B09B-5013-2887-2075836C4399}"/>
              </a:ext>
            </a:extLst>
          </p:cNvPr>
          <p:cNvSpPr txBox="1"/>
          <p:nvPr/>
        </p:nvSpPr>
        <p:spPr>
          <a:xfrm>
            <a:off x="3380119" y="4354089"/>
            <a:ext cx="870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9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B2EC7B4-007B-803B-03E6-F23069A3D84B}"/>
              </a:ext>
            </a:extLst>
          </p:cNvPr>
          <p:cNvSpPr txBox="1"/>
          <p:nvPr/>
        </p:nvSpPr>
        <p:spPr>
          <a:xfrm>
            <a:off x="3642369" y="3050328"/>
            <a:ext cx="719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</a:t>
            </a:r>
            <a:endParaRPr lang="fr-FR" sz="2800" b="1" dirty="0"/>
          </a:p>
        </p:txBody>
      </p:sp>
      <p:pic>
        <p:nvPicPr>
          <p:cNvPr id="10" name="Image 9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CB745F3-C2F7-09D3-33D1-C0BCFF4F09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648" y="2289345"/>
            <a:ext cx="6959732" cy="297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0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17761</TotalTime>
  <Words>1306</Words>
  <Application>Microsoft Office PowerPoint</Application>
  <PresentationFormat>Affichage à l'écran (4:3)</PresentationFormat>
  <Paragraphs>413</Paragraphs>
  <Slides>54</Slides>
  <Notes>5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54</vt:i4>
      </vt:variant>
    </vt:vector>
  </HeadingPairs>
  <TitlesOfParts>
    <vt:vector size="70" baseType="lpstr">
      <vt:lpstr>Calibri</vt:lpstr>
      <vt:lpstr>Aptos</vt:lpstr>
      <vt:lpstr>Arial</vt:lpstr>
      <vt:lpstr>Wingdings</vt:lpstr>
      <vt:lpstr>Effra CC Arbc</vt:lpstr>
      <vt:lpstr>Dosis SemiBold</vt:lpstr>
      <vt:lpstr>Aptos Display</vt:lpstr>
      <vt:lpstr>Dosis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أسبوع الدعم و المراجعة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188</cp:revision>
  <cp:lastPrinted>2025-08-13T10:11:39Z</cp:lastPrinted>
  <dcterms:created xsi:type="dcterms:W3CDTF">2025-08-01T12:31:49Z</dcterms:created>
  <dcterms:modified xsi:type="dcterms:W3CDTF">2026-01-12T20:30:28Z</dcterms:modified>
</cp:coreProperties>
</file>