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10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1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3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4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5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98" r:id="rId11"/>
    <p:sldMasterId id="2147483808" r:id="rId12"/>
    <p:sldMasterId id="2147483818" r:id="rId13"/>
    <p:sldMasterId id="2147483826" r:id="rId14"/>
    <p:sldMasterId id="2147483831" r:id="rId15"/>
    <p:sldMasterId id="2147483843" r:id="rId16"/>
  </p:sldMasterIdLst>
  <p:notesMasterIdLst>
    <p:notesMasterId r:id="rId79"/>
  </p:notesMasterIdLst>
  <p:sldIdLst>
    <p:sldId id="257" r:id="rId17"/>
    <p:sldId id="1029" r:id="rId18"/>
    <p:sldId id="951" r:id="rId19"/>
    <p:sldId id="1309" r:id="rId20"/>
    <p:sldId id="798" r:id="rId21"/>
    <p:sldId id="1000" r:id="rId22"/>
    <p:sldId id="1146" r:id="rId23"/>
    <p:sldId id="1147" r:id="rId24"/>
    <p:sldId id="1116" r:id="rId25"/>
    <p:sldId id="1310" r:id="rId26"/>
    <p:sldId id="1250" r:id="rId27"/>
    <p:sldId id="1251" r:id="rId28"/>
    <p:sldId id="1117" r:id="rId29"/>
    <p:sldId id="1229" r:id="rId30"/>
    <p:sldId id="1256" r:id="rId31"/>
    <p:sldId id="1257" r:id="rId32"/>
    <p:sldId id="1230" r:id="rId33"/>
    <p:sldId id="1231" r:id="rId34"/>
    <p:sldId id="1232" r:id="rId35"/>
    <p:sldId id="1233" r:id="rId36"/>
    <p:sldId id="1234" r:id="rId37"/>
    <p:sldId id="1258" r:id="rId38"/>
    <p:sldId id="1259" r:id="rId39"/>
    <p:sldId id="1260" r:id="rId40"/>
    <p:sldId id="1261" r:id="rId41"/>
    <p:sldId id="1262" r:id="rId42"/>
    <p:sldId id="1263" r:id="rId43"/>
    <p:sldId id="1264" r:id="rId44"/>
    <p:sldId id="1265" r:id="rId45"/>
    <p:sldId id="1008" r:id="rId46"/>
    <p:sldId id="964" r:id="rId47"/>
    <p:sldId id="1266" r:id="rId48"/>
    <p:sldId id="1267" r:id="rId49"/>
    <p:sldId id="1284" r:id="rId50"/>
    <p:sldId id="1242" r:id="rId51"/>
    <p:sldId id="1285" r:id="rId52"/>
    <p:sldId id="1286" r:id="rId53"/>
    <p:sldId id="1287" r:id="rId54"/>
    <p:sldId id="1288" r:id="rId55"/>
    <p:sldId id="1289" r:id="rId56"/>
    <p:sldId id="1290" r:id="rId57"/>
    <p:sldId id="1291" r:id="rId58"/>
    <p:sldId id="1294" r:id="rId59"/>
    <p:sldId id="1295" r:id="rId60"/>
    <p:sldId id="1296" r:id="rId61"/>
    <p:sldId id="1297" r:id="rId62"/>
    <p:sldId id="1298" r:id="rId63"/>
    <p:sldId id="1299" r:id="rId64"/>
    <p:sldId id="1270" r:id="rId65"/>
    <p:sldId id="1271" r:id="rId66"/>
    <p:sldId id="1300" r:id="rId67"/>
    <p:sldId id="1275" r:id="rId68"/>
    <p:sldId id="1301" r:id="rId69"/>
    <p:sldId id="1302" r:id="rId70"/>
    <p:sldId id="1277" r:id="rId71"/>
    <p:sldId id="1303" r:id="rId72"/>
    <p:sldId id="1304" r:id="rId73"/>
    <p:sldId id="1305" r:id="rId74"/>
    <p:sldId id="1306" r:id="rId75"/>
    <p:sldId id="1307" r:id="rId76"/>
    <p:sldId id="1308" r:id="rId77"/>
    <p:sldId id="1010" r:id="rId78"/>
  </p:sldIdLst>
  <p:sldSz cx="9144000" cy="6858000" type="screen4x3"/>
  <p:notesSz cx="6735763" cy="9866313"/>
  <p:embeddedFontLst>
    <p:embeddedFont>
      <p:font typeface="Dosis" panose="02010703020202060003" pitchFamily="2" charset="0"/>
      <p:regular r:id="rId80"/>
      <p:bold r:id="rId81"/>
    </p:embeddedFont>
    <p:embeddedFont>
      <p:font typeface="Dosis ExtraBold" pitchFamily="2" charset="0"/>
      <p:bold r:id="rId82"/>
    </p:embeddedFont>
    <p:embeddedFont>
      <p:font typeface="Dosis Medium" pitchFamily="2" charset="0"/>
      <p:regular r:id="rId83"/>
    </p:embeddedFont>
    <p:embeddedFont>
      <p:font typeface="Dosis SemiBold" panose="02010703020202060003" pitchFamily="2" charset="0"/>
      <p:bold r:id="rId84"/>
    </p:embeddedFont>
    <p:embeddedFont>
      <p:font typeface="Mistral" panose="03090702030407020403" pitchFamily="66" charset="0"/>
      <p:regular r:id="rId8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196B1"/>
    <a:srgbClr val="424D7B"/>
    <a:srgbClr val="A1A6BC"/>
    <a:srgbClr val="4B5377"/>
    <a:srgbClr val="DEEBF7"/>
    <a:srgbClr val="565F88"/>
    <a:srgbClr val="2AB6D7"/>
    <a:srgbClr val="55B7DE"/>
    <a:srgbClr val="F26553"/>
    <a:srgbClr val="E84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82" d="100"/>
          <a:sy n="82" d="100"/>
        </p:scale>
        <p:origin x="1234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0.xml"/><Relationship Id="rId21" Type="http://schemas.openxmlformats.org/officeDocument/2006/relationships/slide" Target="slides/slide5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63" Type="http://schemas.openxmlformats.org/officeDocument/2006/relationships/slide" Target="slides/slide47.xml"/><Relationship Id="rId68" Type="http://schemas.openxmlformats.org/officeDocument/2006/relationships/slide" Target="slides/slide52.xml"/><Relationship Id="rId84" Type="http://schemas.openxmlformats.org/officeDocument/2006/relationships/font" Target="fonts/font5.fntdata"/><Relationship Id="rId89" Type="http://schemas.openxmlformats.org/officeDocument/2006/relationships/tableStyles" Target="tableStyles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53" Type="http://schemas.openxmlformats.org/officeDocument/2006/relationships/slide" Target="slides/slide37.xml"/><Relationship Id="rId58" Type="http://schemas.openxmlformats.org/officeDocument/2006/relationships/slide" Target="slides/slide42.xml"/><Relationship Id="rId74" Type="http://schemas.openxmlformats.org/officeDocument/2006/relationships/slide" Target="slides/slide58.xml"/><Relationship Id="rId79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90" Type="http://schemas.microsoft.com/office/2018/10/relationships/authors" Target="authors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56" Type="http://schemas.openxmlformats.org/officeDocument/2006/relationships/slide" Target="slides/slide40.xml"/><Relationship Id="rId64" Type="http://schemas.openxmlformats.org/officeDocument/2006/relationships/slide" Target="slides/slide48.xml"/><Relationship Id="rId69" Type="http://schemas.openxmlformats.org/officeDocument/2006/relationships/slide" Target="slides/slide53.xml"/><Relationship Id="rId77" Type="http://schemas.openxmlformats.org/officeDocument/2006/relationships/slide" Target="slides/slide6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5.xml"/><Relationship Id="rId72" Type="http://schemas.openxmlformats.org/officeDocument/2006/relationships/slide" Target="slides/slide56.xml"/><Relationship Id="rId80" Type="http://schemas.openxmlformats.org/officeDocument/2006/relationships/font" Target="fonts/font1.fntdata"/><Relationship Id="rId85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slide" Target="slides/slide30.xml"/><Relationship Id="rId59" Type="http://schemas.openxmlformats.org/officeDocument/2006/relationships/slide" Target="slides/slide43.xml"/><Relationship Id="rId67" Type="http://schemas.openxmlformats.org/officeDocument/2006/relationships/slide" Target="slides/slide51.xml"/><Relationship Id="rId20" Type="http://schemas.openxmlformats.org/officeDocument/2006/relationships/slide" Target="slides/slide4.xml"/><Relationship Id="rId41" Type="http://schemas.openxmlformats.org/officeDocument/2006/relationships/slide" Target="slides/slide25.xml"/><Relationship Id="rId54" Type="http://schemas.openxmlformats.org/officeDocument/2006/relationships/slide" Target="slides/slide38.xml"/><Relationship Id="rId62" Type="http://schemas.openxmlformats.org/officeDocument/2006/relationships/slide" Target="slides/slide46.xml"/><Relationship Id="rId70" Type="http://schemas.openxmlformats.org/officeDocument/2006/relationships/slide" Target="slides/slide54.xml"/><Relationship Id="rId75" Type="http://schemas.openxmlformats.org/officeDocument/2006/relationships/slide" Target="slides/slide59.xml"/><Relationship Id="rId83" Type="http://schemas.openxmlformats.org/officeDocument/2006/relationships/font" Target="fonts/font4.fntdata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slide" Target="slides/slide33.xml"/><Relationship Id="rId57" Type="http://schemas.openxmlformats.org/officeDocument/2006/relationships/slide" Target="slides/slide4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slide" Target="slides/slide36.xml"/><Relationship Id="rId60" Type="http://schemas.openxmlformats.org/officeDocument/2006/relationships/slide" Target="slides/slide44.xml"/><Relationship Id="rId65" Type="http://schemas.openxmlformats.org/officeDocument/2006/relationships/slide" Target="slides/slide49.xml"/><Relationship Id="rId73" Type="http://schemas.openxmlformats.org/officeDocument/2006/relationships/slide" Target="slides/slide57.xml"/><Relationship Id="rId78" Type="http://schemas.openxmlformats.org/officeDocument/2006/relationships/slide" Target="slides/slide62.xml"/><Relationship Id="rId81" Type="http://schemas.openxmlformats.org/officeDocument/2006/relationships/font" Target="fonts/font2.fntdata"/><Relationship Id="rId86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39" Type="http://schemas.openxmlformats.org/officeDocument/2006/relationships/slide" Target="slides/slide23.xml"/><Relationship Id="rId34" Type="http://schemas.openxmlformats.org/officeDocument/2006/relationships/slide" Target="slides/slide18.xml"/><Relationship Id="rId50" Type="http://schemas.openxmlformats.org/officeDocument/2006/relationships/slide" Target="slides/slide34.xml"/><Relationship Id="rId55" Type="http://schemas.openxmlformats.org/officeDocument/2006/relationships/slide" Target="slides/slide39.xml"/><Relationship Id="rId76" Type="http://schemas.openxmlformats.org/officeDocument/2006/relationships/slide" Target="slides/slide60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3.xml"/><Relationship Id="rId24" Type="http://schemas.openxmlformats.org/officeDocument/2006/relationships/slide" Target="slides/slide8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66" Type="http://schemas.openxmlformats.org/officeDocument/2006/relationships/slide" Target="slides/slide50.xml"/><Relationship Id="rId87" Type="http://schemas.openxmlformats.org/officeDocument/2006/relationships/viewProps" Target="viewProps.xml"/><Relationship Id="rId61" Type="http://schemas.openxmlformats.org/officeDocument/2006/relationships/slide" Target="slides/slide45.xml"/><Relationship Id="rId82" Type="http://schemas.openxmlformats.org/officeDocument/2006/relationships/font" Target="fonts/font3.fntdata"/><Relationship Id="rId19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12/01/2026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098939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6921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891965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488753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043591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041541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60110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568944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459378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121345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079336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520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65476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16877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0943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1298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0720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9021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5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1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9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8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7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6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5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3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99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9.jp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100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theme" Target="../theme/theme16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5.xml"/><Relationship Id="rId9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12/01/2026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8433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181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0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3.xml"/><Relationship Id="rId5" Type="http://schemas.openxmlformats.org/officeDocument/2006/relationships/image" Target="../media/image34.pn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5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9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9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D2AA57D-2E9E-E82F-A564-2996BC35FD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571" y="11911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4A102EB-E371-0B3E-BA97-A3276E7EC0A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0C6BF0C-0CC0-3327-BEB0-CF583B98B48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E69ECA-F4E6-7D1E-6B82-458AE2E4B0B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188D8EA-339E-700C-3A2F-8ED9EFF01D2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CE65D3A-ED10-9A24-9DA6-5B5946C834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07" y="2534545"/>
            <a:ext cx="1619603" cy="270683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C12CB4B-5F83-AA2D-41FD-4B65160B01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2047" y="2513918"/>
            <a:ext cx="1846441" cy="269948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CDEC294-A228-E556-37CB-103324FA4E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5349" y="2513918"/>
            <a:ext cx="1690191" cy="275737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8F7C0AB-FEA7-FA96-F9C1-BCEB090719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26589" y="2513918"/>
            <a:ext cx="1778918" cy="269947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D82867F-A750-C688-AC27-6208633C90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97179" y="2484970"/>
            <a:ext cx="1722949" cy="2757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296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89567" y="415610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05567" y="390410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16457" y="242966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32457" y="217766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796457" y="26584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 de révision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616457" y="414992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832457" y="389792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796457" y="434921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</a:t>
            </a:r>
            <a:r>
              <a:rPr lang="fr-FR" sz="1600" dirty="0"/>
              <a:t>orales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9567" y="2137874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36762" y="434921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4993877" y="213604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5161976" y="2830493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Lecture et compréhension  de texte.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de mots.</a:t>
            </a:r>
          </a:p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fr-MA" dirty="0">
                <a:solidFill>
                  <a:srgbClr val="565F88"/>
                </a:solidFill>
              </a:rPr>
              <a:t>Lecture et compréhension de phrases</a:t>
            </a: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Lire et comprendre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phrases.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Lire et comprendre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un texte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A08F53-50A4-72DC-AE00-25A0CB1BD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en silence.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1700E03-2BE6-C412-B3A3-D47C6DA54660}"/>
              </a:ext>
            </a:extLst>
          </p:cNvPr>
          <p:cNvSpPr txBox="1"/>
          <p:nvPr/>
        </p:nvSpPr>
        <p:spPr>
          <a:xfrm>
            <a:off x="164787" y="2517212"/>
            <a:ext cx="8814425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 passionn</a:t>
            </a:r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an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t    amus</a:t>
            </a:r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an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t        écr</a:t>
            </a:r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an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s </a:t>
            </a:r>
          </a:p>
          <a:p>
            <a:pPr algn="ctr">
              <a:lnSpc>
                <a:spcPct val="150000"/>
              </a:lnSpc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j</a:t>
            </a:r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ou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e            éc</a:t>
            </a:r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ou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ter        g</a:t>
            </a:r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oû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ts </a:t>
            </a:r>
          </a:p>
        </p:txBody>
      </p:sp>
    </p:spTree>
    <p:extLst>
      <p:ext uri="{BB962C8B-B14F-4D97-AF65-F5344CB8AC3E}">
        <p14:creationId xmlns:p14="http://schemas.microsoft.com/office/powerpoint/2010/main" val="150508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80173E4-66E7-B1D0-1907-2F4EBAD961B9}"/>
              </a:ext>
            </a:extLst>
          </p:cNvPr>
          <p:cNvSpPr txBox="1"/>
          <p:nvPr/>
        </p:nvSpPr>
        <p:spPr>
          <a:xfrm>
            <a:off x="164787" y="2517212"/>
            <a:ext cx="8814425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 passionn</a:t>
            </a:r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an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t    amus</a:t>
            </a:r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an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t        écr</a:t>
            </a:r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an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s </a:t>
            </a:r>
          </a:p>
          <a:p>
            <a:pPr algn="ctr">
              <a:lnSpc>
                <a:spcPct val="150000"/>
              </a:lnSpc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j</a:t>
            </a:r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ou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e            éc</a:t>
            </a:r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ou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ter        g</a:t>
            </a:r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oû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ts </a:t>
            </a: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23A08F53-50A4-72DC-AE00-25A0CB1BD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 </a:t>
            </a:r>
          </a:p>
        </p:txBody>
      </p:sp>
    </p:spTree>
    <p:extLst>
      <p:ext uri="{BB962C8B-B14F-4D97-AF65-F5344CB8AC3E}">
        <p14:creationId xmlns:p14="http://schemas.microsoft.com/office/powerpoint/2010/main" val="754592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C6B12-79BD-3921-6D0F-AB0AE2B9F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F79CCA8-02A4-EE75-931A-B0745DCE8C1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D9F969D-D39A-59FE-30BE-43C4D6F0A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FDB674-E615-C331-F76F-A26C0F104C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ED758D0-6636-AAD0-7775-CC9D09A4C5BB}"/>
              </a:ext>
            </a:extLst>
          </p:cNvPr>
          <p:cNvSpPr txBox="1"/>
          <p:nvPr/>
        </p:nvSpPr>
        <p:spPr>
          <a:xfrm>
            <a:off x="164787" y="2517212"/>
            <a:ext cx="8814425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mu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   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amu</a:t>
            </a:r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sant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   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loi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rs.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ou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             beau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cou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 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  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AB6D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ou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er</a:t>
            </a:r>
            <a:endParaRPr kumimoji="0" lang="fr-FR" sz="4000" b="1" i="0" u="none" strike="noStrike" kern="1200" cap="none" spc="0" normalizeH="0" baseline="0" noProof="0" dirty="0">
              <a:ln w="0"/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0E678CE2-389A-2114-022F-014DA7932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en silence.</a:t>
            </a:r>
          </a:p>
        </p:txBody>
      </p:sp>
    </p:spTree>
    <p:extLst>
      <p:ext uri="{BB962C8B-B14F-4D97-AF65-F5344CB8AC3E}">
        <p14:creationId xmlns:p14="http://schemas.microsoft.com/office/powerpoint/2010/main" val="196114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0772D-AFB9-FCFA-E69A-0B1555C95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A2CD98C6-A1F0-7595-0CB5-BF1C92D13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0468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 </a:t>
            </a: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30516B-1F03-B9E9-BB12-2AA28D4ADF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FB324A4-D336-4BA4-B576-7D260C11B108}"/>
              </a:ext>
            </a:extLst>
          </p:cNvPr>
          <p:cNvSpPr txBox="1"/>
          <p:nvPr/>
        </p:nvSpPr>
        <p:spPr>
          <a:xfrm>
            <a:off x="164787" y="2517212"/>
            <a:ext cx="8814425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mu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   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amu</a:t>
            </a:r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sant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   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loi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rs.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ou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             beau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cou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 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  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AB6D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ou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er</a:t>
            </a:r>
            <a:endParaRPr kumimoji="0" lang="fr-FR" sz="4000" b="1" i="0" u="none" strike="noStrike" kern="1200" cap="none" spc="0" normalizeH="0" baseline="0" noProof="0" dirty="0">
              <a:ln w="0"/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2117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68325-CE2C-1A80-29DB-30D2923D2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927B3ED-4D71-EE46-061A-D106B9DF6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silencieusement.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5BED81F-8D54-7D01-2A00-8A2B7EEFD2F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EB12AF4-0B14-BA04-BB17-D013964371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4D2E2AB-C2AB-F771-D083-19ED4FB4A4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5784E6E9-A984-93BE-92C7-710018EE599A}"/>
              </a:ext>
            </a:extLst>
          </p:cNvPr>
          <p:cNvSpPr txBox="1"/>
          <p:nvPr/>
        </p:nvSpPr>
        <p:spPr>
          <a:xfrm>
            <a:off x="555832" y="2230829"/>
            <a:ext cx="8097101" cy="3243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Mon frère va à l’épicerie chaque jour.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Mon dessin animé préféré est Pokémon.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 mon avis, </a:t>
            </a:r>
            <a:r>
              <a:rPr lang="fr-FR" sz="2800" b="1" dirty="0">
                <a:ln w="0"/>
                <a:solidFill>
                  <a:srgbClr val="565F88"/>
                </a:solidFill>
                <a:latin typeface="Dosis SemiBold" pitchFamily="2" charset="0"/>
              </a:rPr>
              <a:t>l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 français est la meilleure matière parce que je v</a:t>
            </a:r>
            <a:r>
              <a:rPr lang="fr-FR" sz="2800" b="1" dirty="0">
                <a:ln w="0"/>
                <a:solidFill>
                  <a:srgbClr val="565F88"/>
                </a:solidFill>
                <a:latin typeface="Dosis SemiBold" pitchFamily="2" charset="0"/>
              </a:rPr>
              <a:t>oudrais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être écrivain.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Mina se sent heureuse lorsqu’elle est avec ses amies.</a:t>
            </a:r>
          </a:p>
        </p:txBody>
      </p:sp>
    </p:spTree>
    <p:extLst>
      <p:ext uri="{BB962C8B-B14F-4D97-AF65-F5344CB8AC3E}">
        <p14:creationId xmlns:p14="http://schemas.microsoft.com/office/powerpoint/2010/main" val="1061458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808B9-C1D6-6BFF-BDFA-D3AA7DFF3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3077CFFB-AE5E-1BA9-2E47-B4D1F3D06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5A5EBE5-5E07-5C98-11A6-EC8741A26A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E97072C-C639-BB23-46BC-F717FADC5771}"/>
              </a:ext>
            </a:extLst>
          </p:cNvPr>
          <p:cNvSpPr txBox="1"/>
          <p:nvPr/>
        </p:nvSpPr>
        <p:spPr>
          <a:xfrm>
            <a:off x="555832" y="2230829"/>
            <a:ext cx="8097101" cy="3243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Mon frère va à l’épicerie chaque jour.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Mon dessin animé préféré est Pokémon.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 mon avis</a:t>
            </a:r>
            <a:r>
              <a:rPr lang="fr-FR" sz="2800" b="1" dirty="0">
                <a:ln w="0"/>
                <a:solidFill>
                  <a:srgbClr val="565F88"/>
                </a:solidFill>
                <a:latin typeface="Dosis SemiBold" pitchFamily="2" charset="0"/>
              </a:rPr>
              <a:t>, l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 français est </a:t>
            </a:r>
            <a:r>
              <a:rPr lang="fr-FR" sz="2800" b="1" dirty="0">
                <a:ln w="0"/>
                <a:solidFill>
                  <a:srgbClr val="565F88"/>
                </a:solidFill>
                <a:latin typeface="Dosis SemiBold" pitchFamily="2" charset="0"/>
              </a:rPr>
              <a:t>l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 meilleure matière parce que je v</a:t>
            </a:r>
            <a:r>
              <a:rPr lang="fr-FR" sz="2800" b="1" dirty="0">
                <a:ln w="0"/>
                <a:solidFill>
                  <a:srgbClr val="565F88"/>
                </a:solidFill>
                <a:latin typeface="Dosis SemiBold" pitchFamily="2" charset="0"/>
              </a:rPr>
              <a:t>oudrais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être écrivain.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Mina se sent heureuse lorsqu’elle est avec ses amies.</a:t>
            </a:r>
          </a:p>
        </p:txBody>
      </p:sp>
    </p:spTree>
    <p:extLst>
      <p:ext uri="{BB962C8B-B14F-4D97-AF65-F5344CB8AC3E}">
        <p14:creationId xmlns:p14="http://schemas.microsoft.com/office/powerpoint/2010/main" val="2654889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22BBB-10FC-25F3-151E-B25A2306A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410005F-3638-237A-5B9B-D42B96E59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silencieusement.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513584F-146B-074D-E2A9-361EDBDB9082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EA22BB5-D05B-53E7-2347-5211B08AFC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6904369-46DE-87AE-376D-76C2908DB4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46E399E1-11BD-F547-4122-CAE32360C718}"/>
              </a:ext>
            </a:extLst>
          </p:cNvPr>
          <p:cNvSpPr txBox="1"/>
          <p:nvPr/>
        </p:nvSpPr>
        <p:spPr>
          <a:xfrm>
            <a:off x="703050" y="2389360"/>
            <a:ext cx="8525617" cy="2596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Ma voisine qui habite en face est très gentille.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Majd aime les jeux vidéo parce que c’est amusant.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Zou le zèbre est plus éducatif que Pokémon.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Jalil a peur lorsqu’il voit un animal dangereux.</a:t>
            </a:r>
          </a:p>
        </p:txBody>
      </p:sp>
    </p:spTree>
    <p:extLst>
      <p:ext uri="{BB962C8B-B14F-4D97-AF65-F5344CB8AC3E}">
        <p14:creationId xmlns:p14="http://schemas.microsoft.com/office/powerpoint/2010/main" val="3284298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3BC81-0202-738A-2C62-893AC8A12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DD975053-E32F-1008-1119-30020A464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5ACA844-9784-AAE7-6C3D-DBEACC0805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8F5DD4E-B57A-73EB-CF42-A7FBB6BE562D}"/>
              </a:ext>
            </a:extLst>
          </p:cNvPr>
          <p:cNvSpPr txBox="1"/>
          <p:nvPr/>
        </p:nvSpPr>
        <p:spPr>
          <a:xfrm>
            <a:off x="703050" y="2389360"/>
            <a:ext cx="8525617" cy="2596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Ma voisine qui habite en face est très gentille.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Majd aime les jeux vidéo parce que c’est amusant.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Zou le zèbre est plus éducatif que Pokémon.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Jalil a peur lorsqu’il voit un animal dangereux.</a:t>
            </a:r>
          </a:p>
        </p:txBody>
      </p:sp>
    </p:spTree>
    <p:extLst>
      <p:ext uri="{BB962C8B-B14F-4D97-AF65-F5344CB8AC3E}">
        <p14:creationId xmlns:p14="http://schemas.microsoft.com/office/powerpoint/2010/main" val="346496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B8E98-4271-F97C-3911-3B8705307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5">
            <a:extLst>
              <a:ext uri="{FF2B5EF4-FFF2-40B4-BE49-F238E27FC236}">
                <a16:creationId xmlns:a16="http://schemas.microsoft.com/office/drawing/2014/main" id="{61CC9B79-48A1-8970-0997-851FD509B5F2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Observez cette image et lisez la question. Je vais vous proposer des réponses.  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43CCCAF-9CA2-94E1-B04A-3FDFDF5F07E2}"/>
              </a:ext>
            </a:extLst>
          </p:cNvPr>
          <p:cNvSpPr txBox="1"/>
          <p:nvPr/>
        </p:nvSpPr>
        <p:spPr>
          <a:xfrm>
            <a:off x="899701" y="2031944"/>
            <a:ext cx="71032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Quel est le dessin animé préféré de Bilal ?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E5428C1D-5FF3-F28A-1E60-48F1BB7E7EF5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5AFED31F-4790-7979-3C8C-D88A1F5ED9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EEB5EEA-FE1C-3639-7136-3FD20B02BB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A3FE70E7-CEA5-1853-4ADA-D28926E878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6235" y="2720099"/>
            <a:ext cx="4271529" cy="3165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5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D5FB1-F690-7A68-E8C5-C93C5F299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3">
            <a:extLst>
              <a:ext uri="{FF2B5EF4-FFF2-40B4-BE49-F238E27FC236}">
                <a16:creationId xmlns:a16="http://schemas.microsoft.com/office/drawing/2014/main" id="{1BF7FFAD-FC57-999B-7B52-097DC049D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7B462CD-F3AB-CC07-70BF-35E76E23B3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B632A12-BAC2-496A-C054-2F57A3D5B88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E6C61DC-9E25-5EC3-8FDF-F03AE3F0F2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4E00A46-8442-B35C-BFDD-156557BB8F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19424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37B0D-7425-75E4-27A5-F0E551749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813CF57F-D665-C02E-C668-77DE7272CEC8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Ecrivez le numéro de la bonne réponse sur votre ardoise (1, 2, 3 ou 4). 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E4295B3-E54A-E9F5-FBA6-A27C467D24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550" y="688623"/>
            <a:ext cx="837795" cy="83779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86EC473-79B0-D6C5-8616-0666A58F17AC}"/>
              </a:ext>
            </a:extLst>
          </p:cNvPr>
          <p:cNvSpPr txBox="1"/>
          <p:nvPr/>
        </p:nvSpPr>
        <p:spPr>
          <a:xfrm>
            <a:off x="352653" y="2979167"/>
            <a:ext cx="5898351" cy="20601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</a:rPr>
              <a:t> Le dessin animé de Bilal est Pokémon.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</a:rPr>
              <a:t> Le dessin animé préféré de Bilal est Simon.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</a:rPr>
              <a:t>Le dessin animé préféré de Majda est Pokémon.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</a:rPr>
              <a:t>Le dessin animé préféré de Bilal est T’choupi.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9A9270B-2773-4358-9D32-7D65184C18EE}"/>
              </a:ext>
            </a:extLst>
          </p:cNvPr>
          <p:cNvSpPr txBox="1"/>
          <p:nvPr/>
        </p:nvSpPr>
        <p:spPr>
          <a:xfrm>
            <a:off x="724698" y="2283310"/>
            <a:ext cx="5898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Quel est le dessin animé préféré de Bilal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03E71D9-30FD-9B96-C5A8-23C27842B8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118" y="3048479"/>
            <a:ext cx="2218282" cy="1643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61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8150B-966D-B6AD-7061-3F913B0EF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3">
            <a:extLst>
              <a:ext uri="{FF2B5EF4-FFF2-40B4-BE49-F238E27FC236}">
                <a16:creationId xmlns:a16="http://schemas.microsoft.com/office/drawing/2014/main" id="{DD68060C-6C86-0114-920D-60C6009EC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C2E51EA-A140-E22F-7DE2-2C6C81F887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2DAE5403-D964-59DD-40A2-36CE78130291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E68BAE5-FFBF-DFF7-11C3-AD559D6D9B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ED651F4-DD74-1D28-58C1-1D9F6E8726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2278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61EDA-6ACE-0349-F5B5-9ACA2127C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05E9CA76-B9FF-B55E-AA9A-E2A4A5CB2E14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8C42113-FF86-53FD-7BFC-AB98CD34F5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FD2FFE6-636F-9CFF-9C86-1669EFC537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itre 5">
            <a:extLst>
              <a:ext uri="{FF2B5EF4-FFF2-40B4-BE49-F238E27FC236}">
                <a16:creationId xmlns:a16="http://schemas.microsoft.com/office/drawing/2014/main" id="{5D5D6B12-8B6C-8099-EB69-C53BE727FC77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bonne réponse est : « 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 Le dessin animé préféré de Bilal est Simon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». Qui veut lire et expliquer la réponse ?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3BFA685-542C-3E77-7C00-1451D167C41A}"/>
              </a:ext>
            </a:extLst>
          </p:cNvPr>
          <p:cNvSpPr txBox="1"/>
          <p:nvPr/>
        </p:nvSpPr>
        <p:spPr>
          <a:xfrm>
            <a:off x="238353" y="2982794"/>
            <a:ext cx="6077780" cy="20601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</a:rPr>
              <a:t> Le dessin animé de Bilal est Pokémon.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</a:rPr>
              <a:t> </a:t>
            </a: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Medium" pitchFamily="2" charset="0"/>
              </a:rPr>
              <a:t>Le dessin animé préféré de Bilal est Simon</a:t>
            </a: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</a:rPr>
              <a:t>Le dessin animé préféré de Majda est Pokémon.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</a:rPr>
              <a:t>Le dessin animé préféré de Bilal est T’choupi.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9E5BDC9-55B1-4095-E65D-BC47EA98A7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4729" y="2982794"/>
            <a:ext cx="2486166" cy="184240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6096218-E3F3-4B0B-8E41-9FDCD65710B9}"/>
              </a:ext>
            </a:extLst>
          </p:cNvPr>
          <p:cNvSpPr txBox="1"/>
          <p:nvPr/>
        </p:nvSpPr>
        <p:spPr>
          <a:xfrm>
            <a:off x="724698" y="2283310"/>
            <a:ext cx="5898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Quel est le dessin animé préféré de Bilal ?</a:t>
            </a:r>
          </a:p>
        </p:txBody>
      </p:sp>
    </p:spTree>
    <p:extLst>
      <p:ext uri="{BB962C8B-B14F-4D97-AF65-F5344CB8AC3E}">
        <p14:creationId xmlns:p14="http://schemas.microsoft.com/office/powerpoint/2010/main" val="369759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89984-7A3C-CFA2-12F0-F9773D56E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5">
            <a:extLst>
              <a:ext uri="{FF2B5EF4-FFF2-40B4-BE49-F238E27FC236}">
                <a16:creationId xmlns:a16="http://schemas.microsoft.com/office/drawing/2014/main" id="{5382F041-B1C0-82D4-1855-4BB6A578423A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Observez cette image et lisez la question. Je vais vous proposer des réponses.  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55CE3C3-44C4-94E6-A2A3-388A45E48EF8}"/>
              </a:ext>
            </a:extLst>
          </p:cNvPr>
          <p:cNvSpPr txBox="1"/>
          <p:nvPr/>
        </p:nvSpPr>
        <p:spPr>
          <a:xfrm>
            <a:off x="555502" y="1922500"/>
            <a:ext cx="8032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Pourquoi Malak n’aime pas les jeux vidéo ?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005819D-D2D0-0C87-DFDB-A7995A4FCC0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2BFD3A5-6534-B139-D31E-D128E8AC73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9485B99-1729-4654-7D85-4D253057DA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8ED3F11-544F-9AD3-C0D8-366556E178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3375" y="2978835"/>
            <a:ext cx="3397250" cy="1970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523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6E20C-0783-5E34-FAC5-A45D0AC9C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3CAF44C7-A375-5C99-539C-AC0266E5222F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Ecrivez le numéro de la bonne réponse sur votre ardoise (1, 2, 3 ou 4). 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2BB6C3B-718D-3C73-82C8-2DF257D9E5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550" y="688623"/>
            <a:ext cx="837795" cy="83779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3382733-86B9-F12D-7E96-B7F536DF37FB}"/>
              </a:ext>
            </a:extLst>
          </p:cNvPr>
          <p:cNvSpPr txBox="1"/>
          <p:nvPr/>
        </p:nvSpPr>
        <p:spPr>
          <a:xfrm>
            <a:off x="360550" y="3028815"/>
            <a:ext cx="6615707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3038" marR="0" lvl="0" indent="-173038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Parce qu'elle oublie de faire ses devoirs.</a:t>
            </a:r>
          </a:p>
          <a:p>
            <a:pPr marL="173038" marR="0" lvl="0" indent="-173038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000" dirty="0">
                <a:solidFill>
                  <a:prstClr val="black"/>
                </a:solidFill>
                <a:latin typeface="Dosis Medium" pitchFamily="2" charset="0"/>
              </a:rPr>
              <a:t>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Parce qu'elle aime jouer avec ses amis.</a:t>
            </a:r>
          </a:p>
          <a:p>
            <a:pPr marL="173038" marR="0" lvl="0" indent="-173038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000" dirty="0">
                <a:solidFill>
                  <a:prstClr val="black"/>
                </a:solidFill>
                <a:latin typeface="Dosis Medium" pitchFamily="2" charset="0"/>
              </a:rPr>
              <a:t>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Parce que ce n’est pas bon pour la santé.</a:t>
            </a:r>
          </a:p>
          <a:p>
            <a:pPr marL="173038" marR="0" lvl="0" indent="-173038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Parce que c’est violent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14EEEE1-0A6D-6675-B6BF-DDCF0DD81B55}"/>
              </a:ext>
            </a:extLst>
          </p:cNvPr>
          <p:cNvSpPr txBox="1"/>
          <p:nvPr/>
        </p:nvSpPr>
        <p:spPr>
          <a:xfrm>
            <a:off x="-129970" y="2329780"/>
            <a:ext cx="6839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Pourquoi Malak n’aime pas les jeux vidéo ?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CB8AF9A-828E-209C-F780-7B8369F67C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1650" y="3107444"/>
            <a:ext cx="2971800" cy="17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593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35A37-3DE7-AA2D-E820-A3F0A0AA3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3">
            <a:extLst>
              <a:ext uri="{FF2B5EF4-FFF2-40B4-BE49-F238E27FC236}">
                <a16:creationId xmlns:a16="http://schemas.microsoft.com/office/drawing/2014/main" id="{7F13D74F-7F16-58AA-69E0-7C10DAA15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B31FC24-5B60-8578-8C0E-9000079460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96360F11-8240-897F-F050-E8F888117EDF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385C77E-5C35-7EC1-56C6-32EBB04EA4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727F3C1-0D2C-6029-F374-BFC17697B4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58731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32610-CDE7-B2BC-3D7B-74B9FE0BD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EBFF21D-04DA-4759-FC3B-13E403DB463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BB7DA85-8BB3-6332-6408-8FFD7C1A38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DF268C5-B0AF-6989-6AD9-535722F7D6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itre 5">
            <a:extLst>
              <a:ext uri="{FF2B5EF4-FFF2-40B4-BE49-F238E27FC236}">
                <a16:creationId xmlns:a16="http://schemas.microsoft.com/office/drawing/2014/main" id="{C39388D8-448A-B463-B0D4-41DC2CD0665A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bonne réponse est : « Parce qu'elle aime jouer avec ses amis.» Qui veut lire et expliquer la réponse ?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D79043B-5809-C7A5-871F-EF965E8332F8}"/>
              </a:ext>
            </a:extLst>
          </p:cNvPr>
          <p:cNvSpPr txBox="1"/>
          <p:nvPr/>
        </p:nvSpPr>
        <p:spPr>
          <a:xfrm>
            <a:off x="-129970" y="2329780"/>
            <a:ext cx="6839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Pourquoi Malak n’aime pas les jeux vidéo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0D661A9-0B0A-009B-B6B7-F282411244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1650" y="3107444"/>
            <a:ext cx="2971800" cy="1724025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A51454C-2F1D-0C39-C1A1-293D8E7E96C6}"/>
              </a:ext>
            </a:extLst>
          </p:cNvPr>
          <p:cNvSpPr txBox="1"/>
          <p:nvPr/>
        </p:nvSpPr>
        <p:spPr>
          <a:xfrm>
            <a:off x="360550" y="3028815"/>
            <a:ext cx="6615707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3038" marR="0" lvl="0" indent="-173038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Parce qu'elle oublie de faire ses devoirs.</a:t>
            </a:r>
          </a:p>
          <a:p>
            <a:pPr marL="173038" marR="0" lvl="0" indent="-173038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000" dirty="0">
                <a:solidFill>
                  <a:prstClr val="black"/>
                </a:solidFill>
                <a:latin typeface="Dosis Medium" pitchFamily="2" charset="0"/>
              </a:rPr>
              <a:t>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Parce qu'elle aime jouer avec ses amis.</a:t>
            </a:r>
          </a:p>
          <a:p>
            <a:pPr marL="173038" marR="0" lvl="0" indent="-173038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000" dirty="0">
                <a:solidFill>
                  <a:prstClr val="black"/>
                </a:solidFill>
                <a:latin typeface="Dosis Medium" pitchFamily="2" charset="0"/>
              </a:rPr>
              <a:t>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Parce que ce n’est pas bon pour la santé.</a:t>
            </a:r>
          </a:p>
          <a:p>
            <a:pPr marL="173038" marR="0" lvl="0" indent="-173038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Parce que c’est violent</a:t>
            </a:r>
          </a:p>
        </p:txBody>
      </p:sp>
    </p:spTree>
    <p:extLst>
      <p:ext uri="{BB962C8B-B14F-4D97-AF65-F5344CB8AC3E}">
        <p14:creationId xmlns:p14="http://schemas.microsoft.com/office/powerpoint/2010/main" val="2806049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72D9B-6F2B-347F-8F93-5DD3BD8E4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5">
            <a:extLst>
              <a:ext uri="{FF2B5EF4-FFF2-40B4-BE49-F238E27FC236}">
                <a16:creationId xmlns:a16="http://schemas.microsoft.com/office/drawing/2014/main" id="{29C1C0F9-0217-838C-5A68-39A2097168DB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Observez cette image et lisez la question. Je vais vous proposer des réponses.  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7413621-D67C-D153-BF17-9986FEDE453F}"/>
              </a:ext>
            </a:extLst>
          </p:cNvPr>
          <p:cNvSpPr txBox="1"/>
          <p:nvPr/>
        </p:nvSpPr>
        <p:spPr>
          <a:xfrm>
            <a:off x="555502" y="1871701"/>
            <a:ext cx="8032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Qu’est-ce qui rend Samir triste ?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888A348-B413-716D-ACF0-90ED0783E529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E9F24347-5C3A-8B07-990A-AB64F42141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82DFE76-AB43-0F83-EF6F-7C1691A78F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0AEA6B4C-E775-BF84-A5B6-5F41146C95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5850" y="2877236"/>
            <a:ext cx="3784599" cy="2431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852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2DA66-781A-C22F-1B63-3D8373E2F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1C6868EB-3442-858F-D376-EB26C2B2DA8C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Ecrivez le numéro de la bonne réponse sur votre ardoise (1, 2, 3 ou 4). 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C6F45F1-9A01-C986-8B10-40C3C0013F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550" y="688623"/>
            <a:ext cx="837795" cy="83779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3BCC917-C362-BA99-0D28-F98E21B461E4}"/>
              </a:ext>
            </a:extLst>
          </p:cNvPr>
          <p:cNvSpPr txBox="1"/>
          <p:nvPr/>
        </p:nvSpPr>
        <p:spPr>
          <a:xfrm>
            <a:off x="-129970" y="2329780"/>
            <a:ext cx="6839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Qu’est-ce qui rend Samir triste ?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4B61C7C-7351-028B-2965-AEF4B30DEA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8797" y="2488357"/>
            <a:ext cx="2928015" cy="188128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8BBC198-3D94-D0E3-8D9A-3E640A36D304}"/>
              </a:ext>
            </a:extLst>
          </p:cNvPr>
          <p:cNvSpPr txBox="1"/>
          <p:nvPr/>
        </p:nvSpPr>
        <p:spPr>
          <a:xfrm>
            <a:off x="280198" y="2983208"/>
            <a:ext cx="5538599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1325" marR="0" lvl="0" indent="-4413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Samir a peur lorsqu’il voit un animal dangereux.</a:t>
            </a:r>
          </a:p>
          <a:p>
            <a:pPr marL="441325" marR="0" lvl="0" indent="-4413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Samir se sent heureux lorsqu’il joue avec ses amis.</a:t>
            </a:r>
          </a:p>
          <a:p>
            <a:pPr marL="441325" marR="0" lvl="0" indent="-4413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Samir se sent triste lorsqu’il reste seul à la maison.</a:t>
            </a:r>
          </a:p>
          <a:p>
            <a:pPr marL="441325" marR="0" lvl="0" indent="-4413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Samir a honte lorsqu’il fait des bêtises.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225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15E528-AD16-C7DF-7AA5-4F8323387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3">
            <a:extLst>
              <a:ext uri="{FF2B5EF4-FFF2-40B4-BE49-F238E27FC236}">
                <a16:creationId xmlns:a16="http://schemas.microsoft.com/office/drawing/2014/main" id="{6241B7BB-B8AD-4B55-A342-16AD07DD4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AD334E2-0BA5-12FA-B816-179EDAD217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3C596CDD-4E34-A631-1BAE-30223D17128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35BCB6F-DB34-C2F3-38A0-6E0323AB17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9F73EDF-8804-B4BA-13FD-632C2B8427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0482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E6304-2277-9D55-2972-0AAC596F6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DD278D44-1A6C-86C5-FBA7-A8182B94865A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021A09E-7CA9-046D-5AFF-2362B9A93B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EF00867-D3DD-0928-F8E7-352A9CEC88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itre 5">
            <a:extLst>
              <a:ext uri="{FF2B5EF4-FFF2-40B4-BE49-F238E27FC236}">
                <a16:creationId xmlns:a16="http://schemas.microsoft.com/office/drawing/2014/main" id="{4E7112B4-3D4B-6B23-ECE1-952C38CBF5BE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bonne réponse est : « Samir se sent triste lorsqu’il reste seul à la maison.» Qui veut lire et expliquer la réponse ?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193048F-983D-EF5E-1BEE-B78DCD6967BF}"/>
              </a:ext>
            </a:extLst>
          </p:cNvPr>
          <p:cNvSpPr txBox="1"/>
          <p:nvPr/>
        </p:nvSpPr>
        <p:spPr>
          <a:xfrm>
            <a:off x="287951" y="2833768"/>
            <a:ext cx="5538599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1325" marR="0" lvl="0" indent="-4413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Samir a peur lorsqu’il voit un animal dangereux.</a:t>
            </a:r>
          </a:p>
          <a:p>
            <a:pPr marL="441325" marR="0" lvl="0" indent="-4413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Samir se sent heureux lorsqu’il joue avec ses amis.</a:t>
            </a:r>
          </a:p>
          <a:p>
            <a:pPr marL="441325" marR="0" lvl="0" indent="-4413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Samir se sent triste lorsqu’il reste seul à la maison.</a:t>
            </a:r>
          </a:p>
          <a:p>
            <a:pPr marL="441325" marR="0" lvl="0" indent="-4413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Samir a honte lorsqu’il fait des bêtises.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8857A6D-4B8D-9FD9-D7FD-84DF974FF5CE}"/>
              </a:ext>
            </a:extLst>
          </p:cNvPr>
          <p:cNvSpPr txBox="1"/>
          <p:nvPr/>
        </p:nvSpPr>
        <p:spPr>
          <a:xfrm>
            <a:off x="-549070" y="2241937"/>
            <a:ext cx="6839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Qu’est-ce qui rend Samir triste ?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01D7EC3-6A5F-E363-B5A7-127B884AC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6550" y="2372103"/>
            <a:ext cx="2817549" cy="1810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889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2,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Lecture de mots.</a:t>
            </a:r>
          </a:p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Lecture et compréhension de phrases.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>
                <a:solidFill>
                  <a:srgbClr val="424D7B"/>
                </a:solidFill>
              </a:rPr>
              <a:t>Lecture et compréhension  de texte.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3">
            <a:extLst>
              <a:ext uri="{FF2B5EF4-FFF2-40B4-BE49-F238E27FC236}">
                <a16:creationId xmlns:a16="http://schemas.microsoft.com/office/drawing/2014/main" id="{2DDB52E5-C691-5107-4CA8-E4EDF683B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la lecture.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BA87C2CA-4554-E570-A82C-00EEEC635CB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7D8E4B1D-491A-A931-A01A-A0F0BCCCF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3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CE58DCD-66F8-B78C-4886-FD08D45CCC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2E04A594-F6CE-A286-DF82-D20E8B0687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1846" y="2290811"/>
            <a:ext cx="4532297" cy="3021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EAA40-4A63-0027-00AD-EC82A19E1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2D5AF5F9-73CD-49BB-4F7B-076027548B5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B5442971-DB15-4BB2-58B1-BA687102E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le texte silencieusement sur votre livret.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21D4B48-FCBA-33CE-7774-53BB661F01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712" y="2035175"/>
            <a:ext cx="6886575" cy="340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57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65E32-835D-DED6-7B82-FE370B718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>
            <a:extLst>
              <a:ext uri="{FF2B5EF4-FFF2-40B4-BE49-F238E27FC236}">
                <a16:creationId xmlns:a16="http://schemas.microsoft.com/office/drawing/2014/main" id="{71E2085E-BD13-6012-03A0-F6A73BCC5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le texte ? Je vais désigner plusieurs élèves. Chacun va lire un passage. </a:t>
            </a: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B1DDE35-2043-0741-51C7-BFAE476154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AD8E27D-4B15-E9A8-7D07-446B9B0AFE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12" y="2041525"/>
            <a:ext cx="6886575" cy="340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98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3C262-E40E-01D1-2434-FD2D5737E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B06E4416-0B2A-C73A-6C47-FF09112D69C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A5948A1-7AA4-92CC-0015-643138B209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EABA6B2-33EA-6A34-7C09-E1F0CD0675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Titre 3">
            <a:extLst>
              <a:ext uri="{FF2B5EF4-FFF2-40B4-BE49-F238E27FC236}">
                <a16:creationId xmlns:a16="http://schemas.microsoft.com/office/drawing/2014/main" id="{6CF6F4FE-22BA-6AF8-321B-752F8A148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 On va répondre à des questions de compréhension. </a:t>
            </a:r>
          </a:p>
        </p:txBody>
      </p:sp>
      <p:pic>
        <p:nvPicPr>
          <p:cNvPr id="10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851B8EF-15D0-0249-A035-610559F45F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256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5426D-C701-43F1-0DA9-6F14DDE5E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DD5619-DF80-81C3-947C-A4848F3B83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8615DA6-86C1-1A76-06E1-43D8AC6225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F3959D2-405B-1906-BF61-FA439B544A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5D906FDB-1CEF-BBA9-A845-D4975E2E7B28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Inès et Sami parlent de sport. Écrivez vrai ou faux sur vos ardoises. Cherchez la réponse dans le texte.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FA0335E-3901-E8FF-DC89-4455D546ADFE}"/>
              </a:ext>
            </a:extLst>
          </p:cNvPr>
          <p:cNvSpPr txBox="1"/>
          <p:nvPr/>
        </p:nvSpPr>
        <p:spPr>
          <a:xfrm>
            <a:off x="5101333" y="1750235"/>
            <a:ext cx="1487442" cy="49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Vrai ou </a:t>
            </a:r>
            <a:r>
              <a:rPr lang="fr-FR" sz="2000" b="1" dirty="0">
                <a:solidFill>
                  <a:srgbClr val="0070C0"/>
                </a:solidFill>
                <a:latin typeface="Dosis "/>
              </a:rPr>
              <a:t>f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aux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3E03A97-DDB1-D159-5B45-01C6F43A28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179" y="2562183"/>
            <a:ext cx="6886575" cy="340995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2EDFECC-63DE-D05C-3171-9A219C3D3A92}"/>
              </a:ext>
            </a:extLst>
          </p:cNvPr>
          <p:cNvSpPr txBox="1"/>
          <p:nvPr/>
        </p:nvSpPr>
        <p:spPr>
          <a:xfrm>
            <a:off x="1558378" y="1841427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latin typeface="Dosis SemiBold" pitchFamily="2" charset="0"/>
              </a:rPr>
              <a:t> Inès et Sami parlent de sport.</a:t>
            </a:r>
          </a:p>
        </p:txBody>
      </p:sp>
    </p:spTree>
    <p:extLst>
      <p:ext uri="{BB962C8B-B14F-4D97-AF65-F5344CB8AC3E}">
        <p14:creationId xmlns:p14="http://schemas.microsoft.com/office/powerpoint/2010/main" val="3031634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38206-AFDE-ACF0-C2D4-3D3FDF7A0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40C60034-0B01-AFB0-E4BE-FCD5725ABA1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1EE88AF-1E73-5172-3E8C-DB79D74343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4953E0F-0001-5B96-7CCE-4DC744EC2F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FAC78153-0068-734C-FD70-8B782C663E95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Levez vos ardoises. La bonne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réponse est : faux.  Inès et Sami parlent de leurs goûts.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4001874-25D3-3EAC-AA11-22328568663A}"/>
              </a:ext>
            </a:extLst>
          </p:cNvPr>
          <p:cNvSpPr txBox="1"/>
          <p:nvPr/>
        </p:nvSpPr>
        <p:spPr>
          <a:xfrm>
            <a:off x="4925276" y="1833160"/>
            <a:ext cx="1487442" cy="49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Dosis "/>
              </a:rPr>
              <a:t>F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aux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00714D5-BED7-51D0-34E2-CEB1D3B426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4651" y="2716076"/>
            <a:ext cx="6886575" cy="340995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F983538-FEC0-52E6-C019-D5E24323209B}"/>
              </a:ext>
            </a:extLst>
          </p:cNvPr>
          <p:cNvSpPr/>
          <p:nvPr/>
        </p:nvSpPr>
        <p:spPr>
          <a:xfrm>
            <a:off x="3109177" y="2773225"/>
            <a:ext cx="2824047" cy="24090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1C70AC6-EAF8-9F63-1234-B016F62A0C9B}"/>
              </a:ext>
            </a:extLst>
          </p:cNvPr>
          <p:cNvSpPr txBox="1"/>
          <p:nvPr/>
        </p:nvSpPr>
        <p:spPr>
          <a:xfrm>
            <a:off x="1558378" y="1841427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latin typeface="Dosis SemiBold" pitchFamily="2" charset="0"/>
              </a:rPr>
              <a:t> Inès et Sami parlent de sport.</a:t>
            </a:r>
          </a:p>
        </p:txBody>
      </p:sp>
    </p:spTree>
    <p:extLst>
      <p:ext uri="{BB962C8B-B14F-4D97-AF65-F5344CB8AC3E}">
        <p14:creationId xmlns:p14="http://schemas.microsoft.com/office/powerpoint/2010/main" val="995070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C07FD-B44A-4DF3-D879-F908F294E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959F22EE-6567-2849-0A1D-36E80E57E59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8796A03-927F-8D2F-1516-A739230AFA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FC8CCDF-FB65-7E1F-DF1A-C62F444843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CCCF3035-7B75-0830-7B64-DA71ECE428FD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Inès a joué à un jeu vidéo avant ses devoirs. Écrivez vrai ou faux sur vos ardoises. Cherchez la réponse dans le texte.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712297E-785F-5D17-E7C8-8486B85DAB56}"/>
              </a:ext>
            </a:extLst>
          </p:cNvPr>
          <p:cNvSpPr txBox="1"/>
          <p:nvPr/>
        </p:nvSpPr>
        <p:spPr>
          <a:xfrm>
            <a:off x="5522092" y="1704303"/>
            <a:ext cx="1487442" cy="49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Vrai ou </a:t>
            </a:r>
            <a:r>
              <a:rPr lang="fr-FR" sz="2000" b="1" dirty="0">
                <a:solidFill>
                  <a:srgbClr val="0070C0"/>
                </a:solidFill>
                <a:latin typeface="Dosis "/>
              </a:rPr>
              <a:t>f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aux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403EA4-9D3E-68E5-2C5B-69AB36678B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312" y="2435225"/>
            <a:ext cx="6886575" cy="340995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2A4DD84-1FF6-456C-F593-5DB1F4876B91}"/>
              </a:ext>
            </a:extLst>
          </p:cNvPr>
          <p:cNvSpPr txBox="1"/>
          <p:nvPr/>
        </p:nvSpPr>
        <p:spPr>
          <a:xfrm>
            <a:off x="1390650" y="1831277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SemiBold" pitchFamily="2" charset="0"/>
              </a:rPr>
              <a:t>Inès a joué à un jeu vidéo avant ses devoirs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SemiBold" pitchFamily="2" charset="0"/>
              </a:rPr>
              <a:t>. </a:t>
            </a:r>
            <a:endParaRPr lang="fr-FR" dirty="0"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7998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18882-FFC6-E183-B834-9B227C451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FC38B0BD-0A06-F6A3-6AF5-BBEFB86ED55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316CAFD-DC85-11AD-74C2-BBB38B9539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21EF2BA-D734-A041-E2DE-349C927822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5C23F75F-B00E-6065-3074-19D7F3C01A89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Levez les ardoises. La bonne réponse est : faux. Inès a joué à un jeu vidéo après ses devoirs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.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F2A97C5-BF6C-2421-8857-B2086D28D574}"/>
              </a:ext>
            </a:extLst>
          </p:cNvPr>
          <p:cNvSpPr txBox="1"/>
          <p:nvPr/>
        </p:nvSpPr>
        <p:spPr>
          <a:xfrm>
            <a:off x="5250679" y="1664160"/>
            <a:ext cx="1487442" cy="49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Dosis "/>
              </a:rPr>
              <a:t>F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aux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99C55D-90AC-6065-3C87-F96826C422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368" y="2396186"/>
            <a:ext cx="6886575" cy="340995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CA2477F-52A3-ADCF-767E-80BFE3EB3C6F}"/>
              </a:ext>
            </a:extLst>
          </p:cNvPr>
          <p:cNvSpPr txBox="1"/>
          <p:nvPr/>
        </p:nvSpPr>
        <p:spPr>
          <a:xfrm>
            <a:off x="1422400" y="1787197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SemiBold" pitchFamily="2" charset="0"/>
              </a:rPr>
              <a:t>Inès a joué à un jeu vidéo avant ses devoirs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SemiBold" pitchFamily="2" charset="0"/>
              </a:rPr>
              <a:t>. </a:t>
            </a:r>
            <a:endParaRPr lang="fr-FR" dirty="0">
              <a:latin typeface="Dosis SemiBold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564E9D-7874-674B-5950-43B2894774E1}"/>
              </a:ext>
            </a:extLst>
          </p:cNvPr>
          <p:cNvSpPr/>
          <p:nvPr/>
        </p:nvSpPr>
        <p:spPr>
          <a:xfrm>
            <a:off x="1981199" y="2689446"/>
            <a:ext cx="4436533" cy="47388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5794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9CCD9-B08C-0AF4-CD5E-B63B63909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27733DB9-6639-5692-7F55-C7046FF0EC4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9223ECA-03EE-AA48-E79C-0F061E5B84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68CCE0C-9564-E2DF-8ABD-D574E4A3B7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E59611CF-6756-CB36-DEA1-5024BA38735F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 jeu vidéo était amusant. Écrivez vrai ou faux sur vos ardoises. Cherchez </a:t>
            </a:r>
          </a:p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réponse dans le texte.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9EF728A-EE31-CCE9-D630-47779262C56C}"/>
              </a:ext>
            </a:extLst>
          </p:cNvPr>
          <p:cNvSpPr txBox="1"/>
          <p:nvPr/>
        </p:nvSpPr>
        <p:spPr>
          <a:xfrm>
            <a:off x="5325242" y="1694096"/>
            <a:ext cx="1487442" cy="49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Vrai ou </a:t>
            </a:r>
            <a:r>
              <a:rPr lang="fr-FR" sz="2000" b="1" dirty="0">
                <a:solidFill>
                  <a:srgbClr val="0070C0"/>
                </a:solidFill>
                <a:latin typeface="Dosis "/>
              </a:rPr>
              <a:t>f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aux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902E315-1630-A149-755D-C589C0E8AE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312" y="2435225"/>
            <a:ext cx="6886575" cy="340995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F62D0BA-550C-6617-3175-CE79FE750E12}"/>
              </a:ext>
            </a:extLst>
          </p:cNvPr>
          <p:cNvSpPr txBox="1"/>
          <p:nvPr/>
        </p:nvSpPr>
        <p:spPr>
          <a:xfrm>
            <a:off x="1547763" y="1821752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SemiBold" pitchFamily="2" charset="0"/>
              </a:rPr>
              <a:t>Le jeu vidéo était amusant.</a:t>
            </a:r>
            <a:endParaRPr lang="fr-FR" b="1" dirty="0"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659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C86D2-5D67-5218-7BAA-066A5CEF5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2CC11F59-FE5A-7BDE-E6D4-97AA04C72C9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63CAE477-34F7-89CF-0F4F-7AD735C9747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C9D3C9C-4F7D-2A40-5187-F26728139F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66308CBB-D76D-2555-CA89-F43717D2FD3B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Levez les ardoises. La bonne réponse est : V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rai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 jeu vidéo était amusant.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1420650-1E8E-CCE7-35A7-9ADC3D2101B2}"/>
              </a:ext>
            </a:extLst>
          </p:cNvPr>
          <p:cNvSpPr txBox="1"/>
          <p:nvPr/>
        </p:nvSpPr>
        <p:spPr>
          <a:xfrm>
            <a:off x="5101333" y="1787197"/>
            <a:ext cx="1487442" cy="49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Dosis "/>
              </a:rPr>
              <a:t>Vrai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 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9DF0271-7D1B-9E1E-7EFC-2B94BCB62B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549" y="2431363"/>
            <a:ext cx="6886575" cy="340995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3BDF125-CCC3-2897-DAF1-016F2BD7F6D0}"/>
              </a:ext>
            </a:extLst>
          </p:cNvPr>
          <p:cNvSpPr/>
          <p:nvPr/>
        </p:nvSpPr>
        <p:spPr>
          <a:xfrm>
            <a:off x="6447642" y="2685309"/>
            <a:ext cx="1163046" cy="40552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984945-186E-A215-5C79-585786FF28DE}"/>
              </a:ext>
            </a:extLst>
          </p:cNvPr>
          <p:cNvSpPr txBox="1"/>
          <p:nvPr/>
        </p:nvSpPr>
        <p:spPr>
          <a:xfrm>
            <a:off x="1822450" y="185067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SemiBold" pitchFamily="2" charset="0"/>
              </a:rPr>
              <a:t>Le jeu vidéo était amusant.</a:t>
            </a:r>
            <a:endParaRPr lang="fr-FR" b="1" dirty="0"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5985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D9738-ECAE-8C53-5285-87085D660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B4A0455B-7680-CFA2-8C7F-D135BDD72F0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128FE322-D90D-D8CD-B1FB-3A83FFB40C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CE23DD0-F220-72CE-51E3-91BE47260B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0CBE1B72-CDB9-80A8-96B5-47C7C6B822C1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Inès joue trop aux jeux vidéo. Écrivez vrai ou faux sur vos ardoises. Cherchez  la réponse dans le texte.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5A27815-61F6-14D8-8970-3DA390E23EDE}"/>
              </a:ext>
            </a:extLst>
          </p:cNvPr>
          <p:cNvSpPr txBox="1"/>
          <p:nvPr/>
        </p:nvSpPr>
        <p:spPr>
          <a:xfrm>
            <a:off x="6043658" y="1694064"/>
            <a:ext cx="1487442" cy="49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Vrai ou </a:t>
            </a:r>
            <a:r>
              <a:rPr lang="fr-FR" sz="2000" b="1" dirty="0">
                <a:solidFill>
                  <a:srgbClr val="0070C0"/>
                </a:solidFill>
                <a:latin typeface="Dosis "/>
              </a:rPr>
              <a:t>f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aux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0CB9A33-99B9-083F-D83B-28BAA489F2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312" y="2435225"/>
            <a:ext cx="6886575" cy="340995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7E40304-AA19-F706-BA7F-576A2EBA335F}"/>
              </a:ext>
            </a:extLst>
          </p:cNvPr>
          <p:cNvSpPr txBox="1"/>
          <p:nvPr/>
        </p:nvSpPr>
        <p:spPr>
          <a:xfrm>
            <a:off x="1612900" y="183126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SemiBold" pitchFamily="2" charset="0"/>
              </a:rPr>
              <a:t>Inès joue trop aux jeux vidéo. </a:t>
            </a:r>
            <a:endParaRPr lang="fr-FR" b="1" dirty="0"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9983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E0515-9796-B187-76B8-209D7195A9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0DA6A11E-3F0E-E771-1172-16A8800DC96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838DFEB5-2085-87AC-F723-A6989E282F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BD13B82-241C-6521-4172-66CE5ED851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B98183E2-6556-DB00-9654-05A39D5BDB41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Levez les ardoises. La bonne réponse est : faux.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Inès ne joue pas trop, car les écrans fatiguent les yeux.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D9DEAC1-18A2-8750-A0A1-68411BA4861E}"/>
              </a:ext>
            </a:extLst>
          </p:cNvPr>
          <p:cNvSpPr txBox="1"/>
          <p:nvPr/>
        </p:nvSpPr>
        <p:spPr>
          <a:xfrm>
            <a:off x="5936905" y="1779355"/>
            <a:ext cx="1487442" cy="49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Dosis "/>
              </a:rPr>
              <a:t>Faux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C0743AF-EE54-B2ED-461A-4B2E880B24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312" y="2435225"/>
            <a:ext cx="6886575" cy="34099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082DB3F-CB2F-5C5E-4BBA-FBDDEC3549D8}"/>
              </a:ext>
            </a:extLst>
          </p:cNvPr>
          <p:cNvSpPr/>
          <p:nvPr/>
        </p:nvSpPr>
        <p:spPr>
          <a:xfrm>
            <a:off x="4928025" y="3086853"/>
            <a:ext cx="2799925" cy="40784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9743E7E-E49C-82D6-9115-3314BB53F45F}"/>
              </a:ext>
            </a:extLst>
          </p:cNvPr>
          <p:cNvSpPr txBox="1"/>
          <p:nvPr/>
        </p:nvSpPr>
        <p:spPr>
          <a:xfrm>
            <a:off x="1612900" y="183126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Inès joue trop aux jeux vidéo. 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735958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2DFC1-77E2-8B8C-531F-6FD619A08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9A6E510A-B2BF-BA54-18AA-465C41E5FC0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0510C9AE-792C-CE91-AE76-46A7B066A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3FD7F81-5DE9-4E22-51AF-659FAB7370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1EE9C67B-F50A-12D5-85E0-6A07DE2B5099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Relevez dans le texte le synonyme de « 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dorer ». Écrivez la réponse sur vos ardoises.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966B29B-CD3A-3718-CEC6-9CB24F00F6AD}"/>
              </a:ext>
            </a:extLst>
          </p:cNvPr>
          <p:cNvSpPr txBox="1"/>
          <p:nvPr/>
        </p:nvSpPr>
        <p:spPr>
          <a:xfrm>
            <a:off x="2133489" y="1702038"/>
            <a:ext cx="487702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atin typeface="Dosis SemiBold" pitchFamily="2" charset="0"/>
              </a:rPr>
              <a:t>Adorer  = …………… 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</a:rPr>
              <a:t>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784DA29-3895-B706-4DCD-AE07D49EFB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312" y="2435225"/>
            <a:ext cx="6886575" cy="340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15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83F07F-8195-AB3E-0397-71213409C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CC434A30-F5F3-F68C-9E1A-F941239DD17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8DDA0AD6-53B5-96C9-C3A0-719F130D3D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4A6E38C-9F40-CE9F-FD83-AB8C281093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688195BC-08B1-2950-4CF5-5D19B6DFC568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Levez les ardoises. La bonne réponse est :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aimer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D8162F-9DFE-D5D9-671F-1EF7D9F169BA}"/>
              </a:ext>
            </a:extLst>
          </p:cNvPr>
          <p:cNvSpPr txBox="1"/>
          <p:nvPr/>
        </p:nvSpPr>
        <p:spPr>
          <a:xfrm>
            <a:off x="2369972" y="1682750"/>
            <a:ext cx="4404056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atin typeface="Dosis SemiBold" pitchFamily="2" charset="0"/>
              </a:rPr>
              <a:t>Adorer  =  </a:t>
            </a:r>
            <a:r>
              <a:rPr lang="fr-FR" sz="2800" b="1" dirty="0">
                <a:solidFill>
                  <a:srgbClr val="C00000"/>
                </a:solidFill>
                <a:latin typeface="Dosis SemiBold" pitchFamily="2" charset="0"/>
              </a:rPr>
              <a:t>Aimer</a:t>
            </a:r>
            <a:r>
              <a:rPr lang="fr-FR" sz="2800" b="1" dirty="0">
                <a:latin typeface="Dosis SemiBold" pitchFamily="2" charset="0"/>
              </a:rPr>
              <a:t> 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D0E047E-671B-8EA2-F343-A2E40CF13B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503" y="2516521"/>
            <a:ext cx="6886575" cy="34099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BB90EDF-256D-17A4-51FE-5E4A2E2F48AD}"/>
              </a:ext>
            </a:extLst>
          </p:cNvPr>
          <p:cNvSpPr/>
          <p:nvPr/>
        </p:nvSpPr>
        <p:spPr>
          <a:xfrm>
            <a:off x="4759398" y="4836631"/>
            <a:ext cx="517452" cy="33861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1204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3FE4F-D4F7-0166-3A1E-B3391D37F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F765196D-6CB8-FE30-BED4-275BC7A1BB1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C3B6427-8B4A-8018-76A6-554C3CE558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E353200-638F-014C-DFC2-A213C7E11A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9AD09F6D-A77C-961D-9132-7B7FFA381C33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Relevez dans le texte le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contraire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de « triste ». Écrivez la réponse sur vos ardoises.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C9E37FE-22CF-2AAD-8E40-C5F1F7E84EF7}"/>
              </a:ext>
            </a:extLst>
          </p:cNvPr>
          <p:cNvSpPr txBox="1"/>
          <p:nvPr/>
        </p:nvSpPr>
        <p:spPr>
          <a:xfrm>
            <a:off x="2133489" y="1702038"/>
            <a:ext cx="487702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atin typeface="Dosis SemiBold" pitchFamily="2" charset="0"/>
              </a:rPr>
              <a:t>Triste ≠ …………… 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</a:rPr>
              <a:t>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7FBD93A-FB8D-D5C9-9785-EE2375CA8C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312" y="2435225"/>
            <a:ext cx="6886575" cy="340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463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9E8BAF-5627-6310-C347-D8CDD8AFF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9202EFD2-69B2-CC92-7720-99FEF62D8B6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6D16B3E-5895-E961-7E15-5DE3FD9216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0FE4083-00A6-0DA2-F1E4-FF6B21EA08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4D7EC7C1-5CC6-C074-2BBC-2F4156573A0C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Levez les ardoises. La bonne réponse est :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heureux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69004E7-FF06-4B34-C7FC-B602162E9C10}"/>
              </a:ext>
            </a:extLst>
          </p:cNvPr>
          <p:cNvSpPr txBox="1"/>
          <p:nvPr/>
        </p:nvSpPr>
        <p:spPr>
          <a:xfrm>
            <a:off x="4808483" y="1568878"/>
            <a:ext cx="148744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C00000"/>
                </a:solidFill>
                <a:latin typeface="Dosis SemiBold" pitchFamily="2" charset="0"/>
              </a:rPr>
              <a:t>heureux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8EAAB9C-1DED-E8F2-D6E5-2F36F3FB63F5}"/>
              </a:ext>
            </a:extLst>
          </p:cNvPr>
          <p:cNvSpPr txBox="1"/>
          <p:nvPr/>
        </p:nvSpPr>
        <p:spPr>
          <a:xfrm>
            <a:off x="2817051" y="1594524"/>
            <a:ext cx="3036933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atin typeface="Dosis SemiBold" pitchFamily="2" charset="0"/>
              </a:rPr>
              <a:t>Triste ≠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EFAB38-06E8-5855-85A4-A5E3176EC3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261" y="2457535"/>
            <a:ext cx="6886575" cy="34099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A5A17F3-5DCF-70B7-E8F2-78CA9F6BA34C}"/>
              </a:ext>
            </a:extLst>
          </p:cNvPr>
          <p:cNvSpPr/>
          <p:nvPr/>
        </p:nvSpPr>
        <p:spPr>
          <a:xfrm>
            <a:off x="5378449" y="5473700"/>
            <a:ext cx="628651" cy="3429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8207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2DCD4-D204-FC3E-E34F-0429ED021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A6CB2C45-F44F-9CB1-0B19-07B07A381E0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D4E1054-FE7C-4098-25BA-68537EEB8B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5B1B24B-5307-EEEE-BE9C-DB6C49FF8B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39FFCD34-8B23-94E1-0143-591AB762C523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Relevez dans le texte le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contraire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de « problèmes ». Écrivez la réponse sur vos ardoises.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6D48222-706C-2D1C-FE99-D0C79E5EF970}"/>
              </a:ext>
            </a:extLst>
          </p:cNvPr>
          <p:cNvSpPr txBox="1"/>
          <p:nvPr/>
        </p:nvSpPr>
        <p:spPr>
          <a:xfrm>
            <a:off x="2133489" y="1702038"/>
            <a:ext cx="487702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atin typeface="Dosis SemiBold" pitchFamily="2" charset="0"/>
              </a:rPr>
              <a:t>Problèmes ≠ …………… 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</a:rPr>
              <a:t>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5987A28-E3E4-AA81-4EBA-619F069784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312" y="2435225"/>
            <a:ext cx="6886575" cy="340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283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BC870-B87D-600C-2F37-A981CFC83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35A71A36-6F6C-ED0F-E3D4-D52FEDF9EE1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99F9E19-4FF1-246F-7401-22F7F0BDB2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9FFECB5-C524-6B43-305D-682C8B44FD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532BCF6E-B601-47E8-F137-EAFD1A346B35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Levez les ardoises. La bonne réponse est : solutions.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E36ABC0-C2DD-5080-4EF1-7D2BE93F499B}"/>
              </a:ext>
            </a:extLst>
          </p:cNvPr>
          <p:cNvSpPr txBox="1"/>
          <p:nvPr/>
        </p:nvSpPr>
        <p:spPr>
          <a:xfrm>
            <a:off x="5101333" y="1624017"/>
            <a:ext cx="1689846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C00000"/>
                </a:solidFill>
                <a:latin typeface="Dosis SemiBold" pitchFamily="2" charset="0"/>
              </a:rPr>
              <a:t>Solutions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6FC9C66-175F-67F6-B1EA-2FEDE95F7F26}"/>
              </a:ext>
            </a:extLst>
          </p:cNvPr>
          <p:cNvSpPr txBox="1"/>
          <p:nvPr/>
        </p:nvSpPr>
        <p:spPr>
          <a:xfrm>
            <a:off x="2323218" y="1624017"/>
            <a:ext cx="3036933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atin typeface="Dosis SemiBold" pitchFamily="2" charset="0"/>
              </a:rPr>
              <a:t>Problèmes      ≠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FEFAD24-0BAE-0FD9-AB46-D73A1A7200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312" y="2435225"/>
            <a:ext cx="6886575" cy="34099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E769EFA-4B4B-20D0-53CC-60C61446F764}"/>
              </a:ext>
            </a:extLst>
          </p:cNvPr>
          <p:cNvSpPr/>
          <p:nvPr/>
        </p:nvSpPr>
        <p:spPr>
          <a:xfrm>
            <a:off x="2707469" y="3087327"/>
            <a:ext cx="747926" cy="40784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9580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90F50-817A-C92B-C8B4-33AAFBDF4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ACF27C23-0703-3333-E956-A576CF3F5A3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04DC215-1AE3-56D1-D8D8-B5243F7139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145FBFD-FFEC-7680-63B1-72F6F03071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itre 3">
            <a:extLst>
              <a:ext uri="{FF2B5EF4-FFF2-40B4-BE49-F238E27FC236}">
                <a16:creationId xmlns:a16="http://schemas.microsoft.com/office/drawing/2014/main" id="{965E8E67-B24C-11F8-3DCE-797ACF0D5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7C0A0D2-4CBF-4F1E-A446-E37A43F32A7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190450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B8B6C-0FC7-ABC2-F25D-33592FC44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F81BF0B-0B5B-A9EC-9962-4C946647EAB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409642F-6860-3C36-2ABF-80FCF64805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047408-CF0E-A36F-1F9C-689486668E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3">
            <a:extLst>
              <a:ext uri="{FF2B5EF4-FFF2-40B4-BE49-F238E27FC236}">
                <a16:creationId xmlns:a16="http://schemas.microsoft.com/office/drawing/2014/main" id="{10347596-CEBA-0A46-E5EA-821F0D2AF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Répondez à cette question sur vos cahiers. Je vais passer entre les rangs pour vous aider.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695FD9A-53D0-4EF4-6300-71F9581AB8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312" y="2435225"/>
            <a:ext cx="6886575" cy="340995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2631A4D-39D1-82C0-EC42-65F91AD5292F}"/>
              </a:ext>
            </a:extLst>
          </p:cNvPr>
          <p:cNvSpPr txBox="1"/>
          <p:nvPr/>
        </p:nvSpPr>
        <p:spPr>
          <a:xfrm>
            <a:off x="2562401" y="1402939"/>
            <a:ext cx="3036933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atin typeface="Dosis SemiBold" pitchFamily="2" charset="0"/>
              </a:rPr>
              <a:t>Que préfère Sami?      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026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AD65E-F993-7A46-9F9A-E9219FD6F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3">
            <a:extLst>
              <a:ext uri="{FF2B5EF4-FFF2-40B4-BE49-F238E27FC236}">
                <a16:creationId xmlns:a16="http://schemas.microsoft.com/office/drawing/2014/main" id="{7F79E546-E09E-3ECB-7FBE-ECC392BB3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2957D24-3AA9-1C27-F78A-6EE8DA6711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A1C31ED-E6E5-5BA7-80D7-2DD44045609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6" y="261920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B956A63-86F8-F7BD-51B1-DBFCC78E4517}"/>
              </a:ext>
            </a:extLst>
          </p:cNvPr>
          <p:cNvSpPr txBox="1"/>
          <p:nvPr/>
        </p:nvSpPr>
        <p:spPr>
          <a:xfrm>
            <a:off x="1692000" y="1613185"/>
            <a:ext cx="4572000" cy="49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latin typeface="Dosis SemiBold" pitchFamily="2" charset="0"/>
              </a:rPr>
              <a:t>Que préfère Sami?     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95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09B52E-A7DA-2665-890A-11F973542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092E679E-2C05-340B-B7A1-6B65C4AB899C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F4625FB-5B6D-5CC0-F642-C51A1EC08B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6D4011D-ED9E-1BED-75B2-64114DF6A7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784FFAD-62BD-1D17-E37E-831B3A22C72B}"/>
              </a:ext>
            </a:extLst>
          </p:cNvPr>
          <p:cNvSpPr txBox="1"/>
          <p:nvPr/>
        </p:nvSpPr>
        <p:spPr>
          <a:xfrm>
            <a:off x="3624153" y="2851919"/>
            <a:ext cx="5634147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Sami préfère les dessins animés 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183755F-0ECD-5578-8385-51A167287F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BEA1A57-8BCE-7D78-BA52-8081D07A05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062DA25-8A23-996E-8E2E-A93556E35C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3">
            <a:extLst>
              <a:ext uri="{FF2B5EF4-FFF2-40B4-BE49-F238E27FC236}">
                <a16:creationId xmlns:a16="http://schemas.microsoft.com/office/drawing/2014/main" id="{343BC9B7-6661-3115-01D2-2EF336BCC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10214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question est : Que préfère ? Je cherche une préférence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dans le texte. La réponse  est : « Sami préfère les dessins animés . »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31D07D8-FD3D-EE9B-BD62-C3A0D74BC74A}"/>
              </a:ext>
            </a:extLst>
          </p:cNvPr>
          <p:cNvSpPr txBox="1"/>
          <p:nvPr/>
        </p:nvSpPr>
        <p:spPr>
          <a:xfrm>
            <a:off x="1032868" y="3028890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Que  préfère Sami ?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194796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525FD-6B48-B7D6-280F-1AB15C13D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6D2A5A9-4F8D-61A9-AE20-9C19BAB8D6B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C2B0C53E-6DC8-EA43-4122-BF46BFD466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8C0339E-5A30-C227-2ABC-4F01DCC226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3">
            <a:extLst>
              <a:ext uri="{FF2B5EF4-FFF2-40B4-BE49-F238E27FC236}">
                <a16:creationId xmlns:a16="http://schemas.microsoft.com/office/drawing/2014/main" id="{708558D9-8007-EA01-D98C-03F992E79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Répondez à cette question sur vos cahiers. Je vais passer entre les rangs pour vous aider.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2513766-538D-06FF-A724-01333DE6FB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312" y="2435225"/>
            <a:ext cx="6886575" cy="340995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F1BFABB-D7D9-AC54-7C1E-748EF5368F7C}"/>
              </a:ext>
            </a:extLst>
          </p:cNvPr>
          <p:cNvSpPr txBox="1"/>
          <p:nvPr/>
        </p:nvSpPr>
        <p:spPr>
          <a:xfrm>
            <a:off x="2286000" y="171694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Quel est le dessin animé préféré de Sami?</a:t>
            </a:r>
            <a:endParaRPr lang="fr-FR" sz="1800" b="1" dirty="0"/>
          </a:p>
        </p:txBody>
      </p:sp>
    </p:spTree>
    <p:extLst>
      <p:ext uri="{BB962C8B-B14F-4D97-AF65-F5344CB8AC3E}">
        <p14:creationId xmlns:p14="http://schemas.microsoft.com/office/powerpoint/2010/main" val="2848439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59BED0-E975-BFF4-FA46-375F781EA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3">
            <a:extLst>
              <a:ext uri="{FF2B5EF4-FFF2-40B4-BE49-F238E27FC236}">
                <a16:creationId xmlns:a16="http://schemas.microsoft.com/office/drawing/2014/main" id="{D0D33B2A-54CF-4573-A16A-546D9EB78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7EEDC48-840B-0B69-63E8-4D2C140317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915044E-0620-41D4-AC23-B800CD34DB5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6" y="282240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EFAD1BF-55BF-7097-87A1-10D3B388CF8D}"/>
              </a:ext>
            </a:extLst>
          </p:cNvPr>
          <p:cNvSpPr txBox="1"/>
          <p:nvPr/>
        </p:nvSpPr>
        <p:spPr>
          <a:xfrm>
            <a:off x="2286000" y="1910535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Quel est le dessin animé préféré de Sami ?</a:t>
            </a:r>
            <a:endParaRPr lang="fr-FR" sz="1800" b="1" dirty="0"/>
          </a:p>
        </p:txBody>
      </p:sp>
    </p:spTree>
    <p:extLst>
      <p:ext uri="{BB962C8B-B14F-4D97-AF65-F5344CB8AC3E}">
        <p14:creationId xmlns:p14="http://schemas.microsoft.com/office/powerpoint/2010/main" val="4044996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86AA6-59FF-1547-0858-33FCDF264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5">
            <a:extLst>
              <a:ext uri="{FF2B5EF4-FFF2-40B4-BE49-F238E27FC236}">
                <a16:creationId xmlns:a16="http://schemas.microsoft.com/office/drawing/2014/main" id="{6ABF79AA-4C9E-304A-2724-9B4790E902A9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question est : quel est ? Je cherche un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nom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de dessin animé . La réponse est : le dessin animé préféré de Sami est Shaun le mouton.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D45BFD0-F4E4-EEA1-695A-932D947B411B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EEB4BED-DB28-312E-FCB7-2919D804FD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E303FD3-8CEA-E14E-1CBE-21AF57C46F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F7C2131-92C8-3864-5374-11D996FA2F09}"/>
              </a:ext>
            </a:extLst>
          </p:cNvPr>
          <p:cNvSpPr txBox="1"/>
          <p:nvPr/>
        </p:nvSpPr>
        <p:spPr>
          <a:xfrm>
            <a:off x="1078644" y="3517960"/>
            <a:ext cx="6986709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Dosis "/>
              </a:rPr>
              <a:t>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e dessin animé préféré de Sami est Shaun le mouton.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ACDBEEB-4D86-EFBB-8B4C-143AC8CEED57}"/>
              </a:ext>
            </a:extLst>
          </p:cNvPr>
          <p:cNvSpPr txBox="1"/>
          <p:nvPr/>
        </p:nvSpPr>
        <p:spPr>
          <a:xfrm>
            <a:off x="1862666" y="2301295"/>
            <a:ext cx="54186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SemiBold" pitchFamily="2" charset="0"/>
              </a:rPr>
              <a:t>Quel est le dessin animé préféré de Sami?</a:t>
            </a:r>
            <a:endParaRPr lang="fr-FR" sz="2400" b="1" dirty="0"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582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0FB9D9-82A4-EE61-6A21-1C834390E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2BB3A1E-0951-553E-7294-B4F1FC0E9BD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EC6F351-4CCD-44BE-34BF-414DBAD505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1D00D1B-6B35-A538-7CE7-070E7141AC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3">
            <a:extLst>
              <a:ext uri="{FF2B5EF4-FFF2-40B4-BE49-F238E27FC236}">
                <a16:creationId xmlns:a16="http://schemas.microsoft.com/office/drawing/2014/main" id="{683969BB-A5C6-9583-4736-F9602653A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Répondez à cette question sur vos cahiers. Je vais passer entre les rangs pour vous aider.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60F9DAF-B61B-B699-85B1-4EA937B83065}"/>
              </a:ext>
            </a:extLst>
          </p:cNvPr>
          <p:cNvSpPr txBox="1"/>
          <p:nvPr/>
        </p:nvSpPr>
        <p:spPr>
          <a:xfrm>
            <a:off x="795670" y="1624017"/>
            <a:ext cx="7552659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</a:rPr>
              <a:t>Quelle est la matière préférée de Sami?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45844E4-1933-2466-3F3A-3235C15723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8711" y="2547063"/>
            <a:ext cx="6886575" cy="340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96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E428F-07D9-ED9B-9DEC-BA302D4DD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3">
            <a:extLst>
              <a:ext uri="{FF2B5EF4-FFF2-40B4-BE49-F238E27FC236}">
                <a16:creationId xmlns:a16="http://schemas.microsoft.com/office/drawing/2014/main" id="{92499A86-FCC7-2D90-2C74-1F5417174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CF9367-FC91-9673-C8FB-3836FA00A5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7130DB5-C1AA-9347-AF37-CBFC8B5AF1D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6" y="313355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056342F-4F8E-B062-3CEF-0E7AF7F921DD}"/>
              </a:ext>
            </a:extLst>
          </p:cNvPr>
          <p:cNvSpPr txBox="1"/>
          <p:nvPr/>
        </p:nvSpPr>
        <p:spPr>
          <a:xfrm>
            <a:off x="795670" y="1921840"/>
            <a:ext cx="7552659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</a:rPr>
              <a:t>Quelle est la matière préférée de Sami? </a:t>
            </a:r>
          </a:p>
        </p:txBody>
      </p:sp>
    </p:spTree>
    <p:extLst>
      <p:ext uri="{BB962C8B-B14F-4D97-AF65-F5344CB8AC3E}">
        <p14:creationId xmlns:p14="http://schemas.microsoft.com/office/powerpoint/2010/main" val="23151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732C6-A05D-8F4D-F629-6636E6E5F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5">
            <a:extLst>
              <a:ext uri="{FF2B5EF4-FFF2-40B4-BE49-F238E27FC236}">
                <a16:creationId xmlns:a16="http://schemas.microsoft.com/office/drawing/2014/main" id="{87BFE73B-4A48-FFCC-9BD8-7CF8F35F9E81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question est : Quelle est la matière préférée de Sami ?  Je cherche le nom d’une matière dans le texte. La réponse est : la matière préférée de Sami est les sciences.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2BACF8F8-E5C8-A068-4FD2-CC362CCF462C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28011C9-840B-C209-C678-94CF235371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BF05C94-B493-6CC7-353F-F4AB862914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B2DB91D1-71D0-DF44-C69B-9B92E929B444}"/>
              </a:ext>
            </a:extLst>
          </p:cNvPr>
          <p:cNvSpPr txBox="1"/>
          <p:nvPr/>
        </p:nvSpPr>
        <p:spPr>
          <a:xfrm>
            <a:off x="1206618" y="3429000"/>
            <a:ext cx="673076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C00000"/>
                </a:solidFill>
                <a:latin typeface="Dosis SemiBold" pitchFamily="2" charset="0"/>
              </a:rPr>
              <a:t>L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a matière préférée de Sami est les sciences.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1B5125B-86C1-7C9C-57DA-BFDD3DC3CEFD}"/>
              </a:ext>
            </a:extLst>
          </p:cNvPr>
          <p:cNvSpPr txBox="1"/>
          <p:nvPr/>
        </p:nvSpPr>
        <p:spPr>
          <a:xfrm>
            <a:off x="795670" y="2175902"/>
            <a:ext cx="7552659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</a:rPr>
              <a:t>Quelle est la matière préférée de Sami? </a:t>
            </a:r>
          </a:p>
        </p:txBody>
      </p:sp>
    </p:spTree>
    <p:extLst>
      <p:ext uri="{BB962C8B-B14F-4D97-AF65-F5344CB8AC3E}">
        <p14:creationId xmlns:p14="http://schemas.microsoft.com/office/powerpoint/2010/main" val="2670260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73EB1-8736-9DE8-0E57-35AC0C4A2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A684E37-2BE2-697C-9418-0C301120FB2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CB1C4CD-882C-CD25-BF07-424A547E34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80C5EB0-EC69-C157-2C7A-9784EBA01D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3">
            <a:extLst>
              <a:ext uri="{FF2B5EF4-FFF2-40B4-BE49-F238E27FC236}">
                <a16:creationId xmlns:a16="http://schemas.microsoft.com/office/drawing/2014/main" id="{6CAD76B0-0C90-E41A-CFF4-BBB85F4D8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Répondez à cette question sur vos cahiers. Je vais passer entre les rangs pour vous aider.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B7ED87-5FEE-1586-4F5D-C37E920A94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312" y="2435225"/>
            <a:ext cx="6886575" cy="340995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6920D50-17A6-943F-C495-F83CC78CE9B9}"/>
              </a:ext>
            </a:extLst>
          </p:cNvPr>
          <p:cNvSpPr txBox="1"/>
          <p:nvPr/>
        </p:nvSpPr>
        <p:spPr>
          <a:xfrm>
            <a:off x="1758950" y="1673665"/>
            <a:ext cx="4572000" cy="4558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</a:rPr>
              <a:t>Quelle est la matière préférée de Inès ?</a:t>
            </a:r>
          </a:p>
        </p:txBody>
      </p:sp>
    </p:spTree>
    <p:extLst>
      <p:ext uri="{BB962C8B-B14F-4D97-AF65-F5344CB8AC3E}">
        <p14:creationId xmlns:p14="http://schemas.microsoft.com/office/powerpoint/2010/main" val="73032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0C4BBB-7A95-7FFA-BD80-6C304C07B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3">
            <a:extLst>
              <a:ext uri="{FF2B5EF4-FFF2-40B4-BE49-F238E27FC236}">
                <a16:creationId xmlns:a16="http://schemas.microsoft.com/office/drawing/2014/main" id="{7BE068A8-A39D-EC3D-F40A-9D577B708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0B4A33C-F6FC-D66E-DAD9-64B446552B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89ECAD2-4451-55B3-6642-9484139CDBC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6" y="313355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DB492F6-C139-60A2-CC3B-A9E2CF87767B}"/>
              </a:ext>
            </a:extLst>
          </p:cNvPr>
          <p:cNvSpPr txBox="1"/>
          <p:nvPr/>
        </p:nvSpPr>
        <p:spPr>
          <a:xfrm>
            <a:off x="2082800" y="1743515"/>
            <a:ext cx="4572000" cy="4558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</a:rPr>
              <a:t>Quelle est la matière préférée de Inès ?</a:t>
            </a:r>
          </a:p>
        </p:txBody>
      </p:sp>
    </p:spTree>
    <p:extLst>
      <p:ext uri="{BB962C8B-B14F-4D97-AF65-F5344CB8AC3E}">
        <p14:creationId xmlns:p14="http://schemas.microsoft.com/office/powerpoint/2010/main" val="2425254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27A81-B0B3-B61B-2AAF-DF80FE688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5">
            <a:extLst>
              <a:ext uri="{FF2B5EF4-FFF2-40B4-BE49-F238E27FC236}">
                <a16:creationId xmlns:a16="http://schemas.microsoft.com/office/drawing/2014/main" id="{66CC44F7-527D-01F9-B74F-19BEF235A2A7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question est : quelle est ? Je cherche une matière dans le texte. La réponse </a:t>
            </a:r>
          </a:p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est : la matière préférée de Inès est l’histoire.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6503232-91B6-9931-0DEA-39B25A4D50A3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8587B166-34BB-8133-9651-CBB760A0C9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E712C2-D388-ED80-F990-2F4F91A3F5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4E3A0E2B-0BFB-0245-A190-8F0EBBE292B7}"/>
              </a:ext>
            </a:extLst>
          </p:cNvPr>
          <p:cNvSpPr txBox="1"/>
          <p:nvPr/>
        </p:nvSpPr>
        <p:spPr>
          <a:xfrm>
            <a:off x="1937418" y="3429000"/>
            <a:ext cx="5634147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a matière préférée de Inès est l’histoire.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80529A6-F87D-99F0-3529-27499B4508FC}"/>
              </a:ext>
            </a:extLst>
          </p:cNvPr>
          <p:cNvSpPr txBox="1"/>
          <p:nvPr/>
        </p:nvSpPr>
        <p:spPr>
          <a:xfrm>
            <a:off x="2286000" y="2302315"/>
            <a:ext cx="4572000" cy="49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</a:rPr>
              <a:t>Quelle est la matière préférée de Inès ?</a:t>
            </a:r>
          </a:p>
        </p:txBody>
      </p:sp>
    </p:spTree>
    <p:extLst>
      <p:ext uri="{BB962C8B-B14F-4D97-AF65-F5344CB8AC3E}">
        <p14:creationId xmlns:p14="http://schemas.microsoft.com/office/powerpoint/2010/main" val="323153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relisez et faites l’activité 5.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B24319A-2A09-7C5C-89F3-F76A6962BD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71380DC-C187-EDD2-35AA-12FB111EE2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0428" y="2000250"/>
            <a:ext cx="2860656" cy="4387850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99FA74C-E512-3F58-0669-DA7449420F72}"/>
              </a:ext>
            </a:extLst>
          </p:cNvPr>
          <p:cNvSpPr/>
          <p:nvPr/>
        </p:nvSpPr>
        <p:spPr>
          <a:xfrm>
            <a:off x="4163870" y="5398827"/>
            <a:ext cx="3456527" cy="703173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8444</TotalTime>
  <Words>1718</Words>
  <Application>Microsoft Office PowerPoint</Application>
  <PresentationFormat>Affichage à l'écran (4:3)</PresentationFormat>
  <Paragraphs>195</Paragraphs>
  <Slides>62</Slides>
  <Notes>2</Notes>
  <HiddenSlides>0</HiddenSlides>
  <MMClips>3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16</vt:i4>
      </vt:variant>
      <vt:variant>
        <vt:lpstr>Titres des diapositives</vt:lpstr>
      </vt:variant>
      <vt:variant>
        <vt:i4>62</vt:i4>
      </vt:variant>
    </vt:vector>
  </HeadingPairs>
  <TitlesOfParts>
    <vt:vector size="89" baseType="lpstr">
      <vt:lpstr>Calibri</vt:lpstr>
      <vt:lpstr>Mistral</vt:lpstr>
      <vt:lpstr>Arial</vt:lpstr>
      <vt:lpstr>Dosis</vt:lpstr>
      <vt:lpstr>Aptos</vt:lpstr>
      <vt:lpstr>Dosis SemiBold</vt:lpstr>
      <vt:lpstr>Dosis </vt:lpstr>
      <vt:lpstr>Wingdings</vt:lpstr>
      <vt:lpstr>Dosis ExtraBold</vt:lpstr>
      <vt:lpstr>Aptos Display</vt:lpstr>
      <vt:lpstr>Dosis Medium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Thème Office</vt:lpstr>
      <vt:lpstr>3_Env-Enseignant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de révision</vt:lpstr>
      <vt:lpstr>Plan de la séance 1</vt:lpstr>
      <vt:lpstr>Présentation PowerPoint</vt:lpstr>
      <vt:lpstr>Bonjour les enfants. Aujourd’hui, nous allons commencer une nouvelle séance de révision. Soyez attentifs.</vt:lpstr>
      <vt:lpstr>Lisez ces mots en silence.</vt:lpstr>
      <vt:lpstr>Qui veut lire à voix haute ? </vt:lpstr>
      <vt:lpstr>Lisez ces mots en silence.</vt:lpstr>
      <vt:lpstr>Qui veut lire à voix haute ? </vt:lpstr>
      <vt:lpstr>Lisez ces phrases silencieusement. </vt:lpstr>
      <vt:lpstr>Qui veut lire à voix haute ?</vt:lpstr>
      <vt:lpstr>Lisez ces phrases silencieusement. </vt:lpstr>
      <vt:lpstr>Qui veut lire à voix haute ?</vt:lpstr>
      <vt:lpstr>Présentation PowerPoint</vt:lpstr>
      <vt:lpstr>Prenez vos ardoises.</vt:lpstr>
      <vt:lpstr>Présentation PowerPoint</vt:lpstr>
      <vt:lpstr>Levez vos ardoises. </vt:lpstr>
      <vt:lpstr>Présentation PowerPoint</vt:lpstr>
      <vt:lpstr>Présentation PowerPoint</vt:lpstr>
      <vt:lpstr>Présentation PowerPoint</vt:lpstr>
      <vt:lpstr>Levez vos ardoises. </vt:lpstr>
      <vt:lpstr>Présentation PowerPoint</vt:lpstr>
      <vt:lpstr>Présentation PowerPoint</vt:lpstr>
      <vt:lpstr>Présentation PowerPoint</vt:lpstr>
      <vt:lpstr>Levez vos ardoises. </vt:lpstr>
      <vt:lpstr>Présentation PowerPoint</vt:lpstr>
      <vt:lpstr>Plan de la séance</vt:lpstr>
      <vt:lpstr>Maintenant, nous allons faire de la lecture. </vt:lpstr>
      <vt:lpstr>Lisez le texte silencieusement sur votre livret.  </vt:lpstr>
      <vt:lpstr>Qui veut lire le texte ? Je vais désigner plusieurs élèves. Chacun va lire un passage. </vt:lpstr>
      <vt:lpstr>Prenez vos ardoises. On va répondre à des questions de compréhension.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Prenez vos cahiers.</vt:lpstr>
      <vt:lpstr>Répondez à cette question sur vos cahiers. Je vais passer entre les rangs pour vous aider. </vt:lpstr>
      <vt:lpstr>Qui veut lire sa réponse ?</vt:lpstr>
      <vt:lpstr>La question est : Que préfère ? Je cherche une préférence dans le texte. La réponse  est : « Sami préfère les dessins animés . »</vt:lpstr>
      <vt:lpstr>Répondez à cette question sur vos cahiers. Je vais passer entre les rangs pour vous aider. </vt:lpstr>
      <vt:lpstr>Qui veut lire sa réponse ?</vt:lpstr>
      <vt:lpstr>Présentation PowerPoint</vt:lpstr>
      <vt:lpstr>Répondez à cette question sur vos cahiers. Je vais passer entre les rangs pour vous aider. </vt:lpstr>
      <vt:lpstr>Qui veut lire sa réponse ?</vt:lpstr>
      <vt:lpstr>Présentation PowerPoint</vt:lpstr>
      <vt:lpstr>Répondez à cette question sur vos cahiers. Je vais passer entre les rangs pour vous aider. </vt:lpstr>
      <vt:lpstr>Qui veut lire sa réponse ?</vt:lpstr>
      <vt:lpstr>Présentation PowerPoint</vt:lpstr>
      <vt:lpstr>La séance d’aujourd’hui est terminée. À la maison, relisez et faites l’activité 5.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KHAOUA AZEDDIN</cp:lastModifiedBy>
  <cp:revision>35</cp:revision>
  <cp:lastPrinted>2025-08-13T10:11:39Z</cp:lastPrinted>
  <dcterms:created xsi:type="dcterms:W3CDTF">2025-08-01T12:31:49Z</dcterms:created>
  <dcterms:modified xsi:type="dcterms:W3CDTF">2026-01-12T18:49:11Z</dcterms:modified>
</cp:coreProperties>
</file>