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6" r:id="rId15"/>
  </p:sldMasterIdLst>
  <p:notesMasterIdLst>
    <p:notesMasterId r:id="rId53"/>
  </p:notesMasterIdLst>
  <p:sldIdLst>
    <p:sldId id="257" r:id="rId16"/>
    <p:sldId id="1029" r:id="rId17"/>
    <p:sldId id="951" r:id="rId18"/>
    <p:sldId id="1319" r:id="rId19"/>
    <p:sldId id="1106" r:id="rId20"/>
    <p:sldId id="799" r:id="rId21"/>
    <p:sldId id="917" r:id="rId22"/>
    <p:sldId id="899" r:id="rId23"/>
    <p:sldId id="953" r:id="rId24"/>
    <p:sldId id="1101" r:id="rId25"/>
    <p:sldId id="1102" r:id="rId26"/>
    <p:sldId id="1103" r:id="rId27"/>
    <p:sldId id="1104" r:id="rId28"/>
    <p:sldId id="850" r:id="rId29"/>
    <p:sldId id="800" r:id="rId30"/>
    <p:sldId id="1011" r:id="rId31"/>
    <p:sldId id="1088" r:id="rId32"/>
    <p:sldId id="1089" r:id="rId33"/>
    <p:sldId id="1086" r:id="rId34"/>
    <p:sldId id="1040" r:id="rId35"/>
    <p:sldId id="1087" r:id="rId36"/>
    <p:sldId id="1012" r:id="rId37"/>
    <p:sldId id="1010" r:id="rId38"/>
    <p:sldId id="995" r:id="rId39"/>
    <p:sldId id="1006" r:id="rId40"/>
    <p:sldId id="1007" r:id="rId41"/>
    <p:sldId id="1008" r:id="rId42"/>
    <p:sldId id="1009" r:id="rId43"/>
    <p:sldId id="1013" r:id="rId44"/>
    <p:sldId id="1098" r:id="rId45"/>
    <p:sldId id="1097" r:id="rId46"/>
    <p:sldId id="1016" r:id="rId47"/>
    <p:sldId id="1091" r:id="rId48"/>
    <p:sldId id="1092" r:id="rId49"/>
    <p:sldId id="1094" r:id="rId50"/>
    <p:sldId id="1095" r:id="rId51"/>
    <p:sldId id="1105" r:id="rId52"/>
  </p:sldIdLst>
  <p:sldSz cx="9144000" cy="6858000" type="screen4x3"/>
  <p:notesSz cx="6735763" cy="9866313"/>
  <p:embeddedFontLst>
    <p:embeddedFont>
      <p:font typeface="Dosis" panose="02010703020202060003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  <p:bold r:id="rId58"/>
    </p:embeddedFont>
    <p:embeddedFont>
      <p:font typeface="Dosis SemiBold" panose="02010703020202060003" pitchFamily="2" charset="0"/>
      <p:regular r:id="rId59"/>
      <p:bold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B5377"/>
    <a:srgbClr val="424D7B"/>
    <a:srgbClr val="565F88"/>
    <a:srgbClr val="F26553"/>
    <a:srgbClr val="E84234"/>
    <a:srgbClr val="2AB6D7"/>
    <a:srgbClr val="55B7DE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04E780-3298-40C8-952D-85D514ACD18E}" v="19" dt="2025-12-12T05:48:56.8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3246" autoAdjust="0"/>
  </p:normalViewPr>
  <p:slideViewPr>
    <p:cSldViewPr snapToGrid="0">
      <p:cViewPr varScale="1">
        <p:scale>
          <a:sx n="82" d="100"/>
          <a:sy n="82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font" Target="fonts/font2.fntdata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presProps" Target="presProps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font" Target="fonts/font3.fntdata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font" Target="fonts/font6.fntdata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font" Target="fonts/font1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font" Target="fonts/font4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font" Target="fonts/font7.fntdata"/><Relationship Id="rId65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82863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6293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34806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39925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68621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77392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7950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0379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22009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4040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887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e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132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pPr/>
              <a:t>01/01/2026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93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4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46.png"/><Relationship Id="rId5" Type="http://schemas.openxmlformats.org/officeDocument/2006/relationships/image" Target="../media/image43.png"/><Relationship Id="rId10" Type="http://schemas.openxmlformats.org/officeDocument/2006/relationships/image" Target="../media/image45.png"/><Relationship Id="rId4" Type="http://schemas.openxmlformats.org/officeDocument/2006/relationships/customXml" Target="../ink/ink1.xml"/><Relationship Id="rId9" Type="http://schemas.openxmlformats.org/officeDocument/2006/relationships/image" Target="../media/image31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4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46.png"/><Relationship Id="rId5" Type="http://schemas.openxmlformats.org/officeDocument/2006/relationships/image" Target="../media/image43.png"/><Relationship Id="rId10" Type="http://schemas.openxmlformats.org/officeDocument/2006/relationships/image" Target="../media/image45.png"/><Relationship Id="rId4" Type="http://schemas.openxmlformats.org/officeDocument/2006/relationships/customXml" Target="../ink/ink3.xml"/><Relationship Id="rId9" Type="http://schemas.openxmlformats.org/officeDocument/2006/relationships/image" Target="../media/image31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7" Type="http://schemas.openxmlformats.org/officeDocument/2006/relationships/image" Target="../media/image44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3.png"/><Relationship Id="rId10" Type="http://schemas.openxmlformats.org/officeDocument/2006/relationships/image" Target="../media/image15.png"/><Relationship Id="rId9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4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60F6F7F-0A8B-F30B-F6F1-5C41C25D0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BE758C5B-F433-136D-8F8E-EA8A8829A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73" y="2416630"/>
            <a:ext cx="2016509" cy="2671948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12396" y="2532053"/>
            <a:ext cx="1697038" cy="2497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5218" y="2553064"/>
            <a:ext cx="1348049" cy="2278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53554" y="2629408"/>
            <a:ext cx="1608666" cy="223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5688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(fluidité)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1)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3B0A203-BE29-E955-7502-CB25154D7C78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B6629BD-3580-2994-C40B-0C6F424B622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84A04DD-1559-9F22-2691-2AA65052239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BD95F10D-0CC6-C679-F6C1-AC6F9486A1C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A67E90E4-2E36-0201-BC24-929737FD7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350" y="3457337"/>
            <a:ext cx="3828620" cy="135952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1658F6B-1565-05A1-9E64-F681A91A6C5B}"/>
              </a:ext>
            </a:extLst>
          </p:cNvPr>
          <p:cNvSpPr txBox="1"/>
          <p:nvPr/>
        </p:nvSpPr>
        <p:spPr>
          <a:xfrm>
            <a:off x="5059251" y="4079405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73F422DC-5F82-3E46-1978-D01E0B3E5E7C}"/>
              </a:ext>
            </a:extLst>
          </p:cNvPr>
          <p:cNvSpPr/>
          <p:nvPr/>
        </p:nvSpPr>
        <p:spPr>
          <a:xfrm>
            <a:off x="4951350" y="348208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31429A2-9C4A-3DA7-E40C-28D80259F19F}"/>
              </a:ext>
            </a:extLst>
          </p:cNvPr>
          <p:cNvSpPr/>
          <p:nvPr/>
        </p:nvSpPr>
        <p:spPr>
          <a:xfrm>
            <a:off x="4735350" y="220251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rganigramme : Terminateur 18">
            <a:extLst>
              <a:ext uri="{FF2B5EF4-FFF2-40B4-BE49-F238E27FC236}">
                <a16:creationId xmlns:a16="http://schemas.microsoft.com/office/drawing/2014/main" id="{5690D11F-319A-148C-2A95-80613A142204}"/>
              </a:ext>
            </a:extLst>
          </p:cNvPr>
          <p:cNvSpPr/>
          <p:nvPr/>
        </p:nvSpPr>
        <p:spPr>
          <a:xfrm>
            <a:off x="4951350" y="195051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589F9940-EB89-75B5-F288-1CFDB009595B}"/>
              </a:ext>
            </a:extLst>
          </p:cNvPr>
          <p:cNvSpPr txBox="1">
            <a:spLocks/>
          </p:cNvSpPr>
          <p:nvPr/>
        </p:nvSpPr>
        <p:spPr>
          <a:xfrm>
            <a:off x="4915350" y="240521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>
                <a:tab pos="25066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>
                <a:tab pos="25066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2)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>
                <a:tab pos="2506663" algn="l"/>
              </a:tabLst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45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19602" y="2695829"/>
            <a:ext cx="547419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exprimer ses préférences et justifier.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 cstate="print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 nos préférences et justifier nos choix.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5_P2_W3_S5 (oral)">
            <a:hlinkClick r:id="" action="ppaction://media"/>
            <a:extLst>
              <a:ext uri="{FF2B5EF4-FFF2-40B4-BE49-F238E27FC236}">
                <a16:creationId xmlns:a16="http://schemas.microsoft.com/office/drawing/2014/main" id="{D414A3FA-A338-BAA1-ACE1-645B3EFB2A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4800" y="1931400"/>
            <a:ext cx="7414400" cy="417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4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645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Maintenant, on va prendre la parole pour parler de nos préférences et justifier nos choix.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14480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9737" y="2932176"/>
            <a:ext cx="938876" cy="1048901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9C739D9-B66F-2C37-5732-685B5B53352F}"/>
              </a:ext>
            </a:extLst>
          </p:cNvPr>
          <p:cNvSpPr txBox="1"/>
          <p:nvPr/>
        </p:nvSpPr>
        <p:spPr>
          <a:xfrm>
            <a:off x="1496396" y="2224290"/>
            <a:ext cx="6385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 ta matière préférée à l’école, de tes dessins animés préférés  et de ton sport préféré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54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C587479-9A48-1893-579F-7A71D4671BD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5959" y="32631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6CA2B40-E049-BBD3-8A73-8CC92E95B19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84529" y="2738649"/>
            <a:ext cx="938876" cy="104890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05AC4AC-A6BD-5AAB-B0D7-70DE53D5913E}"/>
              </a:ext>
            </a:extLst>
          </p:cNvPr>
          <p:cNvSpPr txBox="1"/>
          <p:nvPr/>
        </p:nvSpPr>
        <p:spPr>
          <a:xfrm>
            <a:off x="1496396" y="2224290"/>
            <a:ext cx="6385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 de ta matière préférée à l’école, de tes dessins animés préférés  et de ton sport préféré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2426CF-FCA6-26B8-B0DA-AB1132B32623}"/>
              </a:ext>
            </a:extLst>
          </p:cNvPr>
          <p:cNvSpPr/>
          <p:nvPr/>
        </p:nvSpPr>
        <p:spPr>
          <a:xfrm>
            <a:off x="2633708" y="2982689"/>
            <a:ext cx="5943707" cy="254422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FEABF5-47E1-2866-E663-64A878BA50E5}"/>
              </a:ext>
            </a:extLst>
          </p:cNvPr>
          <p:cNvSpPr txBox="1"/>
          <p:nvPr/>
        </p:nvSpPr>
        <p:spPr>
          <a:xfrm>
            <a:off x="2868747" y="3118718"/>
            <a:ext cx="5473628" cy="211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[expression d’opinion]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 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 matière ]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 la meilleure matière à l’école 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</a:t>
            </a:r>
            <a:r>
              <a:rPr lang="fr-MA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  <a:cs typeface="Arial" panose="020B0604020202020204" pitchFamily="34" charset="0"/>
              </a:rPr>
              <a:t>__________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cause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] 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Mon dessin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préféré est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 [ dessin animé].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Mon sport préféré est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_______________ [sport].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[sport]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 moins 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_______________ [ description} 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[sport].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B23505-7DDE-F978-3E57-FC5C530F818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373" y="3084852"/>
            <a:ext cx="1865935" cy="279890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CBCCA6-D377-5BDA-79A8-803AEF4E703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888" y="1963738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630124" y="755999"/>
            <a:ext cx="69790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de ses préférences.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9541" y="2741046"/>
            <a:ext cx="4960805" cy="756000"/>
          </a:xfrm>
        </p:spPr>
        <p:txBody>
          <a:bodyPr/>
          <a:lstStyle/>
          <a:p>
            <a:r>
              <a:rPr lang="fr-FR" sz="1400" dirty="0"/>
              <a:t>Prendre la parole pour exprimer ses préférences et justifier.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283F7-AEF4-F3F0-0A58-97311FD22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3031CA-1EE0-7506-60ED-464606FF7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AD6E56-214C-8243-3287-28ABB5840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4E1336-BBB7-C327-3D59-F3C586C16408}"/>
              </a:ext>
            </a:extLst>
          </p:cNvPr>
          <p:cNvSpPr txBox="1"/>
          <p:nvPr/>
        </p:nvSpPr>
        <p:spPr>
          <a:xfrm>
            <a:off x="1134533" y="2435587"/>
            <a:ext cx="684000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Pour moi, les maths sont la meilleure matière à l’école parce que je voudrais devenir ingénieur. Je trouve que l’histoire est très utile parce qu’elle nous fait découvrir notre passé.</a:t>
            </a:r>
          </a:p>
        </p:txBody>
      </p:sp>
    </p:spTree>
    <p:extLst>
      <p:ext uri="{BB962C8B-B14F-4D97-AF65-F5344CB8AC3E}">
        <p14:creationId xmlns:p14="http://schemas.microsoft.com/office/powerpoint/2010/main" val="142705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 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/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em 3">
            <a:hlinkClick r:id="" action="ppaction://media"/>
            <a:extLst>
              <a:ext uri="{FF2B5EF4-FFF2-40B4-BE49-F238E27FC236}">
                <a16:creationId xmlns:a16="http://schemas.microsoft.com/office/drawing/2014/main" id="{F58DF474-3BD2-E963-E6BE-D2789B3D83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19461" y="791012"/>
            <a:ext cx="541976" cy="54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86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em 3">
            <a:hlinkClick r:id="" action="ppaction://media"/>
            <a:extLst>
              <a:ext uri="{FF2B5EF4-FFF2-40B4-BE49-F238E27FC236}">
                <a16:creationId xmlns:a16="http://schemas.microsoft.com/office/drawing/2014/main" id="{AE7F4E48-CEF2-6FD1-F732-EC685C8B99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19461" y="791012"/>
            <a:ext cx="541976" cy="54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86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refaire la dictée.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BE9F5FD-C74C-7DB2-DB90-BD8EFB26E7BC}"/>
              </a:ext>
            </a:extLst>
          </p:cNvPr>
          <p:cNvSpPr txBox="1"/>
          <p:nvPr/>
        </p:nvSpPr>
        <p:spPr>
          <a:xfrm>
            <a:off x="1134533" y="2435587"/>
            <a:ext cx="684000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Pour moi, les maths sont la meilleure matière à l’école parce que je voudrais devenir ingénieur. Je trouve que l’histoire est très utile parce qu’elle nous fait découvrir notre passé.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8E0EFB9-C9B5-F5AB-226B-2DE5DC59CB3F}"/>
              </a:ext>
            </a:extLst>
          </p:cNvPr>
          <p:cNvSpPr txBox="1"/>
          <p:nvPr/>
        </p:nvSpPr>
        <p:spPr>
          <a:xfrm>
            <a:off x="1134533" y="2435587"/>
            <a:ext cx="684000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Pour moi, les maths sont la meilleure matière à l’école parce que je voudrais devenir ingénieur. Je trouve que l’histoire est très utile parce qu’elle nous fait découvrir notre passé.</a:t>
            </a: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 en commençant par l’expression : à mon avis….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44000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Quelle est la meilleure matière à l’école ? 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1025235" y="2938481"/>
            <a:ext cx="71350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Quelle est la meilleure </a:t>
            </a:r>
            <a:r>
              <a:rPr lang="fr-FR" sz="3200" b="1" dirty="0">
                <a:solidFill>
                  <a:srgbClr val="4B5377"/>
                </a:solidFill>
                <a:latin typeface="Dosis SemiBold" pitchFamily="2" charset="0"/>
              </a:rPr>
              <a:t>matière à l’école ?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0" y="755999"/>
            <a:ext cx="7028667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À mon avis, la meilleure matière à l’école est le français.   Mais je peux dire aussi :  À mon avis, la meilleure matière à l’école est l’histoire.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9475A-A158-F0A1-9628-6D2C78F8DACB}"/>
              </a:ext>
            </a:extLst>
          </p:cNvPr>
          <p:cNvSpPr txBox="1"/>
          <p:nvPr/>
        </p:nvSpPr>
        <p:spPr>
          <a:xfrm>
            <a:off x="1317451" y="2388218"/>
            <a:ext cx="6509097" cy="1650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3600" b="1" dirty="0">
                <a:solidFill>
                  <a:schemeClr val="tx2"/>
                </a:solidFill>
                <a:latin typeface="Dosis SemiBold" pitchFamily="2" charset="0"/>
              </a:rPr>
              <a:t>À mon avis, la meilleure matière à l’école est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le français</a:t>
            </a:r>
            <a:r>
              <a:rPr lang="fr-FR" sz="3600" b="1" dirty="0">
                <a:latin typeface="Dosis SemiBold" pitchFamily="2" charset="0"/>
              </a:rPr>
              <a:t>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94B75-BA1E-547A-C0DE-0004739A2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B3A35-367C-4BE0-66B1-C208041EC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5999"/>
            <a:ext cx="7026331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Après, je me pose une autre question « pourquoi je pense cela ? »  Qui veut me donner des propositions ? Levez la main.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4485ED4-14E7-0587-9D08-F1DF92A53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A102E5-D02E-C57E-5083-8F4DD0B8A139}"/>
              </a:ext>
            </a:extLst>
          </p:cNvPr>
          <p:cNvSpPr txBox="1"/>
          <p:nvPr/>
        </p:nvSpPr>
        <p:spPr>
          <a:xfrm>
            <a:off x="723333" y="2834103"/>
            <a:ext cx="7697333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je pense cela ?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84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2B3A4-A5B8-610C-D084-9AAAB9988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7C09EF-B119-04F4-7D31-D59469C17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réponse peut être :  parce que je voudrais devenir écrivain.. Mais je peux dire aussi : parce que j’aime lire des textes.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D2492AA-D392-4B12-018D-6E72B3FD7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AF4604A-E3F9-D048-379F-4C3F2BBC9B52}"/>
              </a:ext>
            </a:extLst>
          </p:cNvPr>
          <p:cNvSpPr txBox="1"/>
          <p:nvPr/>
        </p:nvSpPr>
        <p:spPr>
          <a:xfrm>
            <a:off x="1317451" y="2388218"/>
            <a:ext cx="6509097" cy="2481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3600" b="1" dirty="0">
                <a:solidFill>
                  <a:schemeClr val="tx2"/>
                </a:solidFill>
                <a:latin typeface="Dosis SemiBold" pitchFamily="2" charset="0"/>
              </a:rPr>
              <a:t>À mon avis, la meilleure matière à l’école est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le français </a:t>
            </a:r>
            <a:r>
              <a:rPr lang="fr-FR" sz="3600" b="1" dirty="0">
                <a:solidFill>
                  <a:schemeClr val="tx2"/>
                </a:solidFill>
                <a:latin typeface="Dosis SemiBold" pitchFamily="2" charset="0"/>
              </a:rPr>
              <a:t>parce que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je voudrais devenir écrivain.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13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0E877-89DE-B8BC-48C9-BC2C9F21A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F212FD-F11C-2BA8-F9E4-5637DCEBA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question. Comment je trouve les sciences ?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2041AFE-D372-9B97-BD65-EBD6CF43D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421DA3C-E3E2-E661-3D82-393C1A891936}"/>
              </a:ext>
            </a:extLst>
          </p:cNvPr>
          <p:cNvSpPr txBox="1"/>
          <p:nvPr/>
        </p:nvSpPr>
        <p:spPr>
          <a:xfrm>
            <a:off x="1025235" y="2938481"/>
            <a:ext cx="71350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00ACA4"/>
                </a:solidFill>
                <a:latin typeface="Dosis SemiBold" pitchFamily="2" charset="0"/>
              </a:rPr>
              <a:t>Comment je trouve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les sciences </a:t>
            </a:r>
            <a:r>
              <a:rPr lang="fr-F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?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06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412F8-8D8C-A045-7689-2ADD8B9A3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CF5C3-4771-340A-884D-77761F886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réponse peut être : Je trouve que les sciences sont utiles.  Mais je peux aussi dire : Je trouve que les sciences sont amusantes.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0442D92-C757-7976-11EE-CA969924D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AA0F7B3-4A6D-31E6-E735-551B270E4872}"/>
              </a:ext>
            </a:extLst>
          </p:cNvPr>
          <p:cNvSpPr txBox="1"/>
          <p:nvPr/>
        </p:nvSpPr>
        <p:spPr>
          <a:xfrm>
            <a:off x="1239529" y="2130567"/>
            <a:ext cx="6664942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À mon avis, la meilleure matière à l’école est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 français 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parce que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je voudrais devenir écrivain.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Je trouve que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les sciences sont utiles.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89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4CDF0-A6F9-63C0-30A9-00BD7E845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0E19E2-553F-36B0-96D2-2515F272C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 Pourquoi ?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AFBE5DE-3178-42EE-A017-B428C6926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C4E0D3-A588-66A4-BCA7-5E21C7AC14EA}"/>
              </a:ext>
            </a:extLst>
          </p:cNvPr>
          <p:cNvSpPr txBox="1"/>
          <p:nvPr/>
        </p:nvSpPr>
        <p:spPr>
          <a:xfrm>
            <a:off x="532033" y="2690336"/>
            <a:ext cx="8079934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Pourquoi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04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ABB2B-8680-D83E-B862-FBA762F69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BC11E1-9D68-159B-0D92-FED189C53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réponse peut être : parce qu’elle nous aide à trouver des solutions.  Mais je peux aussi dire : parce qu’on teste beaucoup de choses.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5FE9DF4-2A13-6B8D-465F-C58062490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8670B05-4B14-BA75-7590-7CAF34D7E2EF}"/>
              </a:ext>
            </a:extLst>
          </p:cNvPr>
          <p:cNvSpPr txBox="1"/>
          <p:nvPr/>
        </p:nvSpPr>
        <p:spPr>
          <a:xfrm>
            <a:off x="1239529" y="2130567"/>
            <a:ext cx="6664942" cy="3243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À mon avis, la meilleure matière à l’école est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 français 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parce que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je voudrais devenir écrivain.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Je trouve que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les sciences sont utiles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parce qu’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elles nous aident à trouver des solutions.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43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88755EF-9BEE-ABD8-E202-3B4037D828C4}"/>
              </a:ext>
            </a:extLst>
          </p:cNvPr>
          <p:cNvSpPr txBox="1"/>
          <p:nvPr/>
        </p:nvSpPr>
        <p:spPr>
          <a:xfrm>
            <a:off x="1239529" y="2130567"/>
            <a:ext cx="6664942" cy="3243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À mon avis, la meilleure matière à l’école est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 français </a:t>
            </a: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parce que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je voudrais devenir écrivain.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Je trouve que 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les sciences sont utiles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parce qu’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elles nous aident à trouver des solutions.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5728D1-9E44-C206-7012-AB124E815AB1}"/>
              </a:ext>
            </a:extLst>
          </p:cNvPr>
          <p:cNvSpPr txBox="1"/>
          <p:nvPr/>
        </p:nvSpPr>
        <p:spPr>
          <a:xfrm>
            <a:off x="1167070" y="2239397"/>
            <a:ext cx="6718091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Quelle est la meilleure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matière à l’école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lang="fr-FR" sz="28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je pense cela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</a:t>
            </a:r>
            <a:r>
              <a:rPr kumimoji="0" lang="fr-FR" sz="2800" b="1" i="0" u="none" strike="noStrike" kern="1200" cap="none" spc="0" normalizeH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</a:t>
            </a:r>
            <a:r>
              <a:rPr lang="fr-FR" sz="28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trouve les sciences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Pourquoi</a:t>
            </a:r>
            <a:r>
              <a:rPr lang="fr-FR" sz="28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un paragraphe en vous posant les mêmes questions.  Je vais circuler entre les rangs pour vous aider.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724699" y="2812311"/>
            <a:ext cx="2296944" cy="1691502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75B7EF-D2AC-8BCD-8752-E256876B7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03541A9-2E79-1952-AAD6-16D3AFCBEC7C}"/>
              </a:ext>
            </a:extLst>
          </p:cNvPr>
          <p:cNvSpPr txBox="1"/>
          <p:nvPr/>
        </p:nvSpPr>
        <p:spPr>
          <a:xfrm>
            <a:off x="3402270" y="2622529"/>
            <a:ext cx="6718091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Quelle est la meilleure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matière à l’école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  <a:p>
            <a:pPr marL="514350" marR="0" lvl="0" indent="-5143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lang="fr-FR" sz="2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je pense cela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</a:t>
            </a:r>
            <a:r>
              <a:rPr kumimoji="0" lang="fr-FR" sz="2000" b="1" i="0" u="none" strike="noStrike" kern="1200" cap="none" spc="0" normalizeH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</a:t>
            </a:r>
            <a:r>
              <a:rPr lang="fr-FR" sz="2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trouve les sciences ?</a:t>
            </a:r>
          </a:p>
          <a:p>
            <a:pPr marL="514350" marR="0" lvl="0" indent="-51435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Pourquoi</a:t>
            </a:r>
            <a:r>
              <a:rPr lang="fr-FR" sz="2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87700" y="1422400"/>
            <a:ext cx="2717800" cy="5064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2997093" y="5147734"/>
            <a:ext cx="3197895" cy="119960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10067</TotalTime>
  <Words>1133</Words>
  <Application>Microsoft Office PowerPoint</Application>
  <PresentationFormat>Affichage à l'écran (4:3)</PresentationFormat>
  <Paragraphs>116</Paragraphs>
  <Slides>37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37</vt:i4>
      </vt:variant>
    </vt:vector>
  </HeadingPairs>
  <TitlesOfParts>
    <vt:vector size="61" baseType="lpstr">
      <vt:lpstr>Dosis Medium</vt:lpstr>
      <vt:lpstr>Dosis</vt:lpstr>
      <vt:lpstr>Aptos Display</vt:lpstr>
      <vt:lpstr>Dosis SemiBold</vt:lpstr>
      <vt:lpstr>Calibri</vt:lpstr>
      <vt:lpstr>Dosis ExtraBold</vt:lpstr>
      <vt:lpstr>Arial</vt:lpstr>
      <vt:lpstr>Aptos</vt:lpstr>
      <vt:lpstr>Wingdings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Thème Office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 nos préférences et justifier nos choix.</vt:lpstr>
      <vt:lpstr>Lecture de la vidéo. </vt:lpstr>
      <vt:lpstr>Maintenant, on va prendre la parole pour parler de nos préférences et justifier nos choix.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 .</vt:lpstr>
      <vt:lpstr>Dictée en cours. Première lecture.</vt:lpstr>
      <vt:lpstr>Dictée en cours. Deuxième lecture. </vt:lpstr>
      <vt:lpstr>Je vais refaire la dictée. </vt:lpstr>
      <vt:lpstr>Corrigez. </vt:lpstr>
      <vt:lpstr>Qui veut expliquer ce paragraphe dans sa langue ? </vt:lpstr>
      <vt:lpstr>Maintenant, on va apprendre à écrire un paragraphe semblable en commençant par l’expression : à mon avis….</vt:lpstr>
      <vt:lpstr>Je commence par me poser une question : Quelle est la meilleure matière à l’école ?  Qui veut me donner des propositions ? Levez la main. </vt:lpstr>
      <vt:lpstr>Il y a plusieurs réponses possibles. Une réponse peut être : À mon avis, la meilleure matière à l’école est le français.   Mais je peux dire aussi :  À mon avis, la meilleure matière à l’école est l’histoire. </vt:lpstr>
      <vt:lpstr>Après, je me pose une autre question « pourquoi je pense cela ? »  Qui veut me donner des propositions ? Levez la main.  </vt:lpstr>
      <vt:lpstr>Une réponse peut être :  parce que je voudrais devenir écrivain.. Mais je peux dire aussi : parce que j’aime lire des textes.</vt:lpstr>
      <vt:lpstr>Ensuite, je me pose une autre question. Comment je trouve les sciences ? Qui veut me donner des propositions ? Levez la main. </vt:lpstr>
      <vt:lpstr>Une réponse peut être : Je trouve que les sciences sont utiles.  Mais je peux aussi dire : Je trouve que les sciences sont amusantes.</vt:lpstr>
      <vt:lpstr>Ensuite, je me pose une autre question :  Pourquoi ? Qui veut me donner des propositions ? Levez la main. </vt:lpstr>
      <vt:lpstr>Une réponse peut être : parce qu’elle nous aide à trouver des solutions.  Mais je peux aussi dire : parce qu’on teste beaucoup de choses.</vt:lpstr>
      <vt:lpstr>Maintenant, je peux écrire mon paragraphe complet.</vt:lpstr>
      <vt:lpstr>Retenez bien. Pour écrire le paragraphe, je me suis posé les questions suivantes : </vt:lpstr>
      <vt:lpstr>Prenez vos cahiers. Vous allez écrire un paragraphe en vous posant les mêmes questions.  Je vais circuler entre les rangs pour vous aider. </vt:lpstr>
      <vt:lpstr>Qui veut lire son paragraphe ? </vt:lpstr>
      <vt:lpstr>Notez les devoirs à faire à la maison. Vous allez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Adam Hakim</dc:creator>
  <cp:lastModifiedBy>KHAOUA AZEDDIN</cp:lastModifiedBy>
  <cp:revision>36</cp:revision>
  <cp:lastPrinted>2025-08-13T10:11:39Z</cp:lastPrinted>
  <dcterms:created xsi:type="dcterms:W3CDTF">2025-08-01T12:31:49Z</dcterms:created>
  <dcterms:modified xsi:type="dcterms:W3CDTF">2026-01-01T18:58:26Z</dcterms:modified>
</cp:coreProperties>
</file>