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7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8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10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1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74" r:id="rId8"/>
    <p:sldMasterId id="2147483782" r:id="rId9"/>
    <p:sldMasterId id="2147483797" r:id="rId10"/>
    <p:sldMasterId id="2147483805" r:id="rId11"/>
    <p:sldMasterId id="2147483815" r:id="rId12"/>
  </p:sldMasterIdLst>
  <p:notesMasterIdLst>
    <p:notesMasterId r:id="rId55"/>
  </p:notesMasterIdLst>
  <p:sldIdLst>
    <p:sldId id="257" r:id="rId13"/>
    <p:sldId id="1029" r:id="rId14"/>
    <p:sldId id="705" r:id="rId15"/>
    <p:sldId id="1115" r:id="rId16"/>
    <p:sldId id="798" r:id="rId17"/>
    <p:sldId id="1061" r:id="rId18"/>
    <p:sldId id="1109" r:id="rId19"/>
    <p:sldId id="1110" r:id="rId20"/>
    <p:sldId id="1111" r:id="rId21"/>
    <p:sldId id="1032" r:id="rId22"/>
    <p:sldId id="1048" r:id="rId23"/>
    <p:sldId id="1049" r:id="rId24"/>
    <p:sldId id="1112" r:id="rId25"/>
    <p:sldId id="1113" r:id="rId26"/>
    <p:sldId id="1062" r:id="rId27"/>
    <p:sldId id="894" r:id="rId28"/>
    <p:sldId id="934" r:id="rId29"/>
    <p:sldId id="717" r:id="rId30"/>
    <p:sldId id="936" r:id="rId31"/>
    <p:sldId id="937" r:id="rId32"/>
    <p:sldId id="938" r:id="rId33"/>
    <p:sldId id="817" r:id="rId34"/>
    <p:sldId id="939" r:id="rId35"/>
    <p:sldId id="1063" r:id="rId36"/>
    <p:sldId id="653" r:id="rId37"/>
    <p:sldId id="1084" r:id="rId38"/>
    <p:sldId id="1086" r:id="rId39"/>
    <p:sldId id="1116" r:id="rId40"/>
    <p:sldId id="1087" r:id="rId41"/>
    <p:sldId id="1121" r:id="rId42"/>
    <p:sldId id="1122" r:id="rId43"/>
    <p:sldId id="1123" r:id="rId44"/>
    <p:sldId id="1124" r:id="rId45"/>
    <p:sldId id="1097" r:id="rId46"/>
    <p:sldId id="1119" r:id="rId47"/>
    <p:sldId id="1106" r:id="rId48"/>
    <p:sldId id="1104" r:id="rId49"/>
    <p:sldId id="1120" r:id="rId50"/>
    <p:sldId id="1107" r:id="rId51"/>
    <p:sldId id="984" r:id="rId52"/>
    <p:sldId id="843" r:id="rId53"/>
    <p:sldId id="679" r:id="rId54"/>
  </p:sldIdLst>
  <p:sldSz cx="9144000" cy="6858000" type="screen4x3"/>
  <p:notesSz cx="6735763" cy="9866313"/>
  <p:embeddedFontLst>
    <p:embeddedFont>
      <p:font typeface="Dosis" panose="02010703020202060003" pitchFamily="2" charset="0"/>
      <p:regular r:id="rId56"/>
      <p:bold r:id="rId57"/>
    </p:embeddedFont>
    <p:embeddedFont>
      <p:font typeface="Dosis ExtraBold" pitchFamily="2" charset="0"/>
      <p:bold r:id="rId58"/>
    </p:embeddedFont>
    <p:embeddedFont>
      <p:font typeface="Dosis Medium" pitchFamily="2" charset="0"/>
      <p:regular r:id="rId59"/>
    </p:embeddedFont>
    <p:embeddedFont>
      <p:font typeface="Dosis SemiBold" panose="02010703020202060003" pitchFamily="2" charset="0"/>
      <p:bold r:id="rId6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4234"/>
    <a:srgbClr val="424D7B"/>
    <a:srgbClr val="00ACA4"/>
    <a:srgbClr val="565F88"/>
    <a:srgbClr val="F26553"/>
    <a:srgbClr val="2AB6D7"/>
    <a:srgbClr val="55B7DE"/>
    <a:srgbClr val="A1A6BC"/>
    <a:srgbClr val="4B53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FFE5A0-98E7-4FF3-90DE-9175E8C34DC4}" v="20" dt="2025-12-27T21:46:46.2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3712" autoAdjust="0"/>
  </p:normalViewPr>
  <p:slideViewPr>
    <p:cSldViewPr snapToGrid="0">
      <p:cViewPr varScale="1">
        <p:scale>
          <a:sx n="82" d="100"/>
          <a:sy n="82" d="100"/>
        </p:scale>
        <p:origin x="1498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notesMaster" Target="notesMasters/notesMaster1.xml"/><Relationship Id="rId63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font" Target="fonts/font3.fntdata"/><Relationship Id="rId66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presProps" Target="presProps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font" Target="fonts/font1.fntdata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font" Target="fonts/font4.fntdata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font" Target="fonts/font2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font" Target="fonts/font5.fntdata"/><Relationship Id="rId65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814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E8608BB-305E-34B0-C2C0-597211017D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5" b="4568"/>
          <a:stretch>
            <a:fillRect/>
          </a:stretch>
        </p:blipFill>
        <p:spPr>
          <a:xfrm>
            <a:off x="-1" y="-10567"/>
            <a:ext cx="9144001" cy="686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342900" lvl="0" indent="-342900">
              <a:buAutoNum type="arabicPeriod"/>
            </a:pPr>
            <a:r>
              <a:rPr lang="fr-MA" dirty="0"/>
              <a:t>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786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4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02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792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91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046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406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38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35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456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0539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8294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80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78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349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413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598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33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392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42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0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43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87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703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62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383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595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163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239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18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50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128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43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444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850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339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669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289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25271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720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327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660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943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51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463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860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313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163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164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107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219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044215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03933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622807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167205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01/01/2026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625842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01/01/2026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763521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01/01/2026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363043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812376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7664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1423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32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jp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5.xml"/><Relationship Id="rId9" Type="http://schemas.openxmlformats.org/officeDocument/2006/relationships/image" Target="../media/image3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2.xml"/><Relationship Id="rId9" Type="http://schemas.openxmlformats.org/officeDocument/2006/relationships/image" Target="../media/image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7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5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5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3.xml"/><Relationship Id="rId9" Type="http://schemas.openxmlformats.org/officeDocument/2006/relationships/image" Target="../media/image3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91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image" Target="../media/image11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4902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82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68915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7059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71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33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5177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8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497563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5446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67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1.emf"/><Relationship Id="rId7" Type="http://schemas.openxmlformats.org/officeDocument/2006/relationships/image" Target="../media/image3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3.png"/><Relationship Id="rId5" Type="http://schemas.openxmlformats.org/officeDocument/2006/relationships/image" Target="../media/image54.emf"/><Relationship Id="rId4" Type="http://schemas.openxmlformats.org/officeDocument/2006/relationships/customXml" Target="../ink/ink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32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3.png"/><Relationship Id="rId5" Type="http://schemas.openxmlformats.org/officeDocument/2006/relationships/image" Target="../media/image52.png"/><Relationship Id="rId4" Type="http://schemas.openxmlformats.org/officeDocument/2006/relationships/customXml" Target="../ink/ink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32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3.png"/><Relationship Id="rId5" Type="http://schemas.openxmlformats.org/officeDocument/2006/relationships/image" Target="../media/image52.png"/><Relationship Id="rId4" Type="http://schemas.openxmlformats.org/officeDocument/2006/relationships/customXml" Target="../ink/ink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32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8.png"/><Relationship Id="rId5" Type="http://schemas.openxmlformats.org/officeDocument/2006/relationships/image" Target="../media/image52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7" Type="http://schemas.openxmlformats.org/officeDocument/2006/relationships/image" Target="../media/image230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95.xml"/><Relationship Id="rId6" Type="http://schemas.openxmlformats.org/officeDocument/2006/relationships/customXml" Target="../ink/ink10.xml"/><Relationship Id="rId5" Type="http://schemas.openxmlformats.org/officeDocument/2006/relationships/image" Target="../media/image220.png"/><Relationship Id="rId9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8.jp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customXml" Target="../ink/ink1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14.xml"/><Relationship Id="rId5" Type="http://schemas.openxmlformats.org/officeDocument/2006/relationships/image" Target="../media/image47.png"/><Relationship Id="rId10" Type="http://schemas.openxmlformats.org/officeDocument/2006/relationships/image" Target="../media/image41.png"/><Relationship Id="rId4" Type="http://schemas.openxmlformats.org/officeDocument/2006/relationships/customXml" Target="../ink/ink13.xml"/><Relationship Id="rId9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16.xml"/><Relationship Id="rId5" Type="http://schemas.openxmlformats.org/officeDocument/2006/relationships/image" Target="../media/image47.png"/><Relationship Id="rId10" Type="http://schemas.openxmlformats.org/officeDocument/2006/relationships/image" Target="../media/image41.png"/><Relationship Id="rId4" Type="http://schemas.openxmlformats.org/officeDocument/2006/relationships/customXml" Target="../ink/ink15.xml"/><Relationship Id="rId9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7" Type="http://schemas.openxmlformats.org/officeDocument/2006/relationships/image" Target="../media/image38.jp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420.png"/><Relationship Id="rId4" Type="http://schemas.openxmlformats.org/officeDocument/2006/relationships/customXml" Target="../ink/ink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8.jp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customXml" Target="../ink/ink20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48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customXml" Target="../ink/ink22.xml"/><Relationship Id="rId5" Type="http://schemas.openxmlformats.org/officeDocument/2006/relationships/image" Target="../media/image47.png"/><Relationship Id="rId10" Type="http://schemas.openxmlformats.org/officeDocument/2006/relationships/image" Target="../media/image41.png"/><Relationship Id="rId4" Type="http://schemas.openxmlformats.org/officeDocument/2006/relationships/customXml" Target="../ink/ink21.xml"/><Relationship Id="rId9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48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customXml" Target="../ink/ink24.xml"/><Relationship Id="rId5" Type="http://schemas.openxmlformats.org/officeDocument/2006/relationships/image" Target="../media/image47.png"/><Relationship Id="rId10" Type="http://schemas.openxmlformats.org/officeDocument/2006/relationships/image" Target="../media/image41.png"/><Relationship Id="rId4" Type="http://schemas.openxmlformats.org/officeDocument/2006/relationships/customXml" Target="../ink/ink23.xml"/><Relationship Id="rId9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7" Type="http://schemas.openxmlformats.org/officeDocument/2006/relationships/image" Target="../media/image38.jp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420.png"/><Relationship Id="rId4" Type="http://schemas.openxmlformats.org/officeDocument/2006/relationships/customXml" Target="../ink/ink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70.png"/><Relationship Id="rId4" Type="http://schemas.openxmlformats.org/officeDocument/2006/relationships/customXml" Target="../ink/ink2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71.png"/><Relationship Id="rId4" Type="http://schemas.openxmlformats.org/officeDocument/2006/relationships/customXml" Target="../ink/ink3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38.jp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48.png"/><Relationship Id="rId4" Type="http://schemas.openxmlformats.org/officeDocument/2006/relationships/customXml" Target="../ink/ink3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460.png"/><Relationship Id="rId4" Type="http://schemas.openxmlformats.org/officeDocument/2006/relationships/customXml" Target="../ink/ink3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71.png"/><Relationship Id="rId4" Type="http://schemas.openxmlformats.org/officeDocument/2006/relationships/customXml" Target="../ink/ink3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7" Type="http://schemas.openxmlformats.org/officeDocument/2006/relationships/image" Target="../media/image38.jp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431.png"/><Relationship Id="rId4" Type="http://schemas.openxmlformats.org/officeDocument/2006/relationships/customXml" Target="../ink/ink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5.png"/><Relationship Id="rId7" Type="http://schemas.openxmlformats.org/officeDocument/2006/relationships/image" Target="../media/image4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5.xml"/><Relationship Id="rId6" Type="http://schemas.openxmlformats.org/officeDocument/2006/relationships/customXml" Target="../ink/ink40.xml"/><Relationship Id="rId5" Type="http://schemas.openxmlformats.org/officeDocument/2006/relationships/image" Target="../media/image430.png"/><Relationship Id="rId4" Type="http://schemas.openxmlformats.org/officeDocument/2006/relationships/customXml" Target="../ink/ink3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4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6.png"/><Relationship Id="rId5" Type="http://schemas.openxmlformats.org/officeDocument/2006/relationships/image" Target="../media/image22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377574F-75BA-DA7A-A599-493E513BBB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80637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1CAE19A-7AFC-9CFE-459F-3C6B94F04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122" y="2595506"/>
            <a:ext cx="8377756" cy="285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954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40650" y="21603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6650" y="19083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lvl="0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360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2</a:t>
            </a:r>
          </a:p>
          <a:p>
            <a:pPr lvl="0">
              <a:defRPr/>
            </a:pPr>
            <a:r>
              <a:rPr lang="fr-FR" dirty="0"/>
              <a:t>Lecture – Graphèmes et mots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5020650" y="2363049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>
              <a:defRPr/>
            </a:pPr>
            <a:r>
              <a:rPr lang="fr-FR" dirty="0"/>
              <a:t>É</a:t>
            </a:r>
            <a:r>
              <a:rPr lang="fr-FR" dirty="0">
                <a:sym typeface="Wingdings" panose="05000000000000000000" pitchFamily="2" charset="2"/>
              </a:rPr>
              <a:t>criture – Mots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D4B6B7-E80F-64B5-5DA5-B133DF3F8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347" y="3492349"/>
            <a:ext cx="3828620" cy="1359526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883440" y="347395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4803082" y="3941932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Compréhension de texte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 – Phrases 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D8806F3F-7599-25E3-D697-B60ABFB52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Comprendre  des phrases.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Prise de parole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Prendre la parole pour parler de ce qu’on aime et de ce qu’il faut faire.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F5D5631-2CA7-823C-6B7E-B36CFC9B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31CAD52-6D84-B6A3-F2CE-323C5095E57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5D12A8-FAE8-7515-A03C-D46EBFE83AB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8A8A272-23CD-D90F-AD34-B458AD3BAED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1240784-8592-2A04-732B-6560EBF8300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B0BF1-34ED-5F46-A256-216E568A19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9443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8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 ce qu’on aime et de ce qu’il faut faire.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06823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 :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3_P2_W3_S5 (oral)">
            <a:hlinkClick r:id="" action="ppaction://media"/>
            <a:extLst>
              <a:ext uri="{FF2B5EF4-FFF2-40B4-BE49-F238E27FC236}">
                <a16:creationId xmlns:a16="http://schemas.microsoft.com/office/drawing/2014/main" id="{D53C2727-C8AB-4DCF-9E49-26477C3E574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7043" y="1964837"/>
            <a:ext cx="7354957" cy="413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5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42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375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pour parler de ce qu’on aime et de ce qu’il faut faire et ne pas faire.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 :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959" y="3632583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2238" y="3108132"/>
            <a:ext cx="938876" cy="1048901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6C24ABF-3645-5226-3D96-07586DD5F94A}"/>
              </a:ext>
            </a:extLst>
          </p:cNvPr>
          <p:cNvSpPr txBox="1"/>
          <p:nvPr/>
        </p:nvSpPr>
        <p:spPr>
          <a:xfrm>
            <a:off x="1475256" y="2209754"/>
            <a:ext cx="66535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résente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-toi en disant ton nom, ton âge, ta classe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 et ton école.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Puis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 de ce que tu aimes faire, et de ce qu’il faut faire et ne pas faire.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 :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1610" y="3018270"/>
            <a:ext cx="938876" cy="104890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76B99F6-58A1-CA86-EDF5-2D4F4EEAA1A0}"/>
              </a:ext>
            </a:extLst>
          </p:cNvPr>
          <p:cNvSpPr txBox="1"/>
          <p:nvPr/>
        </p:nvSpPr>
        <p:spPr>
          <a:xfrm>
            <a:off x="1475256" y="2209754"/>
            <a:ext cx="66535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résente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-toi en disant ton nom, ton âge, ta classe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 et ton école.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Puis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 de ce que tu aimes faire, et de ce qu’il faut faire et ne pas faire.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 :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8DE7D9E-626E-4727-5672-2E56845B26DD}"/>
              </a:ext>
            </a:extLst>
          </p:cNvPr>
          <p:cNvSpPr/>
          <p:nvPr/>
        </p:nvSpPr>
        <p:spPr>
          <a:xfrm>
            <a:off x="2719546" y="2785861"/>
            <a:ext cx="5844171" cy="3141853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EA232A-4E4E-1BAF-CEC9-052FBCABE06E}"/>
              </a:ext>
            </a:extLst>
          </p:cNvPr>
          <p:cNvSpPr txBox="1"/>
          <p:nvPr/>
        </p:nvSpPr>
        <p:spPr>
          <a:xfrm>
            <a:off x="2813809" y="2781907"/>
            <a:ext cx="5655644" cy="307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 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e m’appelle _________ . J’ai _________ ans.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Je suis en 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__________année à l’école _____________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J’aime  _______  [activité 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]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et j’aime ____________ [activité ]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À l’école, il faut ________________________________.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En classe, il ne faut pas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  _____________________.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15" y="3153439"/>
            <a:ext cx="1702169" cy="255325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8116" y="2448938"/>
            <a:ext cx="877258" cy="98006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9639B65-38FE-475D-45DC-0EFAF2D1812E}"/>
              </a:ext>
            </a:extLst>
          </p:cNvPr>
          <p:cNvSpPr/>
          <p:nvPr/>
        </p:nvSpPr>
        <p:spPr>
          <a:xfrm>
            <a:off x="2112377" y="18355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F518C53-455A-4B00-155F-6D28B4232CAA}"/>
              </a:ext>
            </a:extLst>
          </p:cNvPr>
          <p:cNvSpPr/>
          <p:nvPr/>
        </p:nvSpPr>
        <p:spPr>
          <a:xfrm>
            <a:off x="5643539" y="183550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313C479-C7E3-3543-8885-AAE4B5AAF1ED}"/>
              </a:ext>
            </a:extLst>
          </p:cNvPr>
          <p:cNvSpPr txBox="1"/>
          <p:nvPr/>
        </p:nvSpPr>
        <p:spPr>
          <a:xfrm>
            <a:off x="5812492" y="183082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E5493EF-5D51-B2F9-238E-3E7038382B06}"/>
              </a:ext>
            </a:extLst>
          </p:cNvPr>
          <p:cNvSpPr/>
          <p:nvPr/>
        </p:nvSpPr>
        <p:spPr>
          <a:xfrm>
            <a:off x="3877958" y="183155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215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prend la parole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pour parler de ce qu’il aime, de ce qu’il faut faire et de ce qu’il ne faut pas faire.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66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2B1937B-420E-2769-7067-CBC6DE932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39721" y="5498117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EDF9D4F3-9826-E150-682E-971B493CF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876F97-6410-B8B0-A468-4E616EC243F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BAB41FB-9459-DAE0-9B88-6C974D7DFE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087458-33FB-A857-C7B7-A4B4B37FA1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C8DF71B1-353D-0DFB-1F7C-4D024A7FD73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Comprendre </a:t>
            </a:r>
            <a:r>
              <a:rPr lang="fr-FR" sz="1400" dirty="0"/>
              <a:t>des phrases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51417D1-BC4F-71B1-1251-4AA458276AC3}"/>
              </a:ext>
            </a:extLst>
          </p:cNvPr>
          <p:cNvSpPr txBox="1">
            <a:spLocks/>
          </p:cNvSpPr>
          <p:nvPr/>
        </p:nvSpPr>
        <p:spPr>
          <a:xfrm>
            <a:off x="7930338" y="1073034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lang="fr-FR" sz="1400" dirty="0">
              <a:solidFill>
                <a:srgbClr val="757575"/>
              </a:solidFill>
            </a:endParaRPr>
          </a:p>
        </p:txBody>
      </p:sp>
      <p:sp>
        <p:nvSpPr>
          <p:cNvPr id="4" name="Espace réservé du texte 13">
            <a:extLst>
              <a:ext uri="{FF2B5EF4-FFF2-40B4-BE49-F238E27FC236}">
                <a16:creationId xmlns:a16="http://schemas.microsoft.com/office/drawing/2014/main" id="{2F5BB2B6-2832-BB79-A6A6-7D7D4600AF3B}"/>
              </a:ext>
            </a:extLst>
          </p:cNvPr>
          <p:cNvSpPr txBox="1">
            <a:spLocks/>
          </p:cNvSpPr>
          <p:nvPr/>
        </p:nvSpPr>
        <p:spPr>
          <a:xfrm>
            <a:off x="2091597" y="261075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parler de ce qu’on aime et de ce qu’il faut faire.</a:t>
            </a:r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71850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regardez cette image. Ce garçon s’appelle Brahim.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6944B2-410B-6B1E-BDFB-736489DA5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3" name="Image 2" descr="Une image contenant dessin humoristique, meubles, habits, Visage humain&#10;&#10;Le contenu généré par l’IA peut être incorrect.">
            <a:extLst>
              <a:ext uri="{FF2B5EF4-FFF2-40B4-BE49-F238E27FC236}">
                <a16:creationId xmlns:a16="http://schemas.microsoft.com/office/drawing/2014/main" id="{F0D748E8-1CFD-52D2-A652-AEEC11F039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147" y="2214495"/>
            <a:ext cx="5637705" cy="356012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74686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A62E4-7047-A50C-7B71-985AA4024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E9F556B-8B45-F129-9136-1D859B8F5034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Lisez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cette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 question en silence.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7680241-F12D-FE51-6E8B-3204751ACD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7" name="AutoShape 2" descr="Image générée">
            <a:extLst>
              <a:ext uri="{FF2B5EF4-FFF2-40B4-BE49-F238E27FC236}">
                <a16:creationId xmlns:a16="http://schemas.microsoft.com/office/drawing/2014/main" id="{BAA6BF8A-5B23-85F6-006F-938B8FEB83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F950F43-667F-E35E-4A33-396ACD184FB3}"/>
              </a:ext>
            </a:extLst>
          </p:cNvPr>
          <p:cNvSpPr txBox="1"/>
          <p:nvPr/>
        </p:nvSpPr>
        <p:spPr>
          <a:xfrm>
            <a:off x="339709" y="3201774"/>
            <a:ext cx="533397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Brahim aime la lecture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Brahim est dans la salle de classe.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Brahim a des stylos.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Brahim aime l’écriture.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F5E41C9-45B0-527E-EF01-CA6245B55840}"/>
              </a:ext>
            </a:extLst>
          </p:cNvPr>
          <p:cNvSpPr txBox="1"/>
          <p:nvPr/>
        </p:nvSpPr>
        <p:spPr>
          <a:xfrm>
            <a:off x="595731" y="2041747"/>
            <a:ext cx="656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Qu’est-ce que Brahim aime faire à l’école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5" name="Image 4" descr="Une image contenant dessin humoristique, meubles, habits, Visage humain&#10;&#10;Le contenu généré par l’IA peut être incorrect.">
            <a:extLst>
              <a:ext uri="{FF2B5EF4-FFF2-40B4-BE49-F238E27FC236}">
                <a16:creationId xmlns:a16="http://schemas.microsoft.com/office/drawing/2014/main" id="{EE411F23-5985-CCE2-6FC3-7AED3CBE6B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687" y="3309512"/>
            <a:ext cx="3372713" cy="212981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D5E4C2-3864-D7FE-4C4A-81FFF0946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BFEB8-9F48-677B-954B-FA8CD74EA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96350E0-E1E0-9641-E0FD-6A04902551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96350E0-E1E0-9641-E0FD-6A04902551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F456117-2779-19D8-5933-EFBA5D1A9C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F456117-2779-19D8-5933-EFBA5D1A9C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D47902BF-DF64-8E9F-69C8-E1F09CE53E1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 la bonne réponse sur votre ardoise ( 1, 2, 3 ou 4 ). 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4C79A61-638D-AD61-F446-40419DD90D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6" name="AutoShape 2" descr="Image générée">
            <a:extLst>
              <a:ext uri="{FF2B5EF4-FFF2-40B4-BE49-F238E27FC236}">
                <a16:creationId xmlns:a16="http://schemas.microsoft.com/office/drawing/2014/main" id="{A3D3DD94-BAB7-C532-9ACF-261C6C5EE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atin typeface="Dosis Semi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034EA0E-9B83-F2B5-D829-3FCDA178A4FF}"/>
              </a:ext>
            </a:extLst>
          </p:cNvPr>
          <p:cNvSpPr txBox="1"/>
          <p:nvPr/>
        </p:nvSpPr>
        <p:spPr>
          <a:xfrm>
            <a:off x="339709" y="3201774"/>
            <a:ext cx="533397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Brahim aime la lecture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Brahim est dans la salle de classe.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Brahim a des stylos.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Brahim aime l’écriture.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6666394-545C-8677-940C-451E4E80139A}"/>
              </a:ext>
            </a:extLst>
          </p:cNvPr>
          <p:cNvSpPr txBox="1"/>
          <p:nvPr/>
        </p:nvSpPr>
        <p:spPr>
          <a:xfrm>
            <a:off x="595731" y="2041747"/>
            <a:ext cx="656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Qu’est-ce que Brahim aime faire à l’école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4" name="Image 3" descr="Une image contenant dessin humoristique, meubles, habits, Visage humain&#10;&#10;Le contenu généré par l’IA peut être incorrect.">
            <a:extLst>
              <a:ext uri="{FF2B5EF4-FFF2-40B4-BE49-F238E27FC236}">
                <a16:creationId xmlns:a16="http://schemas.microsoft.com/office/drawing/2014/main" id="{09D38C22-F6E7-EE95-6CC1-3237B29247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400" y="3201774"/>
            <a:ext cx="3372713" cy="212981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036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7C8D1-2C09-C1EF-476A-08DD25ADA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E56F506-8B21-2AEC-70BC-BE3677C54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95DF162-6146-1C59-9A5C-FA885EC4F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D8939E-85A7-5019-304C-1370DB234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F47DD-3501-516A-7169-69448CE39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8CE76E7-4CA7-07C4-C334-219B36A229F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8CE76E7-4CA7-07C4-C334-219B36A229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C304CB4-BAEB-A605-262A-8EF0107555D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C304CB4-BAEB-A605-262A-8EF0107555D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5F4BA523-E8BD-999C-18F6-5082307E7049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La bonne réponse est : « Brahim aime l’écriture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». Qui veut expliquer la réponse ?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sp>
        <p:nvSpPr>
          <p:cNvPr id="6" name="AutoShape 2" descr="Image générée">
            <a:extLst>
              <a:ext uri="{FF2B5EF4-FFF2-40B4-BE49-F238E27FC236}">
                <a16:creationId xmlns:a16="http://schemas.microsoft.com/office/drawing/2014/main" id="{3106633D-14AD-44F1-8CCC-3345A0EA96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0855FD-903D-4B1C-881C-AB0715DBF6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DF2E1D0-FBBC-C9BE-1B4D-276EC63A2AB5}"/>
              </a:ext>
            </a:extLst>
          </p:cNvPr>
          <p:cNvSpPr txBox="1"/>
          <p:nvPr/>
        </p:nvSpPr>
        <p:spPr>
          <a:xfrm>
            <a:off x="595731" y="2041747"/>
            <a:ext cx="656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Qu’est-ce que Brahim aime faire à l’école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5FCDD5A-BF6E-F3BD-DADE-DCA136037FB9}"/>
              </a:ext>
            </a:extLst>
          </p:cNvPr>
          <p:cNvSpPr txBox="1"/>
          <p:nvPr/>
        </p:nvSpPr>
        <p:spPr>
          <a:xfrm>
            <a:off x="339709" y="3201774"/>
            <a:ext cx="533397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Brahim aime la lecture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Brahim est dans la salle de classe.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Brahim a des stylos.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Brahim aime l’écriture.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8" name="Image 7" descr="Une image contenant dessin humoristique, meubles, habits, Visage humain&#10;&#10;Le contenu généré par l’IA peut être incorrect.">
            <a:extLst>
              <a:ext uri="{FF2B5EF4-FFF2-40B4-BE49-F238E27FC236}">
                <a16:creationId xmlns:a16="http://schemas.microsoft.com/office/drawing/2014/main" id="{B9557535-082E-5C7E-D488-302F7E254B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400" y="3201774"/>
            <a:ext cx="3372713" cy="212981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0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Appareils électroniques, capture d’écran, Site web&#10;&#10;Le contenu généré par l’IA peut être incorrect.">
            <a:extLst>
              <a:ext uri="{FF2B5EF4-FFF2-40B4-BE49-F238E27FC236}">
                <a16:creationId xmlns:a16="http://schemas.microsoft.com/office/drawing/2014/main" id="{B5076C7F-D0BE-5A7A-BF39-135B5EC1B2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194" y="1725651"/>
            <a:ext cx="3196274" cy="4902643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46.   Avec votre voisin, lisez et répondez à la question.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5196025" y="2787027"/>
            <a:ext cx="3071468" cy="235544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516A397-3D43-F851-04BA-D685C2342210}"/>
              </a:ext>
            </a:extLst>
          </p:cNvPr>
          <p:cNvSpPr/>
          <p:nvPr/>
        </p:nvSpPr>
        <p:spPr>
          <a:xfrm>
            <a:off x="1692000" y="4943505"/>
            <a:ext cx="3071468" cy="115849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994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C4168-5C25-1AA0-2B2A-AE35D6436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E61C536-77CF-50DC-9EA8-50E01A7B6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249" y="2308938"/>
            <a:ext cx="7804751" cy="3064941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F9CEA8A8-784B-8324-1E1A-6673A196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2AA6DC-4487-B8FA-555B-414E3B029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AF1AC3D-042F-D776-28AF-F05E388B9A8F}"/>
              </a:ext>
            </a:extLst>
          </p:cNvPr>
          <p:cNvSpPr/>
          <p:nvPr/>
        </p:nvSpPr>
        <p:spPr>
          <a:xfrm>
            <a:off x="925050" y="4066567"/>
            <a:ext cx="2641993" cy="48052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351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1CBA917-A7F1-D143-F376-10C3D550D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897" y="5007121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Comprendre 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Écriture 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phrases.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3E1B32DC-FBEB-7EC1-4919-4D891CB0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222A991-FAE2-EB7E-5616-984F0E1319F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CACC1-CD1A-06E8-288E-E065EF916BC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5BD56B-5681-0EC7-5155-C44AE85D9C2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D97DEF0C-36F2-72FC-67F4-52D5D6B127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9D42C34-09D5-0E75-6115-769CDEA9F5BC}"/>
              </a:ext>
            </a:extLst>
          </p:cNvPr>
          <p:cNvSpPr txBox="1">
            <a:spLocks/>
          </p:cNvSpPr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Espace réservé du texte 13">
            <a:extLst>
              <a:ext uri="{FF2B5EF4-FFF2-40B4-BE49-F238E27FC236}">
                <a16:creationId xmlns:a16="http://schemas.microsoft.com/office/drawing/2014/main" id="{5C6D808B-5C04-AC95-91BA-D42AE585E112}"/>
              </a:ext>
            </a:extLst>
          </p:cNvPr>
          <p:cNvSpPr txBox="1">
            <a:spLocks/>
          </p:cNvSpPr>
          <p:nvPr/>
        </p:nvSpPr>
        <p:spPr>
          <a:xfrm>
            <a:off x="2091597" y="261075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parler de ce qu’on aime faire et de ce qu’il faut faire.</a:t>
            </a:r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09820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D90BECDA-7FF6-2297-9B6F-D68831D21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l’écriture.  Prenez vos cahiers.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D89BBAC-7A06-3409-EC30-D28A328722E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3A3A46-15FE-AD54-170D-AF0E429487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22B60-9B95-EE19-E53F-4C42148CF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C591B86B-5AE3-6C48-E7F8-4130E14EC6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935F64DC-D814-866A-CB2C-D43292056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Je n’oublie pas la majuscule au début de la phrase, le point à la fin et les espaces entre les mots. 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61D2DF3-D4CA-1BA6-DCCA-C6748CA38E45}"/>
              </a:ext>
            </a:extLst>
          </p:cNvPr>
          <p:cNvGrpSpPr/>
          <p:nvPr/>
        </p:nvGrpSpPr>
        <p:grpSpPr>
          <a:xfrm>
            <a:off x="864325" y="1695385"/>
            <a:ext cx="8495350" cy="2802190"/>
            <a:chOff x="801615" y="1935504"/>
            <a:chExt cx="8495350" cy="2802190"/>
          </a:xfrm>
        </p:grpSpPr>
        <p:grpSp>
          <p:nvGrpSpPr>
            <p:cNvPr id="5" name="Google Shape;507;g3a8d32713fb_0_0">
              <a:extLst>
                <a:ext uri="{FF2B5EF4-FFF2-40B4-BE49-F238E27FC236}">
                  <a16:creationId xmlns:a16="http://schemas.microsoft.com/office/drawing/2014/main" id="{11AF5F9C-3C60-2C10-0F77-3704F77BA49A}"/>
                </a:ext>
              </a:extLst>
            </p:cNvPr>
            <p:cNvGrpSpPr/>
            <p:nvPr/>
          </p:nvGrpSpPr>
          <p:grpSpPr>
            <a:xfrm>
              <a:off x="801615" y="1935504"/>
              <a:ext cx="7540770" cy="2802190"/>
              <a:chOff x="638954" y="2520573"/>
              <a:chExt cx="9487519" cy="3736253"/>
            </a:xfrm>
          </p:grpSpPr>
          <p:pic>
            <p:nvPicPr>
              <p:cNvPr id="15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FF890E44-1B27-43C2-6F52-02CB678B7601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14453" t="28538" r="-540" b="17836"/>
              <a:stretch>
                <a:fillRect/>
              </a:stretch>
            </p:blipFill>
            <p:spPr>
              <a:xfrm>
                <a:off x="638954" y="3259472"/>
                <a:ext cx="9487519" cy="299735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" name="Google Shape;509;g3a8d32713fb_0_0">
                <a:extLst>
                  <a:ext uri="{FF2B5EF4-FFF2-40B4-BE49-F238E27FC236}">
                    <a16:creationId xmlns:a16="http://schemas.microsoft.com/office/drawing/2014/main" id="{04A386E6-CD0C-9FDB-B436-78368222D231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510;g3a8d32713fb_0_0">
                <a:extLst>
                  <a:ext uri="{FF2B5EF4-FFF2-40B4-BE49-F238E27FC236}">
                    <a16:creationId xmlns:a16="http://schemas.microsoft.com/office/drawing/2014/main" id="{3E5FB514-C616-741E-AAEB-72F1F79D500D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511;g3a8d32713fb_0_0">
                <a:extLst>
                  <a:ext uri="{FF2B5EF4-FFF2-40B4-BE49-F238E27FC236}">
                    <a16:creationId xmlns:a16="http://schemas.microsoft.com/office/drawing/2014/main" id="{4EA0CD3F-E2C1-677F-1060-113E0F6C6955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C039113-3166-653F-E212-F38540DE5309}"/>
                </a:ext>
              </a:extLst>
            </p:cNvPr>
            <p:cNvSpPr txBox="1"/>
            <p:nvPr/>
          </p:nvSpPr>
          <p:spPr>
            <a:xfrm>
              <a:off x="1156353" y="3161965"/>
              <a:ext cx="8140612" cy="8194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V</a:t>
              </a:r>
              <a:r>
                <a:rPr lang="fr-FR" sz="3600" b="1" dirty="0">
                  <a:solidFill>
                    <a:srgbClr val="565F88"/>
                  </a:solidFill>
                  <a:latin typeface="Dosis SemiBold" pitchFamily="2" charset="0"/>
                </a:rPr>
                <a:t>ous     aimez      la     lecture</a:t>
              </a: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  <p:sp>
          <p:nvSpPr>
            <p:cNvPr id="7" name="Flèche : double flèche horizontale 6">
              <a:extLst>
                <a:ext uri="{FF2B5EF4-FFF2-40B4-BE49-F238E27FC236}">
                  <a16:creationId xmlns:a16="http://schemas.microsoft.com/office/drawing/2014/main" id="{914A9828-9733-3888-BEBF-9983B96010FA}"/>
                </a:ext>
              </a:extLst>
            </p:cNvPr>
            <p:cNvSpPr/>
            <p:nvPr/>
          </p:nvSpPr>
          <p:spPr>
            <a:xfrm>
              <a:off x="2238335" y="3681420"/>
              <a:ext cx="252000" cy="128016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Flèche : double flèche horizontale 8">
              <a:extLst>
                <a:ext uri="{FF2B5EF4-FFF2-40B4-BE49-F238E27FC236}">
                  <a16:creationId xmlns:a16="http://schemas.microsoft.com/office/drawing/2014/main" id="{8837A12D-4763-C3EC-8EAC-1C3109F9F642}"/>
                </a:ext>
              </a:extLst>
            </p:cNvPr>
            <p:cNvSpPr/>
            <p:nvPr/>
          </p:nvSpPr>
          <p:spPr>
            <a:xfrm>
              <a:off x="3788993" y="3678840"/>
              <a:ext cx="252000" cy="128016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0" name="Flèche : double flèche horizontale 9">
              <a:extLst>
                <a:ext uri="{FF2B5EF4-FFF2-40B4-BE49-F238E27FC236}">
                  <a16:creationId xmlns:a16="http://schemas.microsoft.com/office/drawing/2014/main" id="{F0A80E8A-455B-C930-E58D-F1C139117BF0}"/>
                </a:ext>
              </a:extLst>
            </p:cNvPr>
            <p:cNvSpPr/>
            <p:nvPr/>
          </p:nvSpPr>
          <p:spPr>
            <a:xfrm>
              <a:off x="4668543" y="3669696"/>
              <a:ext cx="252000" cy="128016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296100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A451639A-EFC6-5679-204F-613E7D4A7A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Première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5" name="dictée N3 SEM3">
            <a:hlinkClick r:id="" action="ppaction://media"/>
            <a:extLst>
              <a:ext uri="{FF2B5EF4-FFF2-40B4-BE49-F238E27FC236}">
                <a16:creationId xmlns:a16="http://schemas.microsoft.com/office/drawing/2014/main" id="{F9C83378-E646-9966-9577-59FA54115F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042040" y="874544"/>
            <a:ext cx="408104" cy="408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A451639A-EFC6-5679-204F-613E7D4A7A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N3 SEM3">
            <a:hlinkClick r:id="" action="ppaction://media"/>
            <a:extLst>
              <a:ext uri="{FF2B5EF4-FFF2-40B4-BE49-F238E27FC236}">
                <a16:creationId xmlns:a16="http://schemas.microsoft.com/office/drawing/2014/main" id="{320F530A-18EE-AF13-85DF-454AA3EE38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042040" y="874544"/>
            <a:ext cx="408104" cy="408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3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ECFACF7-C895-557B-4536-E4548267B743}"/>
              </a:ext>
            </a:extLst>
          </p:cNvPr>
          <p:cNvGrpSpPr/>
          <p:nvPr/>
        </p:nvGrpSpPr>
        <p:grpSpPr>
          <a:xfrm>
            <a:off x="1300821" y="1935504"/>
            <a:ext cx="8495350" cy="2802190"/>
            <a:chOff x="801615" y="1935504"/>
            <a:chExt cx="8495350" cy="2802190"/>
          </a:xfrm>
        </p:grpSpPr>
        <p:grpSp>
          <p:nvGrpSpPr>
            <p:cNvPr id="13" name="Google Shape;507;g3a8d32713fb_0_0">
              <a:extLst>
                <a:ext uri="{FF2B5EF4-FFF2-40B4-BE49-F238E27FC236}">
                  <a16:creationId xmlns:a16="http://schemas.microsoft.com/office/drawing/2014/main" id="{86FFE178-62DD-1D7A-C6EC-D284363F6682}"/>
                </a:ext>
              </a:extLst>
            </p:cNvPr>
            <p:cNvGrpSpPr/>
            <p:nvPr/>
          </p:nvGrpSpPr>
          <p:grpSpPr>
            <a:xfrm>
              <a:off x="801615" y="1935504"/>
              <a:ext cx="7540770" cy="2802190"/>
              <a:chOff x="638954" y="2520573"/>
              <a:chExt cx="9487519" cy="3736253"/>
            </a:xfrm>
          </p:grpSpPr>
          <p:pic>
            <p:nvPicPr>
              <p:cNvPr id="19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DB2A3AB2-4778-48E9-EC68-C77E527ECA98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14453" t="28538" r="-540" b="17836"/>
              <a:stretch>
                <a:fillRect/>
              </a:stretch>
            </p:blipFill>
            <p:spPr>
              <a:xfrm>
                <a:off x="638954" y="3259472"/>
                <a:ext cx="9487519" cy="299735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" name="Google Shape;509;g3a8d32713fb_0_0">
                <a:extLst>
                  <a:ext uri="{FF2B5EF4-FFF2-40B4-BE49-F238E27FC236}">
                    <a16:creationId xmlns:a16="http://schemas.microsoft.com/office/drawing/2014/main" id="{B58EC88E-985A-E2A9-40B3-0C03EE16802E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510;g3a8d32713fb_0_0">
                <a:extLst>
                  <a:ext uri="{FF2B5EF4-FFF2-40B4-BE49-F238E27FC236}">
                    <a16:creationId xmlns:a16="http://schemas.microsoft.com/office/drawing/2014/main" id="{94A949DE-E7DF-368F-63B4-DB1CE0B15131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511;g3a8d32713fb_0_0">
                <a:extLst>
                  <a:ext uri="{FF2B5EF4-FFF2-40B4-BE49-F238E27FC236}">
                    <a16:creationId xmlns:a16="http://schemas.microsoft.com/office/drawing/2014/main" id="{3E187F02-B31C-1620-73D1-967FECC8973A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6B837DA-FA65-0F07-8B05-C8E7AA3A3A19}"/>
                </a:ext>
              </a:extLst>
            </p:cNvPr>
            <p:cNvSpPr txBox="1"/>
            <p:nvPr/>
          </p:nvSpPr>
          <p:spPr>
            <a:xfrm>
              <a:off x="1156353" y="3161965"/>
              <a:ext cx="8140612" cy="8194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V</a:t>
              </a:r>
              <a:r>
                <a:rPr lang="fr-FR" sz="3600" b="1" dirty="0">
                  <a:solidFill>
                    <a:srgbClr val="565F88"/>
                  </a:solidFill>
                  <a:latin typeface="Dosis SemiBold" pitchFamily="2" charset="0"/>
                </a:rPr>
                <a:t>ous     aimez      la     lecture</a:t>
              </a: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22B60-9B95-EE19-E53F-4C42148CF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C591B86B-5AE3-6C48-E7F8-4130E14EC6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935F64DC-D814-866A-CB2C-D43292056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Je n’oublie pas la majuscule au début de la phrase, le point à la fin et les espaces entre les mots. 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61D2DF3-D4CA-1BA6-DCCA-C6748CA38E45}"/>
              </a:ext>
            </a:extLst>
          </p:cNvPr>
          <p:cNvGrpSpPr/>
          <p:nvPr/>
        </p:nvGrpSpPr>
        <p:grpSpPr>
          <a:xfrm>
            <a:off x="848283" y="1695385"/>
            <a:ext cx="8511392" cy="2818232"/>
            <a:chOff x="785573" y="1935504"/>
            <a:chExt cx="8511392" cy="2818232"/>
          </a:xfrm>
        </p:grpSpPr>
        <p:grpSp>
          <p:nvGrpSpPr>
            <p:cNvPr id="5" name="Google Shape;507;g3a8d32713fb_0_0">
              <a:extLst>
                <a:ext uri="{FF2B5EF4-FFF2-40B4-BE49-F238E27FC236}">
                  <a16:creationId xmlns:a16="http://schemas.microsoft.com/office/drawing/2014/main" id="{11AF5F9C-3C60-2C10-0F77-3704F77BA49A}"/>
                </a:ext>
              </a:extLst>
            </p:cNvPr>
            <p:cNvGrpSpPr/>
            <p:nvPr/>
          </p:nvGrpSpPr>
          <p:grpSpPr>
            <a:xfrm>
              <a:off x="785573" y="1935504"/>
              <a:ext cx="7540770" cy="2818232"/>
              <a:chOff x="618771" y="2520573"/>
              <a:chExt cx="9487519" cy="3757642"/>
            </a:xfrm>
          </p:grpSpPr>
          <p:pic>
            <p:nvPicPr>
              <p:cNvPr id="15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FF890E44-1B27-43C2-6F52-02CB678B7601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14453" t="28538" r="-540" b="17836"/>
              <a:stretch>
                <a:fillRect/>
              </a:stretch>
            </p:blipFill>
            <p:spPr>
              <a:xfrm>
                <a:off x="618771" y="3280861"/>
                <a:ext cx="9487519" cy="299735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" name="Google Shape;509;g3a8d32713fb_0_0">
                <a:extLst>
                  <a:ext uri="{FF2B5EF4-FFF2-40B4-BE49-F238E27FC236}">
                    <a16:creationId xmlns:a16="http://schemas.microsoft.com/office/drawing/2014/main" id="{04A386E6-CD0C-9FDB-B436-78368222D231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510;g3a8d32713fb_0_0">
                <a:extLst>
                  <a:ext uri="{FF2B5EF4-FFF2-40B4-BE49-F238E27FC236}">
                    <a16:creationId xmlns:a16="http://schemas.microsoft.com/office/drawing/2014/main" id="{3E5FB514-C616-741E-AAEB-72F1F79D500D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511;g3a8d32713fb_0_0">
                <a:extLst>
                  <a:ext uri="{FF2B5EF4-FFF2-40B4-BE49-F238E27FC236}">
                    <a16:creationId xmlns:a16="http://schemas.microsoft.com/office/drawing/2014/main" id="{4EA0CD3F-E2C1-677F-1060-113E0F6C6955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C039113-3166-653F-E212-F38540DE5309}"/>
                </a:ext>
              </a:extLst>
            </p:cNvPr>
            <p:cNvSpPr txBox="1"/>
            <p:nvPr/>
          </p:nvSpPr>
          <p:spPr>
            <a:xfrm>
              <a:off x="1156353" y="3161965"/>
              <a:ext cx="8140612" cy="8194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Il    </a:t>
              </a:r>
              <a:r>
                <a:rPr lang="fr-FR" sz="3600" b="1" dirty="0">
                  <a:solidFill>
                    <a:srgbClr val="565F88"/>
                  </a:solidFill>
                  <a:latin typeface="Dosis SemiBold" pitchFamily="2" charset="0"/>
                </a:rPr>
                <a:t>ne    faut    pas     crier    à    l’école</a:t>
              </a: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  <p:sp>
          <p:nvSpPr>
            <p:cNvPr id="7" name="Flèche : double flèche horizontale 6">
              <a:extLst>
                <a:ext uri="{FF2B5EF4-FFF2-40B4-BE49-F238E27FC236}">
                  <a16:creationId xmlns:a16="http://schemas.microsoft.com/office/drawing/2014/main" id="{914A9828-9733-3888-BEBF-9983B96010FA}"/>
                </a:ext>
              </a:extLst>
            </p:cNvPr>
            <p:cNvSpPr/>
            <p:nvPr/>
          </p:nvSpPr>
          <p:spPr>
            <a:xfrm>
              <a:off x="1468319" y="3649336"/>
              <a:ext cx="252000" cy="128016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Flèche : double flèche horizontale 8">
              <a:extLst>
                <a:ext uri="{FF2B5EF4-FFF2-40B4-BE49-F238E27FC236}">
                  <a16:creationId xmlns:a16="http://schemas.microsoft.com/office/drawing/2014/main" id="{8837A12D-4763-C3EC-8EAC-1C3109F9F642}"/>
                </a:ext>
              </a:extLst>
            </p:cNvPr>
            <p:cNvSpPr/>
            <p:nvPr/>
          </p:nvSpPr>
          <p:spPr>
            <a:xfrm>
              <a:off x="3461224" y="3689390"/>
              <a:ext cx="252000" cy="128016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0" name="Flèche : double flèche horizontale 9">
              <a:extLst>
                <a:ext uri="{FF2B5EF4-FFF2-40B4-BE49-F238E27FC236}">
                  <a16:creationId xmlns:a16="http://schemas.microsoft.com/office/drawing/2014/main" id="{F0A80E8A-455B-C930-E58D-F1C139117BF0}"/>
                </a:ext>
              </a:extLst>
            </p:cNvPr>
            <p:cNvSpPr/>
            <p:nvPr/>
          </p:nvSpPr>
          <p:spPr>
            <a:xfrm>
              <a:off x="4492081" y="3669696"/>
              <a:ext cx="252000" cy="128016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3" name="Flèche : double flèche horizontale 2">
            <a:extLst>
              <a:ext uri="{FF2B5EF4-FFF2-40B4-BE49-F238E27FC236}">
                <a16:creationId xmlns:a16="http://schemas.microsoft.com/office/drawing/2014/main" id="{B11A9315-E539-C007-8158-B0A44F04494C}"/>
              </a:ext>
            </a:extLst>
          </p:cNvPr>
          <p:cNvSpPr/>
          <p:nvPr/>
        </p:nvSpPr>
        <p:spPr>
          <a:xfrm>
            <a:off x="2444999" y="3438721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Flèche : double flèche horizontale 12">
            <a:extLst>
              <a:ext uri="{FF2B5EF4-FFF2-40B4-BE49-F238E27FC236}">
                <a16:creationId xmlns:a16="http://schemas.microsoft.com/office/drawing/2014/main" id="{BEF0E34F-2B29-6265-DF8C-392DFE1C93C7}"/>
              </a:ext>
            </a:extLst>
          </p:cNvPr>
          <p:cNvSpPr/>
          <p:nvPr/>
        </p:nvSpPr>
        <p:spPr>
          <a:xfrm>
            <a:off x="5764637" y="3433229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Flèche : double flèche horizontale 13">
            <a:extLst>
              <a:ext uri="{FF2B5EF4-FFF2-40B4-BE49-F238E27FC236}">
                <a16:creationId xmlns:a16="http://schemas.microsoft.com/office/drawing/2014/main" id="{58EB5093-BA16-1828-5796-73CF515CB54E}"/>
              </a:ext>
            </a:extLst>
          </p:cNvPr>
          <p:cNvSpPr/>
          <p:nvPr/>
        </p:nvSpPr>
        <p:spPr>
          <a:xfrm>
            <a:off x="6403385" y="3433389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038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A451639A-EFC6-5679-204F-613E7D4A7A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Première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2 N3 sem3">
            <a:hlinkClick r:id="" action="ppaction://media"/>
            <a:extLst>
              <a:ext uri="{FF2B5EF4-FFF2-40B4-BE49-F238E27FC236}">
                <a16:creationId xmlns:a16="http://schemas.microsoft.com/office/drawing/2014/main" id="{14B7E777-236B-8454-E598-07E3414FE0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81382" y="864474"/>
            <a:ext cx="449898" cy="44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86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A451639A-EFC6-5679-204F-613E7D4A7A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2 N3 sem3">
            <a:hlinkClick r:id="" action="ppaction://media"/>
            <a:extLst>
              <a:ext uri="{FF2B5EF4-FFF2-40B4-BE49-F238E27FC236}">
                <a16:creationId xmlns:a16="http://schemas.microsoft.com/office/drawing/2014/main" id="{A2A8A1A4-0075-2367-547A-C675F11D20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81382" y="864474"/>
            <a:ext cx="449898" cy="44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9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ECFACF7-C895-557B-4536-E4548267B743}"/>
              </a:ext>
            </a:extLst>
          </p:cNvPr>
          <p:cNvGrpSpPr/>
          <p:nvPr/>
        </p:nvGrpSpPr>
        <p:grpSpPr>
          <a:xfrm>
            <a:off x="1300821" y="1935504"/>
            <a:ext cx="8495350" cy="2802190"/>
            <a:chOff x="801615" y="1935504"/>
            <a:chExt cx="8495350" cy="2802190"/>
          </a:xfrm>
        </p:grpSpPr>
        <p:grpSp>
          <p:nvGrpSpPr>
            <p:cNvPr id="13" name="Google Shape;507;g3a8d32713fb_0_0">
              <a:extLst>
                <a:ext uri="{FF2B5EF4-FFF2-40B4-BE49-F238E27FC236}">
                  <a16:creationId xmlns:a16="http://schemas.microsoft.com/office/drawing/2014/main" id="{86FFE178-62DD-1D7A-C6EC-D284363F6682}"/>
                </a:ext>
              </a:extLst>
            </p:cNvPr>
            <p:cNvGrpSpPr/>
            <p:nvPr/>
          </p:nvGrpSpPr>
          <p:grpSpPr>
            <a:xfrm>
              <a:off x="801615" y="1935504"/>
              <a:ext cx="7540770" cy="2802190"/>
              <a:chOff x="638954" y="2520573"/>
              <a:chExt cx="9487519" cy="3736253"/>
            </a:xfrm>
          </p:grpSpPr>
          <p:pic>
            <p:nvPicPr>
              <p:cNvPr id="19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DB2A3AB2-4778-48E9-EC68-C77E527ECA98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14453" t="28538" r="-540" b="17836"/>
              <a:stretch>
                <a:fillRect/>
              </a:stretch>
            </p:blipFill>
            <p:spPr>
              <a:xfrm>
                <a:off x="638954" y="3259472"/>
                <a:ext cx="9487519" cy="299735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" name="Google Shape;509;g3a8d32713fb_0_0">
                <a:extLst>
                  <a:ext uri="{FF2B5EF4-FFF2-40B4-BE49-F238E27FC236}">
                    <a16:creationId xmlns:a16="http://schemas.microsoft.com/office/drawing/2014/main" id="{B58EC88E-985A-E2A9-40B3-0C03EE16802E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510;g3a8d32713fb_0_0">
                <a:extLst>
                  <a:ext uri="{FF2B5EF4-FFF2-40B4-BE49-F238E27FC236}">
                    <a16:creationId xmlns:a16="http://schemas.microsoft.com/office/drawing/2014/main" id="{94A949DE-E7DF-368F-63B4-DB1CE0B15131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511;g3a8d32713fb_0_0">
                <a:extLst>
                  <a:ext uri="{FF2B5EF4-FFF2-40B4-BE49-F238E27FC236}">
                    <a16:creationId xmlns:a16="http://schemas.microsoft.com/office/drawing/2014/main" id="{3E187F02-B31C-1620-73D1-967FECC8973A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6B837DA-FA65-0F07-8B05-C8E7AA3A3A19}"/>
                </a:ext>
              </a:extLst>
            </p:cNvPr>
            <p:cNvSpPr txBox="1"/>
            <p:nvPr/>
          </p:nvSpPr>
          <p:spPr>
            <a:xfrm>
              <a:off x="1156353" y="3161965"/>
              <a:ext cx="8140612" cy="8194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I</a:t>
              </a:r>
              <a:r>
                <a:rPr lang="fr-FR" sz="3600" b="1" dirty="0">
                  <a:solidFill>
                    <a:srgbClr val="565F88"/>
                  </a:solidFill>
                  <a:latin typeface="Dosis SemiBold" pitchFamily="2" charset="0"/>
                </a:rPr>
                <a:t>l    ne    faut   pas   crier    à   l’école</a:t>
              </a: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719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9E242-15DB-D6EE-5D14-8822FB526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F408FDA-D961-CEC2-B8F1-0BF380FAD2C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F408FDA-D961-CEC2-B8F1-0BF380FAD2C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FBA73E5-FF61-5D3B-24F2-253BD80924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FBA73E5-FF61-5D3B-24F2-253BD80924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AA38B8E-4EEE-3AA9-9655-76BD23B6EA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A5EEA59-E815-F13D-F773-0F8D274CF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5BAE41F-02BD-FD69-0F2A-FA27587D10B1}"/>
              </a:ext>
            </a:extLst>
          </p:cNvPr>
          <p:cNvSpPr/>
          <p:nvPr/>
        </p:nvSpPr>
        <p:spPr>
          <a:xfrm>
            <a:off x="6371680" y="3226084"/>
            <a:ext cx="1854633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le coloriage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8E38B98-C1C0-8E65-016C-E5F9DC7484A8}"/>
              </a:ext>
            </a:extLst>
          </p:cNvPr>
          <p:cNvSpPr/>
          <p:nvPr/>
        </p:nvSpPr>
        <p:spPr>
          <a:xfrm>
            <a:off x="3644683" y="3213630"/>
            <a:ext cx="226695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les élèves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E5AE5B0-087E-7217-F297-96847E88C24C}"/>
              </a:ext>
            </a:extLst>
          </p:cNvPr>
          <p:cNvSpPr/>
          <p:nvPr/>
        </p:nvSpPr>
        <p:spPr>
          <a:xfrm>
            <a:off x="766626" y="3213630"/>
            <a:ext cx="226695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aiment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104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80862-30FE-452E-E967-58592C4B6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8FB7F44-456D-3105-A4A4-31D0F7F9B43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8FB7F44-456D-3105-A4A4-31D0F7F9B43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2FE332F-55A4-60A5-CFB6-820FC13C69D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2FE332F-55A4-60A5-CFB6-820FC13C69D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44217246-0304-F164-79F6-C84DA6F06C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25CA78F-D51B-B404-0821-D518ECB82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641336-F5E0-83FF-62FD-A76C8648B755}"/>
              </a:ext>
            </a:extLst>
          </p:cNvPr>
          <p:cNvSpPr/>
          <p:nvPr/>
        </p:nvSpPr>
        <p:spPr>
          <a:xfrm>
            <a:off x="6371680" y="3226084"/>
            <a:ext cx="1854633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le coloriage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92FBDA-FF10-9A69-9416-5145330A2CB6}"/>
              </a:ext>
            </a:extLst>
          </p:cNvPr>
          <p:cNvSpPr/>
          <p:nvPr/>
        </p:nvSpPr>
        <p:spPr>
          <a:xfrm>
            <a:off x="3644683" y="3213630"/>
            <a:ext cx="226695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les élèves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149F4A0-3CF4-2D13-F638-2784011A0B84}"/>
              </a:ext>
            </a:extLst>
          </p:cNvPr>
          <p:cNvSpPr/>
          <p:nvPr/>
        </p:nvSpPr>
        <p:spPr>
          <a:xfrm>
            <a:off x="766626" y="3213630"/>
            <a:ext cx="226695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aiment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839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9E7E9-58CD-35F6-8316-43A73666B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F26C10D-B9ED-17BB-B47A-14DB18981F9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630935F-2E6A-1700-00AC-BE85B474C9A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6A96E91-576C-035F-3B94-E96A20D2E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E389BE-D45D-3545-9143-3538C14A89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19D63DBE-53CC-AA20-181B-3CF92936F0F5}"/>
              </a:ext>
            </a:extLst>
          </p:cNvPr>
          <p:cNvGrpSpPr/>
          <p:nvPr/>
        </p:nvGrpSpPr>
        <p:grpSpPr>
          <a:xfrm>
            <a:off x="648650" y="1695385"/>
            <a:ext cx="8495350" cy="2802190"/>
            <a:chOff x="801615" y="1935504"/>
            <a:chExt cx="8495350" cy="2802190"/>
          </a:xfrm>
        </p:grpSpPr>
        <p:grpSp>
          <p:nvGrpSpPr>
            <p:cNvPr id="14" name="Google Shape;507;g3a8d32713fb_0_0">
              <a:extLst>
                <a:ext uri="{FF2B5EF4-FFF2-40B4-BE49-F238E27FC236}">
                  <a16:creationId xmlns:a16="http://schemas.microsoft.com/office/drawing/2014/main" id="{5C70303D-44A5-B57B-0F65-A6CE2E33D718}"/>
                </a:ext>
              </a:extLst>
            </p:cNvPr>
            <p:cNvGrpSpPr/>
            <p:nvPr/>
          </p:nvGrpSpPr>
          <p:grpSpPr>
            <a:xfrm>
              <a:off x="801615" y="1935504"/>
              <a:ext cx="7540770" cy="2802190"/>
              <a:chOff x="638954" y="2520573"/>
              <a:chExt cx="9487519" cy="3736253"/>
            </a:xfrm>
          </p:grpSpPr>
          <p:pic>
            <p:nvPicPr>
              <p:cNvPr id="16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1D610995-E721-3D2C-31EF-C26944401A5B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14453" t="28538" r="-540" b="17836"/>
              <a:stretch>
                <a:fillRect/>
              </a:stretch>
            </p:blipFill>
            <p:spPr>
              <a:xfrm>
                <a:off x="638954" y="3259472"/>
                <a:ext cx="9487519" cy="299735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" name="Google Shape;509;g3a8d32713fb_0_0">
                <a:extLst>
                  <a:ext uri="{FF2B5EF4-FFF2-40B4-BE49-F238E27FC236}">
                    <a16:creationId xmlns:a16="http://schemas.microsoft.com/office/drawing/2014/main" id="{D4418F16-E0E2-6E71-613C-5B63E2782FA0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510;g3a8d32713fb_0_0">
                <a:extLst>
                  <a:ext uri="{FF2B5EF4-FFF2-40B4-BE49-F238E27FC236}">
                    <a16:creationId xmlns:a16="http://schemas.microsoft.com/office/drawing/2014/main" id="{0DE46F6D-2C22-26AA-4405-732EA32F7C8F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511;g3a8d32713fb_0_0">
                <a:extLst>
                  <a:ext uri="{FF2B5EF4-FFF2-40B4-BE49-F238E27FC236}">
                    <a16:creationId xmlns:a16="http://schemas.microsoft.com/office/drawing/2014/main" id="{7ACED3E4-6F12-41C3-BC1C-663BC51A675B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5945278-9AEC-677F-A384-1CEDFC7C7F8C}"/>
                </a:ext>
              </a:extLst>
            </p:cNvPr>
            <p:cNvSpPr txBox="1"/>
            <p:nvPr/>
          </p:nvSpPr>
          <p:spPr>
            <a:xfrm>
              <a:off x="1156353" y="3161965"/>
              <a:ext cx="8140612" cy="8194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L</a:t>
              </a:r>
              <a:r>
                <a:rPr lang="fr-FR" sz="3600" b="1" dirty="0">
                  <a:solidFill>
                    <a:srgbClr val="565F88"/>
                  </a:solidFill>
                  <a:latin typeface="Dosis SemiBold" pitchFamily="2" charset="0"/>
                </a:rPr>
                <a:t>es   élèves   aiment   le  coloriage</a:t>
              </a: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619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FFC1E-FA42-3382-B39F-CDA21BF54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ADD8D1D-827F-E179-ED09-09D9FEF7D1E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F3697EC-5838-E816-0CAA-8D0B74A0FBF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053CA25-CD38-9AC5-2D19-CC49E711D5E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ED9F8E4-6580-26BE-0A55-81D9148FF84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1FD16B07-AFDF-8DE4-B286-90E59134B7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1A7EF33-D176-FB94-E715-76B7615CC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une autre phrase en désordre. Écrivez sur vos cahiers une phrase correcte à partir de ces mots.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0B0C51E-49F9-FDBA-0393-9B1355F62BFE}"/>
              </a:ext>
            </a:extLst>
          </p:cNvPr>
          <p:cNvSpPr/>
          <p:nvPr/>
        </p:nvSpPr>
        <p:spPr>
          <a:xfrm>
            <a:off x="5319040" y="3315758"/>
            <a:ext cx="2582314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la maitresse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BA399D-3A8B-069B-480F-AB76F0CF3F7C}"/>
              </a:ext>
            </a:extLst>
          </p:cNvPr>
          <p:cNvSpPr/>
          <p:nvPr/>
        </p:nvSpPr>
        <p:spPr>
          <a:xfrm>
            <a:off x="2926818" y="3292005"/>
            <a:ext cx="185463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il faut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CA64163-6D4E-07FB-0C11-89DC00BBBC6C}"/>
              </a:ext>
            </a:extLst>
          </p:cNvPr>
          <p:cNvSpPr/>
          <p:nvPr/>
        </p:nvSpPr>
        <p:spPr>
          <a:xfrm>
            <a:off x="534596" y="3292005"/>
            <a:ext cx="1854634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écouter 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42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C7788-A053-3AF8-659C-BFE1FB99C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4D13528-499F-D604-B48D-308699AE95F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4D13528-499F-D604-B48D-308699AE95F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D704CA9-7D2A-38AE-264D-6FDC66AD103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D704CA9-7D2A-38AE-264D-6FDC66AD103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59260014-3D66-3364-A0E4-6222B97260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C3F3C228-1C71-3BD3-71BF-4B72A4B17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77412AC-BD14-D345-0E13-5A9592571AD0}"/>
              </a:ext>
            </a:extLst>
          </p:cNvPr>
          <p:cNvSpPr/>
          <p:nvPr/>
        </p:nvSpPr>
        <p:spPr>
          <a:xfrm>
            <a:off x="5319040" y="3315758"/>
            <a:ext cx="2582314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la maitresse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B498F99-409C-34F6-83A8-B31356484F36}"/>
              </a:ext>
            </a:extLst>
          </p:cNvPr>
          <p:cNvSpPr/>
          <p:nvPr/>
        </p:nvSpPr>
        <p:spPr>
          <a:xfrm>
            <a:off x="2926818" y="3292005"/>
            <a:ext cx="185463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DF45E01-F6CB-6243-155E-C1C3DCF776D8}"/>
              </a:ext>
            </a:extLst>
          </p:cNvPr>
          <p:cNvSpPr/>
          <p:nvPr/>
        </p:nvSpPr>
        <p:spPr>
          <a:xfrm>
            <a:off x="534596" y="3292005"/>
            <a:ext cx="1854634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écouter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907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41E92-387A-5A70-9C85-F3A05EC9B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ABAB4FC-BA02-BD13-BAB6-F2B9F433EC9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BAB4FC-BA02-BD13-BAB6-F2B9F433EC9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BD7D02F-D1E9-2846-CDCD-84B5FC4097F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BD7D02F-D1E9-2846-CDCD-84B5FC4097F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0A20A55A-0568-0828-1A94-7D512B1C6F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F37CE5C-6BB0-E505-0637-DE874B264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1C0C81E-CA04-8618-2B70-53AD4130824B}"/>
              </a:ext>
            </a:extLst>
          </p:cNvPr>
          <p:cNvGrpSpPr/>
          <p:nvPr/>
        </p:nvGrpSpPr>
        <p:grpSpPr>
          <a:xfrm>
            <a:off x="324325" y="2176135"/>
            <a:ext cx="8495350" cy="2802190"/>
            <a:chOff x="801615" y="1935504"/>
            <a:chExt cx="8495350" cy="2802190"/>
          </a:xfrm>
        </p:grpSpPr>
        <p:grpSp>
          <p:nvGrpSpPr>
            <p:cNvPr id="14" name="Google Shape;507;g3a8d32713fb_0_0">
              <a:extLst>
                <a:ext uri="{FF2B5EF4-FFF2-40B4-BE49-F238E27FC236}">
                  <a16:creationId xmlns:a16="http://schemas.microsoft.com/office/drawing/2014/main" id="{A96149D8-44CB-2314-86CB-082D5CE10500}"/>
                </a:ext>
              </a:extLst>
            </p:cNvPr>
            <p:cNvGrpSpPr/>
            <p:nvPr/>
          </p:nvGrpSpPr>
          <p:grpSpPr>
            <a:xfrm>
              <a:off x="801615" y="1935504"/>
              <a:ext cx="7540770" cy="2802190"/>
              <a:chOff x="638954" y="2520573"/>
              <a:chExt cx="9487519" cy="3736253"/>
            </a:xfrm>
          </p:grpSpPr>
          <p:pic>
            <p:nvPicPr>
              <p:cNvPr id="16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139BEA63-147B-8B45-EAA8-AC2C70A5DFF9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14453" t="28538" r="-540" b="17836"/>
              <a:stretch>
                <a:fillRect/>
              </a:stretch>
            </p:blipFill>
            <p:spPr>
              <a:xfrm>
                <a:off x="638954" y="3259472"/>
                <a:ext cx="9487519" cy="299735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" name="Google Shape;509;g3a8d32713fb_0_0">
                <a:extLst>
                  <a:ext uri="{FF2B5EF4-FFF2-40B4-BE49-F238E27FC236}">
                    <a16:creationId xmlns:a16="http://schemas.microsoft.com/office/drawing/2014/main" id="{2BA6FC24-5E78-5781-3B8D-265743F92DB7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510;g3a8d32713fb_0_0">
                <a:extLst>
                  <a:ext uri="{FF2B5EF4-FFF2-40B4-BE49-F238E27FC236}">
                    <a16:creationId xmlns:a16="http://schemas.microsoft.com/office/drawing/2014/main" id="{29A73B1C-5398-84F5-63CA-56A8663B14DE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511;g3a8d32713fb_0_0">
                <a:extLst>
                  <a:ext uri="{FF2B5EF4-FFF2-40B4-BE49-F238E27FC236}">
                    <a16:creationId xmlns:a16="http://schemas.microsoft.com/office/drawing/2014/main" id="{47F546D3-9BD0-B5E4-6863-E7B6317B488B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5A002BD-1CDA-7889-B411-DC1936934670}"/>
                </a:ext>
              </a:extLst>
            </p:cNvPr>
            <p:cNvSpPr txBox="1"/>
            <p:nvPr/>
          </p:nvSpPr>
          <p:spPr>
            <a:xfrm>
              <a:off x="1156353" y="3161965"/>
              <a:ext cx="8140612" cy="8194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I</a:t>
              </a:r>
              <a:r>
                <a:rPr lang="fr-FR" sz="3600" b="1" dirty="0">
                  <a:solidFill>
                    <a:srgbClr val="565F88"/>
                  </a:solidFill>
                  <a:latin typeface="Dosis SemiBold" pitchFamily="2" charset="0"/>
                </a:rPr>
                <a:t>l     faut    écouter  la   maitresse</a:t>
              </a: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555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8033B75-A38E-2B93-9444-612D7E886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63"/>
          <a:stretch>
            <a:fillRect/>
          </a:stretch>
        </p:blipFill>
        <p:spPr>
          <a:xfrm>
            <a:off x="510888" y="2326105"/>
            <a:ext cx="4718838" cy="3426258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48.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Réalisez l’activité 4.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BCEC06-8A62-7450-BB95-DE27E1D8B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F1AB38B-669E-C7C4-4992-4C68D7AE7A98}"/>
              </a:ext>
            </a:extLst>
          </p:cNvPr>
          <p:cNvSpPr/>
          <p:nvPr/>
        </p:nvSpPr>
        <p:spPr>
          <a:xfrm>
            <a:off x="949642" y="3242668"/>
            <a:ext cx="3825555" cy="82133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4B2E0839-3281-C61B-F175-24C0BB3A7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282" y="4043368"/>
            <a:ext cx="6688539" cy="2449503"/>
          </a:xfrm>
          <a:prstGeom prst="rect">
            <a:avLst/>
          </a:prstGeom>
        </p:spPr>
      </p:pic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D170871A-EF70-8ED4-8DEF-041E3DB0E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720" y="1694903"/>
            <a:ext cx="6840000" cy="244189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7834BF-88AC-3D5A-9902-8373E87445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00D7074-BA83-909A-C16F-CC0830748C2D}"/>
              </a:ext>
            </a:extLst>
          </p:cNvPr>
          <p:cNvSpPr txBox="1"/>
          <p:nvPr/>
        </p:nvSpPr>
        <p:spPr>
          <a:xfrm>
            <a:off x="1128980" y="2828558"/>
            <a:ext cx="600241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K</a:t>
            </a: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amal aime l’écriture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6BBA02D-14DB-E1E0-7D02-7604E0CCDE37}"/>
              </a:ext>
            </a:extLst>
          </p:cNvPr>
          <p:cNvSpPr txBox="1"/>
          <p:nvPr/>
        </p:nvSpPr>
        <p:spPr>
          <a:xfrm>
            <a:off x="1152000" y="5177023"/>
            <a:ext cx="6840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</a:t>
            </a: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 ne faut pas se disputer à l’école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AB29920-AA49-5E19-FF7D-23744FCDD3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626" y="1819326"/>
            <a:ext cx="2734934" cy="4195011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2D085470-6254-1CCC-EAE4-0E8D468547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56477" y="2142065"/>
            <a:ext cx="1996613" cy="3549535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EB082D5-E6CD-4695-6114-FD007FEEC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réalisez l’activité 5 de la page 48 et relisez et recopiez les phrases de la page 46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C904AA9-F74C-7128-E2AE-905B3654E9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9D82D8E-3660-5D8A-5BDA-6CC43BDCA50F}"/>
              </a:ext>
            </a:extLst>
          </p:cNvPr>
          <p:cNvSpPr/>
          <p:nvPr/>
        </p:nvSpPr>
        <p:spPr>
          <a:xfrm>
            <a:off x="5618667" y="5007080"/>
            <a:ext cx="2718893" cy="73264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 descr="Une image contenant texte, Appareils électroniques, capture d’écran, Site web&#10;&#10;Le contenu généré par l’IA peut être incorrect.">
            <a:extLst>
              <a:ext uri="{FF2B5EF4-FFF2-40B4-BE49-F238E27FC236}">
                <a16:creationId xmlns:a16="http://schemas.microsoft.com/office/drawing/2014/main" id="{C8752E62-B39B-32A7-44A1-B63FC07D76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250" y="1819326"/>
            <a:ext cx="2734934" cy="4195011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AD4E102-6E49-23CD-E3EF-2FE3E9E2A7AE}"/>
              </a:ext>
            </a:extLst>
          </p:cNvPr>
          <p:cNvSpPr/>
          <p:nvPr/>
        </p:nvSpPr>
        <p:spPr>
          <a:xfrm>
            <a:off x="2815185" y="3259838"/>
            <a:ext cx="1756816" cy="137633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8281</TotalTime>
  <Words>1043</Words>
  <Application>Microsoft Office PowerPoint</Application>
  <PresentationFormat>Affichage à l'écran (4:3)</PresentationFormat>
  <Paragraphs>140</Paragraphs>
  <Slides>42</Slides>
  <Notes>2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42</vt:i4>
      </vt:variant>
    </vt:vector>
  </HeadingPairs>
  <TitlesOfParts>
    <vt:vector size="63" baseType="lpstr">
      <vt:lpstr>Dosis Medium</vt:lpstr>
      <vt:lpstr>Dosis</vt:lpstr>
      <vt:lpstr>Aptos Display</vt:lpstr>
      <vt:lpstr>Dosis SemiBold</vt:lpstr>
      <vt:lpstr>Calibri</vt:lpstr>
      <vt:lpstr>Dosis ExtraBold</vt:lpstr>
      <vt:lpstr>Arial</vt:lpstr>
      <vt:lpstr>Aptos</vt:lpstr>
      <vt:lpstr>Wingdings</vt:lpstr>
      <vt:lpstr>2_Conception personnalisée</vt:lpstr>
      <vt:lpstr>00_Env-Enseignant</vt:lpstr>
      <vt:lpstr>Oral</vt:lpstr>
      <vt:lpstr>Lecture</vt:lpstr>
      <vt:lpstr>Ecriture</vt:lpstr>
      <vt:lpstr>1_Lecture</vt:lpstr>
      <vt:lpstr>1_Env-Enseignant</vt:lpstr>
      <vt:lpstr>2_Env-Enseignant</vt:lpstr>
      <vt:lpstr>1_Oral</vt:lpstr>
      <vt:lpstr>3_Env-Enseignant</vt:lpstr>
      <vt:lpstr>1_Ecriture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 ce qu’on aime et de ce qu’il faut faire. Écoutez bien.</vt:lpstr>
      <vt:lpstr>Lecture de la vidéo :</vt:lpstr>
      <vt:lpstr>Maintenant, on va prendre la parole pour parler de ce qu’on aime et de ce qu’il faut faire et ne pas faire. On va le faire en 3 étapes. Soyez attentifs. </vt:lpstr>
      <vt:lpstr>Étape 1 : Je vais vous expliquer la situation. </vt:lpstr>
      <vt:lpstr>Étape 2 : Chacun réfléchit silencieusement à ce qu’il va dire dans sa prise de parole.</vt:lpstr>
      <vt:lpstr>Étape 3 : Maintenant, vous allez prendre la parole. Qui veut passer au tableau ? </vt:lpstr>
      <vt:lpstr>Maintenant, tout le monde participe. Chacun prend la parole pour parler de ce qu’il aime, de ce qu’il faut faire et de ce qu’il ne faut pas faire.</vt:lpstr>
      <vt:lpstr>Plan de la séance 5</vt:lpstr>
      <vt:lpstr>Présentation PowerPoint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Prenez vos livrets à la page 46.   Avec votre voisin, lisez et répondez à la question.  Je vais circuler entre les rangs pour vous aider. </vt:lpstr>
      <vt:lpstr>Corrigez.</vt:lpstr>
      <vt:lpstr>Plan de la séance 5</vt:lpstr>
      <vt:lpstr>Maintenant, nous allons faire de l’écriture.  Prenez vos cahiers.</vt:lpstr>
      <vt:lpstr>Lisez et observez cette phrase. Vous allez l’écrire après. Tenez-vous prêts. Je n’oublie pas la majuscule au début de la phrase, le point à la fin et les espaces entre les mots.  </vt:lpstr>
      <vt:lpstr>Première dictée en cours.</vt:lpstr>
      <vt:lpstr>Deuxième dictée en cours.</vt:lpstr>
      <vt:lpstr>Corrigez. </vt:lpstr>
      <vt:lpstr>Lisez et observez cette phrase. Vous allez l’écrire après. Tenez-vous prêts. Je n’oublie pas la majuscule au début de la phrase, le point à la fin et les espaces entre les mots.  </vt:lpstr>
      <vt:lpstr>Première dictée en cours.</vt:lpstr>
      <vt:lpstr>Deuxième dictée en cours.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Voici une autre phrase en désordre. Écrivez sur vos cahiers une phrase correcte à partir de ces mots.</vt:lpstr>
      <vt:lpstr>Qui veut lire sa phrase ?</vt:lpstr>
      <vt:lpstr>Corrigez. Je n’oublie pas la majuscule au début de la phrase et le point à la fin. </vt:lpstr>
      <vt:lpstr>Prenez vos livrets à la page 48. Réalisez l’activité 4. Je vais circuler entre les rangs pour vous aider. </vt:lpstr>
      <vt:lpstr>Présentation PowerPoint</vt:lpstr>
      <vt:lpstr>La séance d’aujourd’hui est terminée. À la maison, réalisez l’activité 5 de la page 48 et relisez et recopiez les phrases de la page 46.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KHAOUA AZEDDIN</cp:lastModifiedBy>
  <cp:revision>9</cp:revision>
  <cp:lastPrinted>2025-08-13T10:11:39Z</cp:lastPrinted>
  <dcterms:created xsi:type="dcterms:W3CDTF">2025-08-01T12:31:49Z</dcterms:created>
  <dcterms:modified xsi:type="dcterms:W3CDTF">2026-01-01T18:59:48Z</dcterms:modified>
</cp:coreProperties>
</file>