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</p:sldMasterIdLst>
  <p:notesMasterIdLst>
    <p:notesMasterId r:id="rId57"/>
  </p:notesMasterIdLst>
  <p:sldIdLst>
    <p:sldId id="1072" r:id="rId10"/>
    <p:sldId id="1073" r:id="rId11"/>
    <p:sldId id="1074" r:id="rId12"/>
    <p:sldId id="847" r:id="rId13"/>
    <p:sldId id="1075" r:id="rId14"/>
    <p:sldId id="799" r:id="rId15"/>
    <p:sldId id="779" r:id="rId16"/>
    <p:sldId id="780" r:id="rId17"/>
    <p:sldId id="784" r:id="rId18"/>
    <p:sldId id="1031" r:id="rId19"/>
    <p:sldId id="1085" r:id="rId20"/>
    <p:sldId id="1038" r:id="rId21"/>
    <p:sldId id="1071" r:id="rId22"/>
    <p:sldId id="1032" r:id="rId23"/>
    <p:sldId id="1086" r:id="rId24"/>
    <p:sldId id="1087" r:id="rId25"/>
    <p:sldId id="1088" r:id="rId26"/>
    <p:sldId id="955" r:id="rId27"/>
    <p:sldId id="800" r:id="rId28"/>
    <p:sldId id="862" r:id="rId29"/>
    <p:sldId id="1034" r:id="rId30"/>
    <p:sldId id="846" r:id="rId31"/>
    <p:sldId id="865" r:id="rId32"/>
    <p:sldId id="866" r:id="rId33"/>
    <p:sldId id="867" r:id="rId34"/>
    <p:sldId id="868" r:id="rId35"/>
    <p:sldId id="1089" r:id="rId36"/>
    <p:sldId id="1090" r:id="rId37"/>
    <p:sldId id="831" r:id="rId38"/>
    <p:sldId id="832" r:id="rId39"/>
    <p:sldId id="874" r:id="rId40"/>
    <p:sldId id="805" r:id="rId41"/>
    <p:sldId id="1060" r:id="rId42"/>
    <p:sldId id="1061" r:id="rId43"/>
    <p:sldId id="1069" r:id="rId44"/>
    <p:sldId id="1062" r:id="rId45"/>
    <p:sldId id="1076" r:id="rId46"/>
    <p:sldId id="1064" r:id="rId47"/>
    <p:sldId id="1065" r:id="rId48"/>
    <p:sldId id="1091" r:id="rId49"/>
    <p:sldId id="1078" r:id="rId50"/>
    <p:sldId id="1092" r:id="rId51"/>
    <p:sldId id="1046" r:id="rId52"/>
    <p:sldId id="1093" r:id="rId53"/>
    <p:sldId id="1066" r:id="rId54"/>
    <p:sldId id="1067" r:id="rId55"/>
    <p:sldId id="1068" r:id="rId56"/>
  </p:sldIdLst>
  <p:sldSz cx="9144000" cy="6858000" type="screen4x3"/>
  <p:notesSz cx="6735763" cy="9866313"/>
  <p:embeddedFontLst>
    <p:embeddedFont>
      <p:font typeface="Dosis" panose="02010703020202060003" pitchFamily="2" charset="0"/>
      <p:regular r:id="rId58"/>
      <p:bold r:id="rId59"/>
    </p:embeddedFont>
    <p:embeddedFont>
      <p:font typeface="Dosis ExtraBold" pitchFamily="2" charset="0"/>
      <p:bold r:id="rId60"/>
    </p:embeddedFont>
    <p:embeddedFont>
      <p:font typeface="Dosis Light" pitchFamily="2" charset="0"/>
      <p:regular r:id="rId61"/>
    </p:embeddedFont>
    <p:embeddedFont>
      <p:font typeface="Dosis Medium" pitchFamily="2" charset="0"/>
      <p:regular r:id="rId62"/>
      <p:bold r:id="rId63"/>
    </p:embeddedFont>
    <p:embeddedFont>
      <p:font typeface="Dosis SemiBold" panose="02010703020202060003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565F88"/>
    <a:srgbClr val="4B5377"/>
    <a:srgbClr val="424D7B"/>
    <a:srgbClr val="EBE3F1"/>
    <a:srgbClr val="E84234"/>
    <a:srgbClr val="F26553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12" autoAdjust="0"/>
    <p:restoredTop sz="87607" autoAdjust="0"/>
  </p:normalViewPr>
  <p:slideViewPr>
    <p:cSldViewPr snapToGrid="0">
      <p:cViewPr varScale="1">
        <p:scale>
          <a:sx n="82" d="100"/>
          <a:sy n="82" d="100"/>
        </p:scale>
        <p:origin x="1219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font" Target="fonts/font6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font" Target="fonts/font1.fntdata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4.fntdata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font" Target="fonts/font7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2.fntdata"/><Relationship Id="rId67" Type="http://schemas.openxmlformats.org/officeDocument/2006/relationships/viewProps" Target="view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font" Target="fonts/font5.fntdata"/><Relationship Id="rId7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34C716-3EAE-87EC-C656-5B2805445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7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74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33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4015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625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498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947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867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421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742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8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3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6" Type="http://schemas.openxmlformats.org/officeDocument/2006/relationships/image" Target="../media/image40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0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8.png"/><Relationship Id="rId4" Type="http://schemas.openxmlformats.org/officeDocument/2006/relationships/customXml" Target="../ink/ink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7" Type="http://schemas.openxmlformats.org/officeDocument/2006/relationships/image" Target="../media/image27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50.png"/><Relationship Id="rId4" Type="http://schemas.openxmlformats.org/officeDocument/2006/relationships/customXml" Target="../ink/ink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8.png"/><Relationship Id="rId4" Type="http://schemas.openxmlformats.org/officeDocument/2006/relationships/customXml" Target="../ink/ink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2.png"/><Relationship Id="rId7" Type="http://schemas.openxmlformats.org/officeDocument/2006/relationships/image" Target="../media/image27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51.png"/><Relationship Id="rId4" Type="http://schemas.openxmlformats.org/officeDocument/2006/relationships/customXml" Target="../ink/ink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7" Type="http://schemas.openxmlformats.org/officeDocument/2006/relationships/image" Target="../media/image46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10.PNG"/><Relationship Id="rId5" Type="http://schemas.openxmlformats.org/officeDocument/2006/relationships/customXml" Target="../ink/ink12.xml"/><Relationship Id="rId10" Type="http://schemas.openxmlformats.org/officeDocument/2006/relationships/image" Target="../media/image51.png"/><Relationship Id="rId4" Type="http://schemas.openxmlformats.org/officeDocument/2006/relationships/image" Target="../media/image400.PNG"/><Relationship Id="rId9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00.png"/><Relationship Id="rId7" Type="http://schemas.openxmlformats.org/officeDocument/2006/relationships/image" Target="../media/image49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png"/><Relationship Id="rId5" Type="http://schemas.openxmlformats.org/officeDocument/2006/relationships/image" Target="../media/image510.png"/><Relationship Id="rId4" Type="http://schemas.openxmlformats.org/officeDocument/2006/relationships/customXml" Target="../ink/ink14.xml"/><Relationship Id="rId9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42.png"/><Relationship Id="rId7" Type="http://schemas.openxmlformats.org/officeDocument/2006/relationships/image" Target="../media/image52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png"/><Relationship Id="rId5" Type="http://schemas.openxmlformats.org/officeDocument/2006/relationships/image" Target="../media/image451.png"/><Relationship Id="rId4" Type="http://schemas.openxmlformats.org/officeDocument/2006/relationships/customXml" Target="../ink/ink16.xml"/><Relationship Id="rId9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00.png"/><Relationship Id="rId7" Type="http://schemas.openxmlformats.org/officeDocument/2006/relationships/image" Target="../media/image52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png"/><Relationship Id="rId5" Type="http://schemas.openxmlformats.org/officeDocument/2006/relationships/image" Target="../media/image510.png"/><Relationship Id="rId4" Type="http://schemas.openxmlformats.org/officeDocument/2006/relationships/customXml" Target="../ink/ink18.xml"/><Relationship Id="rId9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7" Type="http://schemas.openxmlformats.org/officeDocument/2006/relationships/image" Target="../media/image410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0.xml"/><Relationship Id="rId6" Type="http://schemas.openxmlformats.org/officeDocument/2006/relationships/customXml" Target="../ink/ink20.xml"/><Relationship Id="rId11" Type="http://schemas.openxmlformats.org/officeDocument/2006/relationships/image" Target="../media/image57.png"/><Relationship Id="rId5" Type="http://schemas.openxmlformats.org/officeDocument/2006/relationships/image" Target="../media/image400.PNG"/><Relationship Id="rId10" Type="http://schemas.openxmlformats.org/officeDocument/2006/relationships/image" Target="../media/image56.png"/><Relationship Id="rId9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00.png"/><Relationship Id="rId7" Type="http://schemas.openxmlformats.org/officeDocument/2006/relationships/image" Target="../media/image55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png"/><Relationship Id="rId5" Type="http://schemas.openxmlformats.org/officeDocument/2006/relationships/image" Target="../media/image510.png"/><Relationship Id="rId4" Type="http://schemas.openxmlformats.org/officeDocument/2006/relationships/customXml" Target="../ink/ink22.xml"/><Relationship Id="rId9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30.png"/><Relationship Id="rId7" Type="http://schemas.openxmlformats.org/officeDocument/2006/relationships/image" Target="../media/image27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40.png"/><Relationship Id="rId4" Type="http://schemas.openxmlformats.org/officeDocument/2006/relationships/customXml" Target="../ink/ink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9.png"/><Relationship Id="rId5" Type="http://schemas.openxmlformats.org/officeDocument/2006/relationships/image" Target="../media/image61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40D16F5-1A28-4B4C-8D89-A6FA10CA5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/>
              <a:t>Il convient de lancer le mode diaporama 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4770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1C2318E-890D-4060-807D-3EA52B9B7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56" y="2483222"/>
            <a:ext cx="1566526" cy="2671483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FA4DD0-C673-4FB2-AE44-081567BF8BBF}"/>
              </a:ext>
            </a:extLst>
          </p:cNvPr>
          <p:cNvGrpSpPr/>
          <p:nvPr/>
        </p:nvGrpSpPr>
        <p:grpSpPr>
          <a:xfrm>
            <a:off x="3665965" y="2483222"/>
            <a:ext cx="3115030" cy="2671483"/>
            <a:chOff x="-31423" y="-53337"/>
            <a:chExt cx="9015895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80769B6-0823-4B06-8104-CD6B04592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423" y="-53337"/>
              <a:ext cx="4635017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34BEAF6-8043-4F8C-A859-9CD573F9B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0445" y="-53337"/>
              <a:ext cx="4534027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54AA0C0-10F3-4F5A-BF4E-04F9A89CC9BE}"/>
              </a:ext>
            </a:extLst>
          </p:cNvPr>
          <p:cNvGrpSpPr/>
          <p:nvPr/>
        </p:nvGrpSpPr>
        <p:grpSpPr>
          <a:xfrm>
            <a:off x="376010" y="2483222"/>
            <a:ext cx="3142844" cy="2671483"/>
            <a:chOff x="-4940533" y="-53337"/>
            <a:chExt cx="9096398" cy="685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EA17AA2-0971-48CE-85B6-2F9C4BE82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40533" y="-53337"/>
              <a:ext cx="4553582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F4F23F3-856E-4DC7-9A65-36B5DEC9B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06296" y="-53337"/>
              <a:ext cx="4562161" cy="68046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</a:t>
            </a: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er - et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ez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- es. 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Ecriture – Graphèmes : er - et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ez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- es.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Les articles définis et les articles indéfinis.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5097386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er - et - </a:t>
            </a:r>
            <a:r>
              <a:rPr lang="fr-FR" sz="1400" dirty="0" err="1"/>
              <a:t>ez</a:t>
            </a:r>
            <a:r>
              <a:rPr lang="fr-FR" sz="1400" dirty="0"/>
              <a:t>- 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242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31471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9066" y="2403957"/>
            <a:ext cx="1940866" cy="3099592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597912" y="2396691"/>
            <a:ext cx="1771958" cy="309959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EA8517-B934-347F-3B76-DB59B2F336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14A640-1E77-DE64-3529-CFF44B42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E77511-379A-592B-2E21-FC04BE22F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un dialogue en français avec Majd et Nada. Soyez attentifs.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73AA-6C11-A532-6195-F22E22F37F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DE4261-515D-1F4A-7FC0-66C1E138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931A85-8D60-6B6C-9E3F-C876C66A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613468-3E10-B145-14CA-A06CABD7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635" y="2456851"/>
            <a:ext cx="3766730" cy="3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2_P2_W3_S4 (dialogue)">
            <a:hlinkClick r:id="" action="ppaction://media"/>
            <a:extLst>
              <a:ext uri="{FF2B5EF4-FFF2-40B4-BE49-F238E27FC236}">
                <a16:creationId xmlns:a16="http://schemas.microsoft.com/office/drawing/2014/main" id="{8D31BC9C-3891-446C-AEF6-D1C2076644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1671" y="2229031"/>
            <a:ext cx="7940330" cy="373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84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2_W2_S4 (dialogue)">
            <a:hlinkClick r:id="" action="ppaction://media"/>
            <a:extLst>
              <a:ext uri="{FF2B5EF4-FFF2-40B4-BE49-F238E27FC236}">
                <a16:creationId xmlns:a16="http://schemas.microsoft.com/office/drawing/2014/main" id="{65AC4A8F-D4B7-4A67-AAE0-6B897CA2C0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740" y="2079813"/>
            <a:ext cx="7958259" cy="377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38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D6C4506-F95B-465E-AC88-F86ADDBDA3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27" t="2128" r="2174"/>
          <a:stretch/>
        </p:blipFill>
        <p:spPr>
          <a:xfrm>
            <a:off x="923364" y="1882588"/>
            <a:ext cx="7608635" cy="464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C3AF-BB2D-4DA1-5199-F9592FA6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57BD478C-0B17-5EA2-6F18-CB63403FD4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265CAB60-9803-9E85-F377-82CAD016E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DDA32E-AF64-A18F-4A3D-80FD33533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2901BCDD-D8C9-7B38-0556-4DDB4EF9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E440D9-DC0A-4D64-8D70-657F77265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62" y="2045826"/>
            <a:ext cx="7731676" cy="421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5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651B09B4-E6F7-2405-496F-5B69B6ED9E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660C9718-9219-4B07-6C86-B8A7A452A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D09714-67F6-4006-BD9F-5691B54BB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790" y="3083488"/>
            <a:ext cx="3548420" cy="3188073"/>
          </a:xfrm>
          <a:prstGeom prst="round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FDAC28-1FA4-4089-E8A7-8332C871FA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53135" y="2471393"/>
            <a:ext cx="1383692" cy="12241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BF151A-9F20-284F-47E6-2D55477553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96217" y="2474489"/>
            <a:ext cx="1383692" cy="122418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EA7F3CAC-BAC6-78D1-6806-16E7D40E1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2F9DBA7-3486-C7FF-9BBE-102572BB427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D62F49-62AD-EC36-868B-34583F30C9BF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8949A25-B3E3-82E6-2D1F-FB6CB51B72FA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F65756-330A-FF90-E81D-BCECF3CA7D9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5D18A13-26AB-0955-F0BA-C0E0FC515D15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93AE46-51E6-A6B6-9F86-EAF8A64EADE0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89D79A-F9A0-01C3-7EF9-D7F5BB3A5A9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63224B4-F17D-517E-17DB-B0F762C83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79185B-4326-1D47-C90A-D590574236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C159D-804F-F469-60EE-E3E57E0CC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1EBEA1DC-EBC5-FF27-8775-B326FEAEB1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B328DBE5-EF81-7D26-DBF9-EE35F236CB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BCFAAA-E242-6818-C366-2E1B3495AC31}"/>
              </a:ext>
            </a:extLst>
          </p:cNvPr>
          <p:cNvSpPr txBox="1"/>
          <p:nvPr/>
        </p:nvSpPr>
        <p:spPr>
          <a:xfrm>
            <a:off x="995876" y="2258086"/>
            <a:ext cx="715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La fille et le garçon se rencontrent dans le jardin. Chacun demande à l’autre ce qu’il aime faire à l’école.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6083E8-EC47-0AA9-0C92-0E8FAF9B6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435" y="3429001"/>
            <a:ext cx="2975129" cy="2673000"/>
          </a:xfrm>
          <a:prstGeom prst="round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B809B2-5A00-72AD-3DB3-5FB9E2501AB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51879" y="3083488"/>
            <a:ext cx="1383692" cy="12241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3440EF-A871-9F50-A5A5-00BFF2C8DD5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258645" y="3083488"/>
            <a:ext cx="1383692" cy="1224189"/>
          </a:xfrm>
          <a:prstGeom prst="rect">
            <a:avLst/>
          </a:prstGeom>
        </p:spPr>
      </p:pic>
      <p:sp>
        <p:nvSpPr>
          <p:cNvPr id="19" name="Titre 8">
            <a:extLst>
              <a:ext uri="{FF2B5EF4-FFF2-40B4-BE49-F238E27FC236}">
                <a16:creationId xmlns:a16="http://schemas.microsoft.com/office/drawing/2014/main" id="{AFE1C7B8-081B-BF7F-7964-01E05564C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471282-8E93-B85F-083C-2EA007ACC6E9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FEB04F-5650-9D96-81DB-EE2B0B09AD78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6D2BB64-7EC7-52D9-27DD-75455B83DE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AD0215-4CD8-BDDB-9AF6-51E57F5EE92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EEBC821-D8FA-C577-8E70-3E35F646FB4F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F4650BC-E1FD-E11D-0DA5-7CAF45CABA53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CCC7A1B-877B-C4A3-6DE4-5FAA8C7F883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66CCE0D-0E18-C7DA-E18F-D2E289865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133A55-9685-6075-3EAB-5E04B7BFEB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4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B63B2-A3B6-9BF7-230C-D089F4E4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D30929E-E515-FBA9-DB23-40CC715A6E3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FD8C0CD-8546-CEEE-0DBD-206323ECF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25C3D9B-648A-F62F-D441-38A5C5E4E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AutoShape 4">
            <a:extLst>
              <a:ext uri="{FF2B5EF4-FFF2-40B4-BE49-F238E27FC236}">
                <a16:creationId xmlns:a16="http://schemas.microsoft.com/office/drawing/2014/main" id="{5EFD29EA-379C-197B-42C3-0A5A715D1D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utoShape 2" descr="Image générée">
            <a:extLst>
              <a:ext uri="{FF2B5EF4-FFF2-40B4-BE49-F238E27FC236}">
                <a16:creationId xmlns:a16="http://schemas.microsoft.com/office/drawing/2014/main" id="{D9EC8450-D455-F5E3-5AAD-7BC395689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B353816-CB50-7372-8D08-4D9DF81580EE}"/>
              </a:ext>
            </a:extLst>
          </p:cNvPr>
          <p:cNvSpPr txBox="1"/>
          <p:nvPr/>
        </p:nvSpPr>
        <p:spPr>
          <a:xfrm>
            <a:off x="995876" y="2258086"/>
            <a:ext cx="715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La fille et le garçon se rencontrent dans le jardin. Chacun demande à l’autre ce qu’il aime faire à l’école.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45FF795-B126-6655-8249-CEA0C4B8E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435" y="3429001"/>
            <a:ext cx="2975129" cy="2673000"/>
          </a:xfrm>
          <a:prstGeom prst="round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DF6CF1-ED9C-EA35-CA2A-29262D9DB06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51879" y="3083488"/>
            <a:ext cx="1383692" cy="12241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D5DB78-C2F5-2E6A-5A01-29D6AFABB7D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258645" y="3083488"/>
            <a:ext cx="1383692" cy="1224189"/>
          </a:xfrm>
          <a:prstGeom prst="rect">
            <a:avLst/>
          </a:prstGeom>
        </p:spPr>
      </p:pic>
      <p:sp>
        <p:nvSpPr>
          <p:cNvPr id="20" name="Titre 8">
            <a:extLst>
              <a:ext uri="{FF2B5EF4-FFF2-40B4-BE49-F238E27FC236}">
                <a16:creationId xmlns:a16="http://schemas.microsoft.com/office/drawing/2014/main" id="{4A5BE55C-4E0B-6875-1783-2C547D28B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23242C3-9E36-56B7-D955-E344991EF59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182604-AA4D-AE87-FEB1-E5D835B46D2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75B51B-C970-BDCB-AD9A-0474907A72C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66A1CC-05EE-51B0-4B3B-B3EB8B110EB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2317938-8615-EE61-18BE-8BA39627EA9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293ADBA-33B4-D3C7-898A-E24A51634B9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297366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EE58-8AED-5D7B-59B3-4773A1803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493F7D0-3C35-6E4F-DD9D-92F02379325C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0B4B83-7165-8B30-A02E-A211E3AD3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AutoShape 4">
            <a:extLst>
              <a:ext uri="{FF2B5EF4-FFF2-40B4-BE49-F238E27FC236}">
                <a16:creationId xmlns:a16="http://schemas.microsoft.com/office/drawing/2014/main" id="{62A6CEE4-5645-000E-399F-B9511ACDA5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utoShape 2" descr="Image générée">
            <a:extLst>
              <a:ext uri="{FF2B5EF4-FFF2-40B4-BE49-F238E27FC236}">
                <a16:creationId xmlns:a16="http://schemas.microsoft.com/office/drawing/2014/main" id="{7EC247AE-E673-EEE9-11EA-3634947635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7EFBB5F-CF04-0207-9FE4-DD245F6874E2}"/>
              </a:ext>
            </a:extLst>
          </p:cNvPr>
          <p:cNvSpPr txBox="1"/>
          <p:nvPr/>
        </p:nvSpPr>
        <p:spPr>
          <a:xfrm>
            <a:off x="995876" y="2258086"/>
            <a:ext cx="715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La fille et le garçon se rencontrent dans le jardin. Chacun demande à l’autre ce qu’il aime faire à l’école.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02186DC-3B6F-A97D-163E-862D56410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435" y="3429001"/>
            <a:ext cx="2975129" cy="2673000"/>
          </a:xfrm>
          <a:prstGeom prst="round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6E705D-9D0C-2910-5014-E24EF02220B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51879" y="3083488"/>
            <a:ext cx="1383692" cy="12241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B02502-7611-4154-51B0-DAEDEAB05F4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258645" y="3083488"/>
            <a:ext cx="1383692" cy="1224189"/>
          </a:xfrm>
          <a:prstGeom prst="rect">
            <a:avLst/>
          </a:prstGeom>
        </p:spPr>
      </p:pic>
      <p:sp>
        <p:nvSpPr>
          <p:cNvPr id="18" name="Titre 8">
            <a:extLst>
              <a:ext uri="{FF2B5EF4-FFF2-40B4-BE49-F238E27FC236}">
                <a16:creationId xmlns:a16="http://schemas.microsoft.com/office/drawing/2014/main" id="{60D107D6-A9A9-E9F4-87AA-54DD9DCD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48B669F-A1A7-8300-BCCF-09DCF395CE2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2CD9CE-E2BE-0D00-4394-31DFE2AED1D3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6B1F121-41F8-43E6-4E07-4F9A49EFE3A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6FD938D-BED7-68D4-A3E9-2EE0CD9BB41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984C53-093A-CE34-35D5-A3102CFE3EF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61627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Dialogue reprenant 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er – </a:t>
            </a:r>
            <a:r>
              <a:rPr lang="fr-FR" sz="1400" dirty="0" err="1"/>
              <a:t>ez</a:t>
            </a:r>
            <a:r>
              <a:rPr lang="fr-FR" sz="1400" dirty="0"/>
              <a:t> – et – 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Les articles définis et les articles indéfinis.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Maintenant, on va apprendre à utiliser les articles définis et les articles indéfinis.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Soyez attentifs.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319704" y="3013501"/>
            <a:ext cx="65045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</a:t>
            </a:r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articles définis </a:t>
            </a:r>
          </a:p>
          <a:p>
            <a:pPr algn="ctr"/>
            <a:r>
              <a:rPr lang="fr-FR" sz="4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et les </a:t>
            </a:r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articles indéfinis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38A9BB-5DFE-964C-C025-6C9D21F492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DD2323-1D52-B002-765A-04245229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1BD9A9-4C83-FFA8-1D3F-C7CF82061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E667-3215-2600-3B3F-A68111F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959167-3CE4-15ED-ABD5-D77C81E42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9649266A-BF7E-BAF9-065B-B32C8B7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Light" panose="020F0502020204030204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Light" panose="020F0502020204030204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E76AE3-C801-C194-63AA-C0F087683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2_W3_S4 (langue)">
            <a:hlinkClick r:id="" action="ppaction://media"/>
            <a:extLst>
              <a:ext uri="{FF2B5EF4-FFF2-40B4-BE49-F238E27FC236}">
                <a16:creationId xmlns:a16="http://schemas.microsoft.com/office/drawing/2014/main" id="{8A7D4CDE-6D3B-4274-97C7-222CCF907AC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8881.3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000" y="1904087"/>
            <a:ext cx="7620000" cy="406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9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398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3F2E3C5-BCB2-19F0-96FA-5D9441E6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F49B5A-9AC3-4B8D-ADD7-73010F49109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7292ABA-11BB-46DA-B230-E026BF8F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84D43C-685A-4AC1-8DC9-4CB831E62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B66E399-AA6F-43B2-AED3-93E842705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882" y="1822848"/>
            <a:ext cx="6544235" cy="44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 Le » ou « Les »?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dessins animés.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2510476" y="2220219"/>
            <a:ext cx="1625966" cy="612000"/>
          </a:xfrm>
          <a:prstGeom prst="roundRect">
            <a:avLst/>
          </a:prstGeom>
          <a:solidFill>
            <a:srgbClr val="EBE3F1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Le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1625966" cy="612000"/>
          </a:xfrm>
          <a:prstGeom prst="roundRect">
            <a:avLst/>
          </a:prstGeom>
          <a:solidFill>
            <a:srgbClr val="EBE3F1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Les</a:t>
            </a:r>
          </a:p>
        </p:txBody>
      </p:sp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dessins animés.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0918587-B35C-0BEE-5C8D-0D15EFDCF56C}"/>
              </a:ext>
            </a:extLst>
          </p:cNvPr>
          <p:cNvSpPr txBox="1"/>
          <p:nvPr/>
        </p:nvSpPr>
        <p:spPr>
          <a:xfrm>
            <a:off x="890337" y="2978877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Le</a:t>
            </a:r>
            <a:r>
              <a:rPr lang="fr-FR" sz="4000" b="1" dirty="0">
                <a:solidFill>
                  <a:srgbClr val="FF0000"/>
                </a:solidFill>
                <a:latin typeface="Dosis SemiBold" pitchFamily="2" charset="0"/>
                <a:cs typeface="Arial" panose="020B0604020202020204" pitchFamily="34" charset="0"/>
              </a:rPr>
              <a:t>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dessin</a:t>
            </a:r>
            <a:r>
              <a:rPr lang="fr-FR" sz="4000" b="1" dirty="0">
                <a:solidFill>
                  <a:srgbClr val="FF0000"/>
                </a:solidFill>
                <a:latin typeface="Dosis SemiBold" pitchFamily="2" charset="0"/>
                <a:cs typeface="Arial" panose="020B0604020202020204" pitchFamily="34" charset="0"/>
              </a:rPr>
              <a:t>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animés.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D4FCD-0C84-5596-1478-B7A26FF5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AA85C2-7729-A822-F449-E5A6FD09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 Un » ou « Une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54140F-4EFB-925B-8A31-4174056461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B193E4D-2959-D246-7CEB-76F25710A747}"/>
              </a:ext>
            </a:extLst>
          </p:cNvPr>
          <p:cNvSpPr txBox="1"/>
          <p:nvPr/>
        </p:nvSpPr>
        <p:spPr>
          <a:xfrm>
            <a:off x="1168674" y="3670590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classe.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EFFF23-D768-4B33-8FA6-03C64D9DAD30}"/>
              </a:ext>
            </a:extLst>
          </p:cNvPr>
          <p:cNvSpPr/>
          <p:nvPr/>
        </p:nvSpPr>
        <p:spPr>
          <a:xfrm>
            <a:off x="2386267" y="2607043"/>
            <a:ext cx="1625966" cy="612000"/>
          </a:xfrm>
          <a:prstGeom prst="roundRect">
            <a:avLst/>
          </a:prstGeom>
          <a:solidFill>
            <a:srgbClr val="EBE3F1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Un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84AFE8-9D44-4D68-995A-E537A0E10625}"/>
              </a:ext>
            </a:extLst>
          </p:cNvPr>
          <p:cNvSpPr/>
          <p:nvPr/>
        </p:nvSpPr>
        <p:spPr>
          <a:xfrm>
            <a:off x="5131769" y="2575411"/>
            <a:ext cx="1625966" cy="612000"/>
          </a:xfrm>
          <a:prstGeom prst="roundRect">
            <a:avLst/>
          </a:prstGeom>
          <a:solidFill>
            <a:srgbClr val="EBE3F1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Une</a:t>
            </a:r>
          </a:p>
        </p:txBody>
      </p:sp>
    </p:spTree>
    <p:extLst>
      <p:ext uri="{BB962C8B-B14F-4D97-AF65-F5344CB8AC3E}">
        <p14:creationId xmlns:p14="http://schemas.microsoft.com/office/powerpoint/2010/main" val="197421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B78FA-D216-0AB2-E74D-57D9F884F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EF505D8B-8E22-EC33-68BC-39C3FF6C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classe.</a:t>
            </a:r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CC2098-A5B0-7F82-23AE-705CCEA077B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334887-A885-CD30-32E2-A7D45E4DE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76DF0C-1366-5668-4F26-381368875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21CF4E-A12B-3CF1-25F2-9DB547110531}"/>
              </a:ext>
            </a:extLst>
          </p:cNvPr>
          <p:cNvSpPr txBox="1"/>
          <p:nvPr/>
        </p:nvSpPr>
        <p:spPr>
          <a:xfrm>
            <a:off x="2216922" y="2978877"/>
            <a:ext cx="471015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Une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classe.</a:t>
            </a:r>
            <a:endParaRPr lang="fr-MA" sz="4000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3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D4FCD-0C84-5596-1478-B7A26FF5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AA85C2-7729-A822-F449-E5A6FD09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 La » ou « L’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54140F-4EFB-925B-8A31-4174056461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B193E4D-2959-D246-7CEB-76F25710A747}"/>
              </a:ext>
            </a:extLst>
          </p:cNvPr>
          <p:cNvSpPr txBox="1"/>
          <p:nvPr/>
        </p:nvSpPr>
        <p:spPr>
          <a:xfrm>
            <a:off x="1168674" y="3670590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écriture.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EFFF23-D768-4B33-8FA6-03C64D9DAD30}"/>
              </a:ext>
            </a:extLst>
          </p:cNvPr>
          <p:cNvSpPr/>
          <p:nvPr/>
        </p:nvSpPr>
        <p:spPr>
          <a:xfrm>
            <a:off x="2386267" y="2607043"/>
            <a:ext cx="1625966" cy="612000"/>
          </a:xfrm>
          <a:prstGeom prst="roundRect">
            <a:avLst/>
          </a:prstGeom>
          <a:solidFill>
            <a:srgbClr val="EBE3F1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La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84AFE8-9D44-4D68-995A-E537A0E10625}"/>
              </a:ext>
            </a:extLst>
          </p:cNvPr>
          <p:cNvSpPr/>
          <p:nvPr/>
        </p:nvSpPr>
        <p:spPr>
          <a:xfrm>
            <a:off x="5131769" y="2575411"/>
            <a:ext cx="1625966" cy="612000"/>
          </a:xfrm>
          <a:prstGeom prst="roundRect">
            <a:avLst/>
          </a:prstGeom>
          <a:solidFill>
            <a:srgbClr val="EBE3F1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L’</a:t>
            </a:r>
          </a:p>
        </p:txBody>
      </p:sp>
    </p:spTree>
    <p:extLst>
      <p:ext uri="{BB962C8B-B14F-4D97-AF65-F5344CB8AC3E}">
        <p14:creationId xmlns:p14="http://schemas.microsoft.com/office/powerpoint/2010/main" val="428956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B78FA-D216-0AB2-E74D-57D9F884F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EF505D8B-8E22-EC33-68BC-39C3FF6C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L’écriture.</a:t>
            </a:r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CC2098-A5B0-7F82-23AE-705CCEA077B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334887-A885-CD30-32E2-A7D45E4DE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76DF0C-1366-5668-4F26-381368875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21CF4E-A12B-3CF1-25F2-9DB547110531}"/>
              </a:ext>
            </a:extLst>
          </p:cNvPr>
          <p:cNvSpPr txBox="1"/>
          <p:nvPr/>
        </p:nvSpPr>
        <p:spPr>
          <a:xfrm>
            <a:off x="2216922" y="2978877"/>
            <a:ext cx="471015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L’</a:t>
            </a:r>
            <a:r>
              <a:rPr lang="fr-FR" sz="4000" b="1" dirty="0">
                <a:solidFill>
                  <a:srgbClr val="FF0000"/>
                </a:solidFill>
                <a:latin typeface="Dosis SemiBold" pitchFamily="2" charset="0"/>
                <a:cs typeface="Arial" panose="020B0604020202020204" pitchFamily="34" charset="0"/>
              </a:rPr>
              <a:t>é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criture.</a:t>
            </a:r>
            <a:endParaRPr lang="fr-MA" sz="4000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98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94674E0-B4A0-4D05-B470-DE6926CF3F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924" y="1615551"/>
            <a:ext cx="3208149" cy="435494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48.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8A020CD-7EF8-6D95-74E0-4D4678B139A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869770-C5EE-1C1E-079C-81A59BF4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2760D-D2FB-0514-56C1-8883FF91F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C863AA-2938-BFB1-1CBE-E75561F92252}"/>
              </a:ext>
            </a:extLst>
          </p:cNvPr>
          <p:cNvSpPr/>
          <p:nvPr/>
        </p:nvSpPr>
        <p:spPr>
          <a:xfrm>
            <a:off x="2967923" y="3702938"/>
            <a:ext cx="3208149" cy="12186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5">
            <a:extLst>
              <a:ext uri="{FF2B5EF4-FFF2-40B4-BE49-F238E27FC236}">
                <a16:creationId xmlns:a16="http://schemas.microsoft.com/office/drawing/2014/main" id="{01F9422D-507F-6A56-B4B5-942CA6AF019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4.  Je vais expliquer la consigne et passer entre les rangs pour vous aider.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E5C404-D51F-0A3B-DB34-C11CD7E498B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29AC7F-70F0-BC14-8D32-8A504EE2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D030C-6993-6CB2-7475-7BC390332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B6B39F6-6210-403B-660B-554B9167A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0" y="1910792"/>
            <a:ext cx="3289659" cy="32896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E05F87-FC3D-46CC-9275-464170AF1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12" y="2599765"/>
            <a:ext cx="3289659" cy="260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0667-9DF4-DF2A-C062-87B8B920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DB346B-91B4-81F9-7610-6CDB21BF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668884-62DE-D631-A26D-52FB2367A13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D20D5-FC67-7C8D-83B2-1C34C207F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42FE60-5780-0206-32C9-5C4534BA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EADE983-D9A5-4866-9C15-E4C9F3567F75}"/>
              </a:ext>
            </a:extLst>
          </p:cNvPr>
          <p:cNvGrpSpPr/>
          <p:nvPr/>
        </p:nvGrpSpPr>
        <p:grpSpPr>
          <a:xfrm>
            <a:off x="2145487" y="2222953"/>
            <a:ext cx="4853026" cy="2412094"/>
            <a:chOff x="734974" y="2196353"/>
            <a:chExt cx="7674051" cy="362174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72A3678-F31E-4305-95AB-2694A0DBD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70"/>
            <a:stretch/>
          </p:blipFill>
          <p:spPr>
            <a:xfrm>
              <a:off x="734974" y="2196353"/>
              <a:ext cx="7674051" cy="3558988"/>
            </a:xfrm>
            <a:prstGeom prst="rect">
              <a:avLst/>
            </a:prstGeom>
          </p:spPr>
        </p:pic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A75997D-B6B7-4B16-831C-CC95CFF19BF0}"/>
                </a:ext>
              </a:extLst>
            </p:cNvPr>
            <p:cNvSpPr/>
            <p:nvPr/>
          </p:nvSpPr>
          <p:spPr>
            <a:xfrm>
              <a:off x="3281082" y="2330824"/>
              <a:ext cx="1147483" cy="887505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6F2FF80F-DD15-432C-8548-2AD39CDC97C0}"/>
                </a:ext>
              </a:extLst>
            </p:cNvPr>
            <p:cNvSpPr/>
            <p:nvPr/>
          </p:nvSpPr>
          <p:spPr>
            <a:xfrm>
              <a:off x="3666564" y="3639672"/>
              <a:ext cx="1147483" cy="887505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A11DD3A-E220-4FD1-831D-3FA9A5E7467A}"/>
                </a:ext>
              </a:extLst>
            </p:cNvPr>
            <p:cNvSpPr/>
            <p:nvPr/>
          </p:nvSpPr>
          <p:spPr>
            <a:xfrm>
              <a:off x="1981199" y="2985247"/>
              <a:ext cx="1147483" cy="887505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23FA883F-C55A-4351-B8E7-71FDBC8479AE}"/>
                </a:ext>
              </a:extLst>
            </p:cNvPr>
            <p:cNvSpPr/>
            <p:nvPr/>
          </p:nvSpPr>
          <p:spPr>
            <a:xfrm>
              <a:off x="3128681" y="4370830"/>
              <a:ext cx="726142" cy="728115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0707A63-FD6B-4483-A1BE-720181B41A77}"/>
                </a:ext>
              </a:extLst>
            </p:cNvPr>
            <p:cNvSpPr/>
            <p:nvPr/>
          </p:nvSpPr>
          <p:spPr>
            <a:xfrm>
              <a:off x="1981199" y="4930590"/>
              <a:ext cx="1004048" cy="887505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55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Les articles définis et les articles indéfinis.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Lecture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et compréhension de mots comprenant les graphèmes : er – </a:t>
            </a:r>
            <a:r>
              <a:rPr lang="fr-FR" sz="1400" dirty="0" err="1"/>
              <a:t>ez</a:t>
            </a:r>
            <a:r>
              <a:rPr lang="fr-FR" sz="1400" dirty="0"/>
              <a:t> – et – es.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40B7EE89-207F-620F-FDA5-2CC32870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4FE9FD-81AE-18C8-B65B-A2B4F25B9E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467D9A-FC78-EBE2-5E61-77F3034407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F5E3066-39D1-A976-AEB9-6C165C1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90203F-2E8F-2E7F-33C8-E41321EF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6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C41C9A0-A9C4-6B71-B690-1DD20F94B2E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AFD61B0-7D53-9243-05E3-D57159953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E2AAD1-0825-AA59-80B5-16E402E05E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n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sz="4200" b="1" dirty="0" err="1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dî</a:t>
            </a:r>
            <a:r>
              <a:rPr lang="fr-FR" sz="4200" b="1" dirty="0" err="1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n</a:t>
            </a:r>
            <a:r>
              <a:rPr lang="fr-FR" sz="4200" b="1" dirty="0" err="1">
                <a:solidFill>
                  <a:srgbClr val="00ACA4"/>
                </a:solidFill>
                <a:latin typeface="Dosis SemiBold" pitchFamily="2" charset="0"/>
              </a:rPr>
              <a:t>er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6059759" y="3429000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bonn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et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4A36D35-0DA9-2B34-7F6C-0DF8C05424C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DB146C7-5BE1-414B-7E45-E4C6451AC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17C49E-7485-A75D-EC60-A11414E78D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boulang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B43A400E-DC8E-2ACC-0913-26D6C04C3410}"/>
              </a:ext>
            </a:extLst>
          </p:cNvPr>
          <p:cNvSpPr txBox="1">
            <a:spLocks/>
          </p:cNvSpPr>
          <p:nvPr/>
        </p:nvSpPr>
        <p:spPr>
          <a:xfrm>
            <a:off x="271979" y="3423684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lac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et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part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CDCD12-EF73-3900-28BC-41525DB2C11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A1AB8C6-1717-A224-CE68-2F1D9F8C8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A38E93-89FA-A6CE-2BE3-D5DE050597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364198" y="348169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l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es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5970399" y="3476125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jou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et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904706" y="348169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goût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15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CDCD12-EF73-3900-28BC-41525DB2C11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A1AB8C6-1717-A224-CE68-2F1D9F8C8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A38E93-89FA-A6CE-2BE3-D5DE050597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6049152" y="3429000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fou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et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3287450" y="3429000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port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623872" y="3429000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es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0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7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3042675" y="2077239"/>
            <a:ext cx="33200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jouet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894F98-197B-444A-BF9E-E3B5FF02D3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98" y="3425492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CD0CC3-74F5-4AE3-8B76-D64DB632E1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68" y="3423554"/>
            <a:ext cx="1711300" cy="187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6FD8F0D-D60D-4959-8981-40F1EAC597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338" y="3423554"/>
            <a:ext cx="171315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3042675" y="2077239"/>
            <a:ext cx="33200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jouet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126FDA-2337-B80E-3F02-2708AA51CC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98" y="3425492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CABA93-9D6B-538E-3B14-3A4F237A6D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68" y="3423554"/>
            <a:ext cx="1711300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277FF9-77B1-49BC-EA90-79CB533F8D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338" y="3423554"/>
            <a:ext cx="1713154" cy="1872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34885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goûter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639361-BFEB-4A4A-8BE0-146DCFCF9F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232" y="3123050"/>
            <a:ext cx="1711297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4BDC7E5-009A-40DE-B95D-FB40B92212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6" y="3123050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B46D43A-D955-4B77-8A82-3CF819D58C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424" y="3123050"/>
            <a:ext cx="1711300" cy="18720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BA6D8E0F-19FA-19DD-0C90-CEB1EA84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0706" y="785295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432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goûter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639361-BFEB-4A4A-8BE0-146DCFCF9F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232" y="3123050"/>
            <a:ext cx="1711297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4BDC7E5-009A-40DE-B95D-FB40B92212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6" y="3123050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B46D43A-D955-4B77-8A82-3CF819D58C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424" y="3123050"/>
            <a:ext cx="1711300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39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nez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59C28E9-6F55-441E-80B7-E5B448D92C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588" y="2873041"/>
            <a:ext cx="1711300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B289A5-20DB-4C19-8BCD-4F5E2509EE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61" y="2873041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534E89-A073-47B4-BD94-F026B0EA22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894" y="2873041"/>
            <a:ext cx="1842940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nez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59C28E9-6F55-441E-80B7-E5B448D92C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588" y="2873041"/>
            <a:ext cx="1711300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B289A5-20DB-4C19-8BCD-4F5E2509EE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61" y="2873041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534E89-A073-47B4-BD94-F026B0EA22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894" y="2873041"/>
            <a:ext cx="1842940" cy="2016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5DA04513-C9E2-CECC-4C86-91F48BB1667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6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41. Réalisez l’activité 4 avec votre voisin. Je vais circuler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59"/>
          <a:stretch>
            <a:fillRect/>
          </a:stretch>
        </p:blipFill>
        <p:spPr>
          <a:xfrm>
            <a:off x="5324948" y="2842938"/>
            <a:ext cx="3241578" cy="24858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D27625A-5D00-4B2A-AEE8-E4F9C3DA5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063" y="1679632"/>
            <a:ext cx="3408560" cy="4812510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EE7AAC7-F8F0-31C5-94A1-564C82288A58}"/>
              </a:ext>
            </a:extLst>
          </p:cNvPr>
          <p:cNvSpPr/>
          <p:nvPr/>
        </p:nvSpPr>
        <p:spPr>
          <a:xfrm>
            <a:off x="1572967" y="4764750"/>
            <a:ext cx="3228752" cy="146068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DE48AF-F03F-1E88-5FAA-94374BA72A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4CEAB-E833-D9AB-5650-9ABA0F52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48509-AFB5-6699-7274-C14027CEF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6037C-FE52-ADBB-0AFF-24FC46A06B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5168E2-BF8D-84B2-568B-40F2362DD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38BB879-F1D0-EDFB-D752-08650F8B1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121880A-00BC-4686-98E7-33D074A18771}"/>
              </a:ext>
            </a:extLst>
          </p:cNvPr>
          <p:cNvGrpSpPr/>
          <p:nvPr/>
        </p:nvGrpSpPr>
        <p:grpSpPr>
          <a:xfrm>
            <a:off x="829118" y="2056363"/>
            <a:ext cx="7636402" cy="3959452"/>
            <a:chOff x="829118" y="2056363"/>
            <a:chExt cx="7636402" cy="395945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113062-9731-4EB5-8103-7EB48BCAF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118" y="2056363"/>
              <a:ext cx="7636402" cy="3959452"/>
            </a:xfrm>
            <a:prstGeom prst="rect">
              <a:avLst/>
            </a:prstGeom>
          </p:spPr>
        </p:pic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274CBAE1-27CF-4F99-A76C-9AE977A91FBC}"/>
                </a:ext>
              </a:extLst>
            </p:cNvPr>
            <p:cNvCxnSpPr/>
            <p:nvPr/>
          </p:nvCxnSpPr>
          <p:spPr>
            <a:xfrm>
              <a:off x="3895595" y="3093929"/>
              <a:ext cx="3645073" cy="1252603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60A11C4E-16D7-4A6A-8793-38D0C42569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57588" y="3093929"/>
              <a:ext cx="1883080" cy="1252603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70FAF470-42E8-4A9B-A7DB-1D3C9B469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70459" y="3093929"/>
              <a:ext cx="3587129" cy="1252603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D4AE2E9-6039-797E-69D3-E5471231D32E}"/>
              </a:ext>
            </a:extLst>
          </p:cNvPr>
          <p:cNvSpPr/>
          <p:nvPr/>
        </p:nvSpPr>
        <p:spPr>
          <a:xfrm rot="16200000">
            <a:off x="4002955" y="4275470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DEF0F9E6-7A93-7801-46C8-BE5A83A0B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2512" y="2271561"/>
            <a:ext cx="2169871" cy="34653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73421" y="507137"/>
            <a:ext cx="1355834" cy="1164008"/>
          </a:xfrm>
          <a:prstGeom prst="flowChartConnector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2744D2-B54E-4BA3-B531-BAA83196F4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648" y="1597963"/>
            <a:ext cx="3408560" cy="481251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CF3D64-5BA2-7349-EC16-A48A0A5DF60B}"/>
              </a:ext>
            </a:extLst>
          </p:cNvPr>
          <p:cNvSpPr/>
          <p:nvPr/>
        </p:nvSpPr>
        <p:spPr>
          <a:xfrm>
            <a:off x="4416647" y="4122471"/>
            <a:ext cx="3311911" cy="51215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A4D67A-A4FA-48D9-8459-AFFD2F646084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http://schemas.openxmlformats.org/package/2006/metadata/core-properties"/>
    <ds:schemaRef ds:uri="f0534ec5-868f-4ce6-85c7-99f0612daa52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7FAB297-AC54-48CC-B03D-D864D3C0BB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278396-4DF5-4822-AE58-89C61EC240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8640</TotalTime>
  <Words>926</Words>
  <Application>Microsoft Office PowerPoint</Application>
  <PresentationFormat>Affichage à l'écran (4:3)</PresentationFormat>
  <Paragraphs>163</Paragraphs>
  <Slides>47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47</vt:i4>
      </vt:variant>
    </vt:vector>
  </HeadingPairs>
  <TitlesOfParts>
    <vt:vector size="63" baseType="lpstr">
      <vt:lpstr>Dosis Medium</vt:lpstr>
      <vt:lpstr>Dosis Light</vt:lpstr>
      <vt:lpstr>Aptos Display</vt:lpstr>
      <vt:lpstr>Calibri</vt:lpstr>
      <vt:lpstr>Dosis SemiBold</vt:lpstr>
      <vt:lpstr>Dosis ExtraBold</vt:lpstr>
      <vt:lpstr>Dosis</vt:lpstr>
      <vt:lpstr>Aptos</vt:lpstr>
      <vt:lpstr>Arial</vt:lpstr>
      <vt:lpstr>Wingdings</vt:lpstr>
      <vt:lpstr>2_Conception personnalisée</vt:lpstr>
      <vt:lpstr>00_Env-Enseignant</vt:lpstr>
      <vt:lpstr>Oral</vt:lpstr>
      <vt:lpstr>Lecture</vt:lpstr>
      <vt:lpstr>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</vt:lpstr>
      <vt:lpstr>Aujourd’hui, nous allons apprendre un dialogue en français avec Majd et Nada. Soyez attentifs.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4</vt:lpstr>
      <vt:lpstr>Maintenant, on va apprendre à utiliser les articles définis et les articles indéfinis.  Soyez attentifs.</vt:lpstr>
      <vt:lpstr>Lecture de la vidéo </vt:lpstr>
      <vt:lpstr>Lisons ensemble. </vt:lpstr>
      <vt:lpstr>Qui veut compléter la phrase par « Le » ou « Les »? Levez la main. </vt:lpstr>
      <vt:lpstr>Les dessins animés.</vt:lpstr>
      <vt:lpstr>Qui veut compléter la phrase par « Un » ou « Une » ? Levez la main. </vt:lpstr>
      <vt:lpstr>Une classe.</vt:lpstr>
      <vt:lpstr>Qui veut compléter la phrase par « La » ou « L’ » ? Levez la main. </vt:lpstr>
      <vt:lpstr>L’écriture.</vt:lpstr>
      <vt:lpstr>Ouvrez le manuel à la page 48.</vt:lpstr>
      <vt:lpstr>Présentation PowerPoint</vt:lpstr>
      <vt:lpstr>Corrigez.</vt:lpstr>
      <vt:lpstr>Plan de la séance 4</vt:lpstr>
      <vt:lpstr>Maintenant, on va faire de la lecture. </vt:lpstr>
      <vt:lpstr>Qui veut lire ces mots ? </vt:lpstr>
      <vt:lpstr>Qui veut lire ces mots ? </vt:lpstr>
      <vt:lpstr>Qui veut lire ces mots ? </vt:lpstr>
      <vt:lpstr>Qui veut lire ces mots ? </vt:lpstr>
      <vt:lpstr>Prenez vos ardoises. </vt:lpstr>
      <vt:lpstr>Lisez ce mot en silence. Ecrivez le numéro de la bonne image sur l’ardoise. Personne ne lit à voix haute. </vt:lpstr>
      <vt:lpstr>Levez les ardoises. Corrigez.</vt:lpstr>
      <vt:lpstr>Lisez ce mot en silence. Ecrivez le numéro de la bonne image sur l’ardoise. Personne ne lit à voix haute. </vt:lpstr>
      <vt:lpstr>Présentation PowerPoint</vt:lpstr>
      <vt:lpstr>Lisez ce mot en silence. Ecrivez le numéro de la bonne image sur l’ardoise. Personne ne lit à voix haute. </vt:lpstr>
      <vt:lpstr>Présentation PowerPoint</vt:lpstr>
      <vt:lpstr>Prenez vos livrets à la page 41. Réalisez l’activité 4 avec votre voisin. Je vais circuler entre les rangs pour vous aider. </vt:lpstr>
      <vt:lpstr>Présentation PowerPoint</vt:lpstr>
      <vt:lpstr>La séance d’aujourd’hui est terminée. À la maison, lisez ces mots et recopiez-les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KHAOUA AZEDDIN</cp:lastModifiedBy>
  <cp:revision>54</cp:revision>
  <cp:lastPrinted>2025-08-13T10:11:39Z</cp:lastPrinted>
  <dcterms:created xsi:type="dcterms:W3CDTF">2025-08-01T12:31:49Z</dcterms:created>
  <dcterms:modified xsi:type="dcterms:W3CDTF">2025-12-30T19:57:40Z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