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1" r:id="rId10"/>
  </p:sldMasterIdLst>
  <p:notesMasterIdLst>
    <p:notesMasterId r:id="rId64"/>
  </p:notesMasterIdLst>
  <p:sldIdLst>
    <p:sldId id="256" r:id="rId11"/>
    <p:sldId id="1029" r:id="rId12"/>
    <p:sldId id="705" r:id="rId13"/>
    <p:sldId id="847" r:id="rId14"/>
    <p:sldId id="798" r:id="rId15"/>
    <p:sldId id="799" r:id="rId16"/>
    <p:sldId id="862" r:id="rId17"/>
    <p:sldId id="1045" r:id="rId18"/>
    <p:sldId id="844" r:id="rId19"/>
    <p:sldId id="651" r:id="rId20"/>
    <p:sldId id="780" r:id="rId21"/>
    <p:sldId id="884" r:id="rId22"/>
    <p:sldId id="1047" r:id="rId23"/>
    <p:sldId id="1050" r:id="rId24"/>
    <p:sldId id="1048" r:id="rId25"/>
    <p:sldId id="1085" r:id="rId26"/>
    <p:sldId id="1086" r:id="rId27"/>
    <p:sldId id="888" r:id="rId28"/>
    <p:sldId id="800" r:id="rId29"/>
    <p:sldId id="864" r:id="rId30"/>
    <p:sldId id="865" r:id="rId31"/>
    <p:sldId id="846" r:id="rId32"/>
    <p:sldId id="680" r:id="rId33"/>
    <p:sldId id="1062" r:id="rId34"/>
    <p:sldId id="1070" r:id="rId35"/>
    <p:sldId id="1052" r:id="rId36"/>
    <p:sldId id="848" r:id="rId37"/>
    <p:sldId id="831" r:id="rId38"/>
    <p:sldId id="832" r:id="rId39"/>
    <p:sldId id="805" r:id="rId40"/>
    <p:sldId id="653" r:id="rId41"/>
    <p:sldId id="857" r:id="rId42"/>
    <p:sldId id="870" r:id="rId43"/>
    <p:sldId id="871" r:id="rId44"/>
    <p:sldId id="872" r:id="rId45"/>
    <p:sldId id="875" r:id="rId46"/>
    <p:sldId id="882" r:id="rId47"/>
    <p:sldId id="1087" r:id="rId48"/>
    <p:sldId id="1088" r:id="rId49"/>
    <p:sldId id="1089" r:id="rId50"/>
    <p:sldId id="1090" r:id="rId51"/>
    <p:sldId id="1091" r:id="rId52"/>
    <p:sldId id="1092" r:id="rId53"/>
    <p:sldId id="876" r:id="rId54"/>
    <p:sldId id="877" r:id="rId55"/>
    <p:sldId id="878" r:id="rId56"/>
    <p:sldId id="879" r:id="rId57"/>
    <p:sldId id="880" r:id="rId58"/>
    <p:sldId id="883" r:id="rId59"/>
    <p:sldId id="817" r:id="rId60"/>
    <p:sldId id="821" r:id="rId61"/>
    <p:sldId id="843" r:id="rId62"/>
    <p:sldId id="679" r:id="rId63"/>
  </p:sldIdLst>
  <p:sldSz cx="9144000" cy="6858000" type="screen4x3"/>
  <p:notesSz cx="6735763" cy="9866313"/>
  <p:embeddedFontLst>
    <p:embeddedFont>
      <p:font typeface="Dosis" panose="02010703020202060003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  <p:bold r:id="rId69"/>
    </p:embeddedFont>
    <p:embeddedFont>
      <p:font typeface="Dosis SemiBold" panose="02010703020202060003" pitchFamily="2" charset="0"/>
      <p:regular r:id="rId7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84234"/>
    <a:srgbClr val="00ACA4"/>
    <a:srgbClr val="4B5377"/>
    <a:srgbClr val="55B7DE"/>
    <a:srgbClr val="565F88"/>
    <a:srgbClr val="F26553"/>
    <a:srgbClr val="2AB6D7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5" autoAdjust="0"/>
    <p:restoredTop sz="87607" autoAdjust="0"/>
  </p:normalViewPr>
  <p:slideViewPr>
    <p:cSldViewPr snapToGrid="0">
      <p:cViewPr varScale="1">
        <p:scale>
          <a:sx n="82" d="100"/>
          <a:sy n="82" d="100"/>
        </p:scale>
        <p:origin x="1320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2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3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6.fntdata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font" Target="fonts/font1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7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2811F0-D07B-CB25-78C1-14BBBD01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8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71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4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9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00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8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8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1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54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2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1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1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6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5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22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54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68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42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269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003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83" r:id="rId15"/>
    <p:sldLayoutId id="2147483784" r:id="rId1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0" r:id="rId10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2985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6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6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7" Type="http://schemas.openxmlformats.org/officeDocument/2006/relationships/image" Target="../media/image2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4.xml"/><Relationship Id="rId4" Type="http://schemas.openxmlformats.org/officeDocument/2006/relationships/image" Target="../media/image4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7" Type="http://schemas.openxmlformats.org/officeDocument/2006/relationships/image" Target="../media/image32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6.xml"/><Relationship Id="rId4" Type="http://schemas.openxmlformats.org/officeDocument/2006/relationships/image" Target="../media/image41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8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52.png"/><Relationship Id="rId9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10.xml"/><Relationship Id="rId4" Type="http://schemas.openxmlformats.org/officeDocument/2006/relationships/image" Target="../media/image41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2.xm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52.png"/><Relationship Id="rId9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4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53.png"/><Relationship Id="rId4" Type="http://schemas.openxmlformats.org/officeDocument/2006/relationships/customXml" Target="../ink/ink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2.png"/><Relationship Id="rId5" Type="http://schemas.openxmlformats.org/officeDocument/2006/relationships/image" Target="../media/image53.png"/><Relationship Id="rId4" Type="http://schemas.openxmlformats.org/officeDocument/2006/relationships/customXml" Target="../ink/ink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53.png"/><Relationship Id="rId4" Type="http://schemas.openxmlformats.org/officeDocument/2006/relationships/customXml" Target="../ink/ink2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4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55.png"/><Relationship Id="rId5" Type="http://schemas.openxmlformats.org/officeDocument/2006/relationships/image" Target="../media/image53.png"/><Relationship Id="rId4" Type="http://schemas.openxmlformats.org/officeDocument/2006/relationships/customXml" Target="../ink/ink2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5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53.png"/><Relationship Id="rId4" Type="http://schemas.openxmlformats.org/officeDocument/2006/relationships/customXml" Target="../ink/ink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53.png"/><Relationship Id="rId4" Type="http://schemas.openxmlformats.org/officeDocument/2006/relationships/customXml" Target="../ink/ink2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7" Type="http://schemas.openxmlformats.org/officeDocument/2006/relationships/image" Target="../media/image27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28.xml"/><Relationship Id="rId4" Type="http://schemas.openxmlformats.org/officeDocument/2006/relationships/image" Target="../media/image41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7" Type="http://schemas.openxmlformats.org/officeDocument/2006/relationships/image" Target="../media/image32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30.xml"/><Relationship Id="rId4" Type="http://schemas.openxmlformats.org/officeDocument/2006/relationships/image" Target="../media/image41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32.xml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52.png"/><Relationship Id="rId9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7" Type="http://schemas.openxmlformats.org/officeDocument/2006/relationships/image" Target="../media/image52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34.xml"/><Relationship Id="rId4" Type="http://schemas.openxmlformats.org/officeDocument/2006/relationships/image" Target="../media/image41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36.xml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52.png"/><Relationship Id="rId9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38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7" Type="http://schemas.openxmlformats.org/officeDocument/2006/relationships/image" Target="../media/image27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510.png"/><Relationship Id="rId5" Type="http://schemas.openxmlformats.org/officeDocument/2006/relationships/customXml" Target="../ink/ink40.xml"/><Relationship Id="rId4" Type="http://schemas.openxmlformats.org/officeDocument/2006/relationships/image" Target="../media/image50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59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40.png"/><Relationship Id="rId4" Type="http://schemas.openxmlformats.org/officeDocument/2006/relationships/customXml" Target="../ink/ink4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03A5C0-6E04-4403-834C-DCE30D0C4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1C2318E-890D-4060-807D-3EA52B9B7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56" y="2483222"/>
            <a:ext cx="1566526" cy="2671483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FA4DD0-C673-4FB2-AE44-081567BF8BBF}"/>
              </a:ext>
            </a:extLst>
          </p:cNvPr>
          <p:cNvGrpSpPr/>
          <p:nvPr/>
        </p:nvGrpSpPr>
        <p:grpSpPr>
          <a:xfrm>
            <a:off x="3665965" y="2483222"/>
            <a:ext cx="3115030" cy="2671483"/>
            <a:chOff x="-31423" y="-53337"/>
            <a:chExt cx="9015895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80769B6-0823-4B06-8104-CD6B04592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423" y="-53337"/>
              <a:ext cx="4635017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34BEAF6-8043-4F8C-A859-9CD573F9B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0445" y="-53337"/>
              <a:ext cx="4534027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54AA0C0-10F3-4F5A-BF4E-04F9A89CC9BE}"/>
              </a:ext>
            </a:extLst>
          </p:cNvPr>
          <p:cNvGrpSpPr/>
          <p:nvPr/>
        </p:nvGrpSpPr>
        <p:grpSpPr>
          <a:xfrm>
            <a:off x="376010" y="2483222"/>
            <a:ext cx="3142844" cy="2671483"/>
            <a:chOff x="-4940533" y="-53337"/>
            <a:chExt cx="9096398" cy="685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EA17AA2-0971-48CE-85B6-2F9C4BE82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40533" y="-53337"/>
              <a:ext cx="4553582" cy="68580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F4F23F3-856E-4DC7-9A65-36B5DEC9B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06296" y="-53337"/>
              <a:ext cx="4562161" cy="68046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FBA0A8-15D0-98F4-C85D-CA70EDEB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" y="5045195"/>
            <a:ext cx="3828620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7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92675" y="50503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54104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Lecture – Graphèmes : er - et - ez- es.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Ecriture – Graphèmes : er - et - ez- es.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Ecriture – Point de langue</a:t>
            </a:r>
          </a:p>
          <a:p>
            <a:r>
              <a:rPr lang="fr-FR" dirty="0"/>
              <a:t>Lecture – Lecture et compréhension des mots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743A305-4C41-0928-5604-7DAFD63D75ED}"/>
              </a:ext>
            </a:extLst>
          </p:cNvPr>
          <p:cNvSpPr txBox="1">
            <a:spLocks/>
          </p:cNvSpPr>
          <p:nvPr/>
        </p:nvSpPr>
        <p:spPr>
          <a:xfrm>
            <a:off x="772650" y="55115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565F88"/>
                </a:solidFill>
              </a:rPr>
              <a:t>Oral – Acte de parole</a:t>
            </a:r>
          </a:p>
          <a:p>
            <a:r>
              <a:rPr lang="fr-FR" dirty="0">
                <a:solidFill>
                  <a:srgbClr val="565F88"/>
                </a:solidFill>
              </a:rPr>
              <a:t>Lecture – Syllabes et mots</a:t>
            </a:r>
          </a:p>
          <a:p>
            <a:r>
              <a:rPr lang="fr-FR" dirty="0">
                <a:solidFill>
                  <a:srgbClr val="565F88"/>
                </a:solidFill>
              </a:rPr>
              <a:t>Ecriture – 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Lecture et compréhension des phrases</a:t>
            </a:r>
          </a:p>
          <a:p>
            <a:r>
              <a:rPr lang="fr-FR" dirty="0"/>
              <a:t>Ecriture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F69F95-354F-0FBA-FAB7-AB30F966B17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D32F0A-9620-9559-D241-3C8DD8C484C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D1F098-D5D3-EFCC-E44D-CA96376858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0499FAA8-4EA6-8E53-9EE0-85DF22BB136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Ecriture de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B45291-4257-B030-0224-7F2201D6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01410" y="207895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92796" y="245997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Répondre à la question :  </a:t>
            </a:r>
            <a:r>
              <a:rPr lang="fr-FR" sz="1300" dirty="0"/>
              <a:t>« Qu’est-ce que tu aimes faire à l’école ? ». 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D89A4C-0AE8-8CD2-5E3F-62146C8FC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36168"/>
            <a:ext cx="540000" cy="540000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E2348B3-90E7-691E-629C-71721E58668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7B3E9F-C263-B932-8FA3-43C3AAC31C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3A77C-3185-FC68-E59E-D6E2D639EB4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5EABAA8E-F5B1-6E91-A181-1AF4EAD798B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du vocabulaire.  Soyez attentifs.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48C356-B4CF-441C-8FBB-F2E134652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72" y="2062299"/>
            <a:ext cx="7476856" cy="43970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1">
                <a:lumMod val="9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2" name="FR_N2_P2_W3_Scène">
            <a:hlinkClick r:id="" action="ppaction://media"/>
            <a:extLst>
              <a:ext uri="{FF2B5EF4-FFF2-40B4-BE49-F238E27FC236}">
                <a16:creationId xmlns:a16="http://schemas.microsoft.com/office/drawing/2014/main" id="{E9A389F0-94E4-4BDF-987D-CE2112C997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9002" y="1948619"/>
            <a:ext cx="7765996" cy="415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B6F150-753A-4C70-A020-381C75EEE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72" y="2062299"/>
            <a:ext cx="7476856" cy="43970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1">
                <a:lumMod val="9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répondre à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R_N3_P2_W3_S3_AdP_P01">
            <a:hlinkClick r:id="" action="ppaction://media"/>
            <a:extLst>
              <a:ext uri="{FF2B5EF4-FFF2-40B4-BE49-F238E27FC236}">
                <a16:creationId xmlns:a16="http://schemas.microsoft.com/office/drawing/2014/main" id="{5581ADDE-9F4F-4924-AD49-9FB4551136C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4165" y="2011680"/>
            <a:ext cx="7747673" cy="3768409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78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1485053" y="2546623"/>
            <a:ext cx="6173895" cy="234000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fr-FR" sz="3200" dirty="0"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888435" y="2977959"/>
            <a:ext cx="53671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l’école, j’aime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 le dessin.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la maison, j’aime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 la lecture.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ADBC9-BF50-0AEA-5512-0A9D973FF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D3FD307-1DCD-4665-A8C1-D4CEA80AE870}"/>
              </a:ext>
            </a:extLst>
          </p:cNvPr>
          <p:cNvSpPr/>
          <p:nvPr/>
        </p:nvSpPr>
        <p:spPr>
          <a:xfrm>
            <a:off x="849086" y="2546623"/>
            <a:ext cx="7249885" cy="234000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fr-FR" sz="3200" dirty="0">
              <a:latin typeface="Dosis SemiBold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C926844-0224-B89F-1764-AD2567877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F158048-7325-D806-EA58-152088C057AC}"/>
              </a:ext>
            </a:extLst>
          </p:cNvPr>
          <p:cNvSpPr txBox="1"/>
          <p:nvPr/>
        </p:nvSpPr>
        <p:spPr>
          <a:xfrm>
            <a:off x="1045029" y="2977959"/>
            <a:ext cx="69165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l’école, j’aime</a:t>
            </a:r>
            <a:r>
              <a:rPr lang="fr-FR" sz="3200" b="1" dirty="0">
                <a:solidFill>
                  <a:srgbClr val="44546A"/>
                </a:solidFill>
                <a:latin typeface="Dosis SemiBold" pitchFamily="2" charset="0"/>
              </a:rPr>
              <a:t> l’écriture.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la maison, j’aime </a:t>
            </a:r>
            <a:r>
              <a:rPr lang="fr-FR" sz="3200" b="1" dirty="0">
                <a:solidFill>
                  <a:srgbClr val="44546A"/>
                </a:solidFill>
                <a:latin typeface="Dosis SemiBold" pitchFamily="2" charset="0"/>
              </a:rPr>
              <a:t>le coloriage.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5C8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1DC36FD-EA20-06F5-301D-6749A572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 </a:t>
            </a:r>
          </a:p>
        </p:txBody>
      </p:sp>
    </p:spTree>
    <p:extLst>
      <p:ext uri="{BB962C8B-B14F-4D97-AF65-F5344CB8AC3E}">
        <p14:creationId xmlns:p14="http://schemas.microsoft.com/office/powerpoint/2010/main" val="376089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5796F4-18C4-717D-39F3-6DC396B8A234}"/>
              </a:ext>
            </a:extLst>
          </p:cNvPr>
          <p:cNvSpPr/>
          <p:nvPr/>
        </p:nvSpPr>
        <p:spPr>
          <a:xfrm>
            <a:off x="6501101" y="3515140"/>
            <a:ext cx="2120777" cy="233871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75094" y="284344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en français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9C610F-0000-14C7-04CA-B5693FB1F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F4A7155-7CFA-2AE2-5289-E12B1537D5E4}"/>
              </a:ext>
            </a:extLst>
          </p:cNvPr>
          <p:cNvSpPr txBox="1"/>
          <p:nvPr/>
        </p:nvSpPr>
        <p:spPr>
          <a:xfrm>
            <a:off x="6551892" y="3740418"/>
            <a:ext cx="2177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À _______,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  j’aime 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4EEE74-025D-7B2E-6764-C589B79032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6DB61B0-55DE-9030-EF05-1E1D76AF1509}"/>
              </a:ext>
            </a:extLst>
          </p:cNvPr>
          <p:cNvSpPr/>
          <p:nvPr/>
        </p:nvSpPr>
        <p:spPr>
          <a:xfrm>
            <a:off x="508415" y="3455681"/>
            <a:ext cx="2406381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B1D15BA-DACF-5A3E-28AD-E8238991D137}"/>
              </a:ext>
            </a:extLst>
          </p:cNvPr>
          <p:cNvSpPr txBox="1"/>
          <p:nvPr/>
        </p:nvSpPr>
        <p:spPr>
          <a:xfrm>
            <a:off x="597997" y="3574118"/>
            <a:ext cx="21582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 tu aime faire à _______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</p:txBody>
      </p:sp>
      <p:pic>
        <p:nvPicPr>
          <p:cNvPr id="5" name="Image 4" descr="Une image contenant bâtiment&#10;&#10;Le contenu généré par l’IA peut être incorrect.">
            <a:extLst>
              <a:ext uri="{FF2B5EF4-FFF2-40B4-BE49-F238E27FC236}">
                <a16:creationId xmlns:a16="http://schemas.microsoft.com/office/drawing/2014/main" id="{DC25A80F-775B-561C-F806-F275AE0DF02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7078" y="4472724"/>
            <a:ext cx="1209844" cy="1009791"/>
          </a:xfrm>
          <a:prstGeom prst="rect">
            <a:avLst/>
          </a:prstGeom>
        </p:spPr>
      </p:pic>
      <p:pic>
        <p:nvPicPr>
          <p:cNvPr id="15" name="Image 14" descr="Une image contenant dessin humoristique, dessi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D7EC496-9580-4240-A78A-01A360EFD10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DFFFF"/>
              </a:clrFrom>
              <a:clrTo>
                <a:srgbClr val="FD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0" t="10183" r="4592" b="13859"/>
          <a:stretch>
            <a:fillRect/>
          </a:stretch>
        </p:blipFill>
        <p:spPr>
          <a:xfrm>
            <a:off x="6984589" y="4448304"/>
            <a:ext cx="1153800" cy="107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1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73B6C-ECC7-B139-F452-2E950DA1A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9C6CAD9-2F03-A7B9-4B90-F9C3F487AE9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64864" y="2723207"/>
            <a:ext cx="4887826" cy="325855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39128FE-A4BD-80C1-F7D3-D8B0F346D2E8}"/>
              </a:ext>
            </a:extLst>
          </p:cNvPr>
          <p:cNvSpPr/>
          <p:nvPr/>
        </p:nvSpPr>
        <p:spPr>
          <a:xfrm>
            <a:off x="6501101" y="3515140"/>
            <a:ext cx="2120777" cy="233871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20858CCA-FA76-9BD1-2F4A-51E259D095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A159F797-44B3-E08E-ED11-8EC1BCC73011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en français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0A99E28-A13C-1930-64A2-518C9A71B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640B6C1-1B60-DA37-FF7E-D9C10AAA1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861A244-F304-5CB0-1BEE-E76201A4FAE9}"/>
              </a:ext>
            </a:extLst>
          </p:cNvPr>
          <p:cNvSpPr txBox="1"/>
          <p:nvPr/>
        </p:nvSpPr>
        <p:spPr>
          <a:xfrm>
            <a:off x="6551892" y="3740418"/>
            <a:ext cx="2177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À _______,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 j’aime 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DFE771-A52E-C0E9-A854-464D1B3E691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E863FEF-53D5-0581-72E4-305577DB8E87}"/>
              </a:ext>
            </a:extLst>
          </p:cNvPr>
          <p:cNvSpPr/>
          <p:nvPr/>
        </p:nvSpPr>
        <p:spPr>
          <a:xfrm>
            <a:off x="508415" y="3455681"/>
            <a:ext cx="2406381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C806FC-CFBA-62DE-CBD7-DAA85E7D7297}"/>
              </a:ext>
            </a:extLst>
          </p:cNvPr>
          <p:cNvSpPr txBox="1"/>
          <p:nvPr/>
        </p:nvSpPr>
        <p:spPr>
          <a:xfrm>
            <a:off x="597997" y="3574118"/>
            <a:ext cx="2188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 tu aimes faire à ______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</p:txBody>
      </p:sp>
      <p:pic>
        <p:nvPicPr>
          <p:cNvPr id="5" name="Image 4" descr="Une image contenant bâtiment&#10;&#10;Le contenu généré par l’IA peut être incorrect.">
            <a:extLst>
              <a:ext uri="{FF2B5EF4-FFF2-40B4-BE49-F238E27FC236}">
                <a16:creationId xmlns:a16="http://schemas.microsoft.com/office/drawing/2014/main" id="{83303F8F-B752-D260-1797-5B4FB72F99E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7078" y="4472724"/>
            <a:ext cx="1209844" cy="1009791"/>
          </a:xfrm>
          <a:prstGeom prst="rect">
            <a:avLst/>
          </a:prstGeom>
        </p:spPr>
      </p:pic>
      <p:pic>
        <p:nvPicPr>
          <p:cNvPr id="14" name="Image 13" descr="Une image contenant dessin humoristique, Dessin animé, sourire, clipart&#10;&#10;Le contenu généré par l’IA peut être incorrect.">
            <a:extLst>
              <a:ext uri="{FF2B5EF4-FFF2-40B4-BE49-F238E27FC236}">
                <a16:creationId xmlns:a16="http://schemas.microsoft.com/office/drawing/2014/main" id="{C05EC66B-387D-404A-B0B0-BF3930D34FD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6" t="7323" r="15616" b="13859"/>
          <a:stretch>
            <a:fillRect/>
          </a:stretch>
        </p:blipFill>
        <p:spPr>
          <a:xfrm>
            <a:off x="7186314" y="4472724"/>
            <a:ext cx="908864" cy="113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9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93797-6102-4B4E-7148-97F110152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CAC8CDA-64A8-6C5B-5B65-BFA9AFCF806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64864" y="2723207"/>
            <a:ext cx="4887826" cy="325855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B317FD3-4C30-2562-BA50-E22BA6024A20}"/>
              </a:ext>
            </a:extLst>
          </p:cNvPr>
          <p:cNvSpPr/>
          <p:nvPr/>
        </p:nvSpPr>
        <p:spPr>
          <a:xfrm>
            <a:off x="6501101" y="3515140"/>
            <a:ext cx="2120777" cy="233871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BC1C7D9C-3513-FE62-B9DD-9C31FCE843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9BA6A9E5-33DE-C63A-6C46-B44B008C016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en français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B9CE4FD-154F-6BD6-1D68-CDDB42F23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C4C037-12A4-BCD4-AC89-177BA0D33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E72ED2C-4DD3-F487-FB47-7F9299B4F701}"/>
              </a:ext>
            </a:extLst>
          </p:cNvPr>
          <p:cNvSpPr txBox="1"/>
          <p:nvPr/>
        </p:nvSpPr>
        <p:spPr>
          <a:xfrm>
            <a:off x="6551892" y="3740418"/>
            <a:ext cx="2177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À ________ ,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j’aime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 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9BBD183-AF08-C4A4-6FD3-48CEAF536A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E717BC0-CFD5-AFD3-B60E-7C9BA82CBA34}"/>
              </a:ext>
            </a:extLst>
          </p:cNvPr>
          <p:cNvSpPr/>
          <p:nvPr/>
        </p:nvSpPr>
        <p:spPr>
          <a:xfrm>
            <a:off x="508415" y="3455681"/>
            <a:ext cx="2406381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5D1D74-881C-FED5-15C6-8DC5D5E24359}"/>
              </a:ext>
            </a:extLst>
          </p:cNvPr>
          <p:cNvSpPr txBox="1"/>
          <p:nvPr/>
        </p:nvSpPr>
        <p:spPr>
          <a:xfrm>
            <a:off x="597997" y="3574118"/>
            <a:ext cx="2188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 tu aimes faire à ______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</p:txBody>
      </p:sp>
      <p:pic>
        <p:nvPicPr>
          <p:cNvPr id="9" name="Image 8" descr="Une image contenant bâtiment, fenêtre, maison, propriété&#10;&#10;Le contenu généré par l’IA peut être incorrect.">
            <a:extLst>
              <a:ext uri="{FF2B5EF4-FFF2-40B4-BE49-F238E27FC236}">
                <a16:creationId xmlns:a16="http://schemas.microsoft.com/office/drawing/2014/main" id="{3A478E1A-DC35-A641-D914-973AD27843D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5676" y="4538260"/>
            <a:ext cx="1267002" cy="1009791"/>
          </a:xfrm>
          <a:prstGeom prst="rect">
            <a:avLst/>
          </a:prstGeom>
        </p:spPr>
      </p:pic>
      <p:pic>
        <p:nvPicPr>
          <p:cNvPr id="10" name="Image 9" descr="Une image contenant dessin humoristique, Dessin animé, clipart, Dessin d’enfant&#10;&#10;Le contenu généré par l’IA peut être incorrect.">
            <a:extLst>
              <a:ext uri="{FF2B5EF4-FFF2-40B4-BE49-F238E27FC236}">
                <a16:creationId xmlns:a16="http://schemas.microsoft.com/office/drawing/2014/main" id="{644B7672-6B52-C6E2-BBBF-805F6660198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1" t="9351" r="6009" b="13859"/>
          <a:stretch>
            <a:fillRect/>
          </a:stretch>
        </p:blipFill>
        <p:spPr>
          <a:xfrm>
            <a:off x="7100085" y="4557863"/>
            <a:ext cx="1081321" cy="103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95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47281C-7D0C-D77B-B07A-A4F9D3C107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E450A47-8CFA-3289-3E04-91919AEE81DD}"/>
              </a:ext>
            </a:extLst>
          </p:cNvPr>
          <p:cNvSpPr txBox="1"/>
          <p:nvPr/>
        </p:nvSpPr>
        <p:spPr>
          <a:xfrm>
            <a:off x="6551892" y="3740418"/>
            <a:ext cx="2177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À ________ ,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 j’aime</a:t>
            </a: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 ________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462130-01D4-2406-0B95-DF585DB44C65}"/>
              </a:ext>
            </a:extLst>
          </p:cNvPr>
          <p:cNvSpPr txBox="1"/>
          <p:nvPr/>
        </p:nvSpPr>
        <p:spPr>
          <a:xfrm>
            <a:off x="597997" y="3574118"/>
            <a:ext cx="2188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 tu aimes faire à ______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711986-FA4F-0BB6-DE28-273A64CB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508072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218293" cy="756000"/>
          </a:xfrm>
        </p:spPr>
        <p:txBody>
          <a:bodyPr/>
          <a:lstStyle/>
          <a:p>
            <a:r>
              <a:rPr lang="fr-FR" sz="1400" dirty="0"/>
              <a:t>Répondre à la question :  « Qu’est-ce que tu aimes faire à l’école ? ».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 syllabes.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 mots et de syllabes.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492CF4-81B4-C802-566E-6E85C0A6F13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6817B6-EE4A-BBCF-A489-311A1DD2244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2BA5D3-0ED9-A296-05FB-B0A196341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AB0DAC63-6225-DAAB-91FD-22A669B2FDD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A753EF-D76E-4894-CBD8-2ACB1D823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5DDC-A69B-2301-C54E-3DA263C2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98E0-0036-D1C6-7F74-CBA5CEF8B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et des mots avec les sons « er – et – ez – es 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C933CD-C491-45CE-A4C4-916A75BE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2725A6-34E6-4E61-A5C8-8AA2F76090F6}"/>
              </a:ext>
            </a:extLst>
          </p:cNvPr>
          <p:cNvSpPr txBox="1"/>
          <p:nvPr/>
        </p:nvSpPr>
        <p:spPr>
          <a:xfrm>
            <a:off x="1265583" y="2767280"/>
            <a:ext cx="6612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chemeClr val="tx2"/>
                </a:solidFill>
                <a:latin typeface="Dosis SemiBold" pitchFamily="2" charset="0"/>
              </a:rPr>
              <a:t>er    et    ez    es</a:t>
            </a:r>
            <a:endParaRPr lang="fr-MA" sz="80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7541A3-5920-B113-CC98-65A5BD3A2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3CCDC59-BB9C-44B8-A90D-65BB66228716}"/>
              </a:ext>
            </a:extLst>
          </p:cNvPr>
          <p:cNvSpPr txBox="1"/>
          <p:nvPr/>
        </p:nvSpPr>
        <p:spPr>
          <a:xfrm>
            <a:off x="1265583" y="2767280"/>
            <a:ext cx="6612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chemeClr val="tx2"/>
                </a:solidFill>
                <a:latin typeface="Dosis SemiBold" pitchFamily="2" charset="0"/>
              </a:rPr>
              <a:t>er    et    ez    es</a:t>
            </a:r>
            <a:endParaRPr lang="fr-MA" sz="80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Comb N2 séance 3">
            <a:hlinkClick r:id="" action="ppaction://media"/>
            <a:extLst>
              <a:ext uri="{FF2B5EF4-FFF2-40B4-BE49-F238E27FC236}">
                <a16:creationId xmlns:a16="http://schemas.microsoft.com/office/drawing/2014/main" id="{E6B34411-73DA-F678-DA8E-EBFE862E7A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4184" y="2109613"/>
            <a:ext cx="7582430" cy="426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26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n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&gt;    n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&gt;   dîn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4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2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755583" y="2898085"/>
            <a:ext cx="756483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d 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&gt;    d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&gt;   regard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</a:t>
            </a:r>
            <a:endParaRPr lang="fr-FR" sz="4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27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1564694" y="2837492"/>
            <a:ext cx="601461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c 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et 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&gt;    c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et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&gt;   lac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et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5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78450" y="2898085"/>
            <a:ext cx="695160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es   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 l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es</a:t>
            </a:r>
            <a:endParaRPr lang="fr-FR" sz="4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5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Ouvrez le manuel à la page 46. Avec votre voisin, vous allez faire l’activité 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106A96-A244-FC41-0088-2CB697118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06274-558F-4662-9D81-3EBBF27C7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683" y="1617744"/>
            <a:ext cx="3279227" cy="466549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B3AAEB-435D-42C3-B825-C28400244516}"/>
              </a:ext>
            </a:extLst>
          </p:cNvPr>
          <p:cNvSpPr/>
          <p:nvPr/>
        </p:nvSpPr>
        <p:spPr>
          <a:xfrm>
            <a:off x="3234266" y="2860767"/>
            <a:ext cx="2777067" cy="11887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vous allez lire à votre voisin. À tour de rôle.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76ABD7-CFC2-FB40-1418-A91869A4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9BB55B-1F56-CDB6-B9FB-94B3A9922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629770" y="2733865"/>
            <a:ext cx="2794359" cy="21429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0379F2-BFF7-4594-B67E-27BBFB0C2D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45"/>
          <a:stretch>
            <a:fillRect/>
          </a:stretch>
        </p:blipFill>
        <p:spPr>
          <a:xfrm>
            <a:off x="1210937" y="2363409"/>
            <a:ext cx="3361063" cy="239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05AD58-7D41-E499-8F2F-54C4365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502118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09" y="2522109"/>
            <a:ext cx="5283607" cy="756000"/>
          </a:xfrm>
        </p:spPr>
        <p:txBody>
          <a:bodyPr/>
          <a:lstStyle/>
          <a:p>
            <a:r>
              <a:rPr lang="fr-FR" sz="1400" dirty="0"/>
              <a:t>Répondre à la question :  « Qu’est-ce que tu aimes faire à l’école ? ».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Ecriture 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F781E9-43D9-1FA6-4757-2E58F88BDAE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ADBCE8-4058-6CD9-931E-02EC1F5CB22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9BDE9A-02B3-0AD2-6B79-D6856938F5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FEDF8C72-8483-4E6E-BC55-9AA20292B5A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 er – et – ez – es ».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nez.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n-e-z.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8C2322-9D13-0619-8AAF-FADB3190932F}"/>
              </a:ext>
            </a:extLst>
          </p:cNvPr>
          <p:cNvSpPr txBox="1"/>
          <p:nvPr/>
        </p:nvSpPr>
        <p:spPr>
          <a:xfrm>
            <a:off x="5537200" y="3124917"/>
            <a:ext cx="14863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n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ez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  <p:pic>
        <p:nvPicPr>
          <p:cNvPr id="7" name="Image 6" descr="Une image contenant clipart&#10;&#10;Le contenu généré par l’IA peut être incorrect.">
            <a:extLst>
              <a:ext uri="{FF2B5EF4-FFF2-40B4-BE49-F238E27FC236}">
                <a16:creationId xmlns:a16="http://schemas.microsoft.com/office/drawing/2014/main" id="{1C5C3E5E-FFDD-B0DC-B26A-BDD21CC300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902" y="2370666"/>
            <a:ext cx="2961551" cy="323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dîner en lisant chaque lettre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1F8A3A4-25D7-1B5E-8D17-FD436FEB48E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A17D9F4-F9B9-BB68-550B-317C4539C0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52D5A08-39B0-8727-A2D5-20F39045B7B3}"/>
              </a:ext>
            </a:extLst>
          </p:cNvPr>
          <p:cNvSpPr txBox="1"/>
          <p:nvPr/>
        </p:nvSpPr>
        <p:spPr>
          <a:xfrm>
            <a:off x="5537200" y="3124917"/>
            <a:ext cx="14863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n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ez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  <p:pic>
        <p:nvPicPr>
          <p:cNvPr id="5" name="Image 4" descr="Une image contenant clipart&#10;&#10;Le contenu généré par l’IA peut être incorrect.">
            <a:extLst>
              <a:ext uri="{FF2B5EF4-FFF2-40B4-BE49-F238E27FC236}">
                <a16:creationId xmlns:a16="http://schemas.microsoft.com/office/drawing/2014/main" id="{0A1A94E9-EA02-26FE-F532-DCA0AC6FD3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319866"/>
            <a:ext cx="2961551" cy="323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668349E-926C-FDA6-3AA5-9FD33836E54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9E30FEF-F286-103B-B502-5AD4FDD7EA9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17E2F90-6F86-9E47-B9FA-B0D327BDC03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43B3E60-5F50-0298-15A1-6A80BEE24B8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E1F887-2EA7-42E8-09A7-566F8FD128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3" name="Image 2" descr="Une image contenant clipart&#10;&#10;Le contenu généré par l’IA peut être incorrect.">
            <a:extLst>
              <a:ext uri="{FF2B5EF4-FFF2-40B4-BE49-F238E27FC236}">
                <a16:creationId xmlns:a16="http://schemas.microsoft.com/office/drawing/2014/main" id="{8510A2E9-5008-8EC9-B708-4FC3F40DC3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463" y="2472267"/>
            <a:ext cx="2559074" cy="279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FF40B12-1E3B-ADC7-F4A3-CFF1BFC493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C50C907-5F42-A99F-DEC0-7C32DBB340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70D9897-05B5-7B08-69A6-D71133B4D54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70D9897-05B5-7B08-69A6-D71133B4D54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84F96FF-3556-C60A-4453-38E1AC588C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84F96FF-3556-C60A-4453-38E1AC588C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1C38A1-5867-4E4E-BA77-CFEAEDB8FC6C}"/>
              </a:ext>
            </a:extLst>
          </p:cNvPr>
          <p:cNvSpPr txBox="1"/>
          <p:nvPr/>
        </p:nvSpPr>
        <p:spPr>
          <a:xfrm>
            <a:off x="3828848" y="2955584"/>
            <a:ext cx="14863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n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ez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13464-4185-CEA1-F3B0-2709196B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278E48-03F1-E76F-2AE8-4CE557CE9A9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278E48-03F1-E76F-2AE8-4CE557CE9A9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A196D47-2F69-71DC-7889-8BC4D574D1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A196D47-2F69-71DC-7889-8BC4D574D1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98D35C89-D8BB-0ECC-ED20-A259E0212F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76BC50-7480-4057-741F-E114C16F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boulanger.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b-o-u-l-a-n-g-e-r.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9B13A-0C28-59C0-D01B-4FD582F957B6}"/>
              </a:ext>
            </a:extLst>
          </p:cNvPr>
          <p:cNvSpPr txBox="1"/>
          <p:nvPr/>
        </p:nvSpPr>
        <p:spPr>
          <a:xfrm>
            <a:off x="4572000" y="3311184"/>
            <a:ext cx="38827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boulang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  <p:pic>
        <p:nvPicPr>
          <p:cNvPr id="13" name="Image 12" descr="Une image contenant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5756FA-3411-867C-C4E7-938B2600D6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69" y="2545115"/>
            <a:ext cx="2497918" cy="273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EEF40-1F58-0387-437B-DF56A2AC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90A91F-7DE1-650B-D305-EF98391F8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dîner en lisant chaque lettre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F71346-5C50-4522-B93F-2A3F10F85DB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0F71346-5C50-4522-B93F-2A3F10F85DB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1FBC3D7-9130-CF67-6A3C-261E3A515AB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1FBC3D7-9130-CF67-6A3C-261E3A515AB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960B21A5-B8F8-9B4E-3078-FD6FD1E35D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D39AEF-A6EF-ADFE-1668-FBDAFB002F0D}"/>
              </a:ext>
            </a:extLst>
          </p:cNvPr>
          <p:cNvSpPr txBox="1"/>
          <p:nvPr/>
        </p:nvSpPr>
        <p:spPr>
          <a:xfrm>
            <a:off x="4572000" y="3311184"/>
            <a:ext cx="38827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boulang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  <p:pic>
        <p:nvPicPr>
          <p:cNvPr id="4" name="Image 3" descr="Une image contenant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04CFD3-1AA5-76B4-8F2E-A2D6D95F82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69" y="2545115"/>
            <a:ext cx="2497918" cy="273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A74A8-5CF2-3EB5-E2A3-92FD0136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74EEF-7E03-E29E-9DC0-F8446215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190DC9F-582E-73E2-702E-1EFD227EA0B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190DC9F-582E-73E2-702E-1EFD227EA0B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DA40E33-8A5E-F3B1-A9C3-503E749C810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DA40E33-8A5E-F3B1-A9C3-503E749C810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5B8663B2-58F9-4218-DC65-40C6919B13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E96F6B-4EF7-0745-F490-24A0B22199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8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3C235-BED9-CE4C-02E7-7ED78859F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FCCFB-D34B-F95F-97E6-C6FC421E1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5E45596-FCBB-7B38-F80F-3EBC3A15CE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5E45596-FCBB-7B38-F80F-3EBC3A15CED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EFE8E10-EAD6-4E3C-EB97-FDA24EFA7FC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EFE8E10-EAD6-4E3C-EB97-FDA24EFA7FC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CFFC9-1898-54A1-E62A-9D3C4CA95D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3" name="Image 2" descr="Une image contenant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3A553A-32A6-0C89-A1DB-2697371EDF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041" y="2426581"/>
            <a:ext cx="2497918" cy="273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7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16029-6340-43CA-217E-D8A292CD0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0B4B4A-4726-9DF0-F39D-347F22860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45C94AC-21B6-8617-D89D-2EC8C48B37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45C94AC-21B6-8617-D89D-2EC8C48B37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8CD61E-A77D-083E-A382-DF966DCD68B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B8CD61E-A77D-083E-A382-DF966DCD68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44E0F4C6-8979-787F-270B-DB0C4F97BC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4CA7DE-F325-11CD-351C-2A6AFFD7F1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D83E-FC02-37FF-B2F8-36BD0E44A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A4069-4222-84AD-85D5-F77B711CC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EA6382E-0A56-477D-F00B-691CD0F7031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EA6382E-0A56-477D-F00B-691CD0F7031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23DED19-A49E-73B5-5DA3-96F65ED5A6C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23DED19-A49E-73B5-5DA3-96F65ED5A6C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3F32840D-0067-C53D-09BB-8CDA961907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D5DAA1E-E438-CD99-B7FC-988F0532FC49}"/>
              </a:ext>
            </a:extLst>
          </p:cNvPr>
          <p:cNvSpPr txBox="1"/>
          <p:nvPr/>
        </p:nvSpPr>
        <p:spPr>
          <a:xfrm>
            <a:off x="2630603" y="2828835"/>
            <a:ext cx="38827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boulang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0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B4B6-DE5C-9CC1-BFEF-46265218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7CD2DD9C-8172-5E51-DCFA-F74AF180C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4457121-A23C-E5D6-4870-3BD2ADC1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lacet.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l-a-c-e-t.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9B9ADD-BB3D-BDE1-5B72-B6F5699B8C8E}"/>
              </a:ext>
            </a:extLst>
          </p:cNvPr>
          <p:cNvSpPr txBox="1"/>
          <p:nvPr/>
        </p:nvSpPr>
        <p:spPr>
          <a:xfrm>
            <a:off x="5138458" y="3051301"/>
            <a:ext cx="1955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lac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et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 descr="Une image contenant Graphique, graphisme, capture d’écran, logo&#10;&#10;Le contenu généré par l’IA peut être incorrect.">
            <a:extLst>
              <a:ext uri="{FF2B5EF4-FFF2-40B4-BE49-F238E27FC236}">
                <a16:creationId xmlns:a16="http://schemas.microsoft.com/office/drawing/2014/main" id="{ABEDEC66-9A3F-3DD1-8B2F-BA3C6D8A43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438400"/>
            <a:ext cx="2744180" cy="300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95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30023-5DFE-FA80-CED7-E18413E97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57BC7B-4287-20FE-2732-380F649E4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bonnet en lisant chaque lettre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7A47655-5DF4-7E37-EBEB-B182139C188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2922B3D-A2EF-FA43-D459-F0B423FB1B0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0C64B9FE-A120-6B03-CB35-E1C17565CF5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19E1ECB-1BF6-4014-5E51-6327CB92BE01}"/>
              </a:ext>
            </a:extLst>
          </p:cNvPr>
          <p:cNvSpPr txBox="1"/>
          <p:nvPr/>
        </p:nvSpPr>
        <p:spPr>
          <a:xfrm>
            <a:off x="5138458" y="3051301"/>
            <a:ext cx="1955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lac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et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  <p:pic>
        <p:nvPicPr>
          <p:cNvPr id="4" name="Image 3" descr="Une image contenant Graphique, graphisme, capture d’écran, logo&#10;&#10;Le contenu généré par l’IA peut être incorrect.">
            <a:extLst>
              <a:ext uri="{FF2B5EF4-FFF2-40B4-BE49-F238E27FC236}">
                <a16:creationId xmlns:a16="http://schemas.microsoft.com/office/drawing/2014/main" id="{5DE0FF74-6535-79BF-787F-6409B9408E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438400"/>
            <a:ext cx="2744180" cy="300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9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5D13-8A8B-5F51-A905-FDD383927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3236C0-89AF-8129-18B9-6B6435B0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4386F24-E326-E1BC-5787-B3B30353532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286CE4C-F753-1F16-E871-71D4DAC2F96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066181B0-C24F-9521-C713-4D8DD8E449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C7C655-30CB-6E9F-71EB-4056CE8587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3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AC55D-0DB9-8F5F-8B14-CE56B218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13AA1-116B-FD58-9B05-D9787DEE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C2D1077-69FF-2DE3-DF1B-9562790AC13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E782882-5E6A-A865-EB79-9AD2BF162D9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9F1155A-9C91-E714-D37D-032825B0D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4" name="Image 3" descr="Une image contenant Graphique, graphisme, capture d’écran, logo&#10;&#10;Le contenu généré par l’IA peut être incorrect.">
            <a:extLst>
              <a:ext uri="{FF2B5EF4-FFF2-40B4-BE49-F238E27FC236}">
                <a16:creationId xmlns:a16="http://schemas.microsoft.com/office/drawing/2014/main" id="{8B415064-0F27-0F44-0B83-36AD28DD18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910" y="2286000"/>
            <a:ext cx="2744180" cy="300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43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45268-608B-A3B4-C2D9-199DB115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5B4D8-4160-08F2-7CB6-A8F79F17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06134D1-4914-C47C-91E0-583D9D65A6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763B30E-8172-E517-399C-C635E09D32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1FDE2C80-3B26-5942-989C-8A7ADCB14A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7A669F-96F0-473E-B0B4-D11DB18C0A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6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F825-4865-CFDF-B6BE-07C9190E3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4074AE-6645-B928-9915-F06062E3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5C9D7C6F-56A2-7887-F0F6-8746D5B960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852DEC-0466-4CF4-8744-6CDFC7F17401}"/>
              </a:ext>
            </a:extLst>
          </p:cNvPr>
          <p:cNvSpPr txBox="1"/>
          <p:nvPr/>
        </p:nvSpPr>
        <p:spPr>
          <a:xfrm>
            <a:off x="3178830" y="2972924"/>
            <a:ext cx="1955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lac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et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08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48.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50074B-99F2-3D7F-E6DF-E795DEF920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B2278E-D531-4965-BA05-EA09F813E1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284" y="1624585"/>
            <a:ext cx="3256259" cy="4754880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9216E-653F-4876-BEEE-65EACD78E3AE}"/>
              </a:ext>
            </a:extLst>
          </p:cNvPr>
          <p:cNvSpPr/>
          <p:nvPr/>
        </p:nvSpPr>
        <p:spPr>
          <a:xfrm>
            <a:off x="2912571" y="3249201"/>
            <a:ext cx="3226972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D84E-C7BE-A7A4-D0BD-A483E4B6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2E54B-F50A-A5BD-EBD8-B5B5CF3F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faire l’activité 2. Je vais vous expliquer la consigne. Ensuite, je vais circuler entre les rangs pour vous aider.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DFC37-12AB-685F-63A4-964C9A6A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97D32B-3230-D996-CA9A-964B465E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64" y="2327048"/>
            <a:ext cx="2203904" cy="22039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71691B-6462-4E60-BFBC-7BA1C5623A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04" y="2496306"/>
            <a:ext cx="5368833" cy="203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A61D73-647B-5157-6FC6-20C82EE08E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C6C82D-314D-4DB7-80BC-C78101F6B4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24" y="2385667"/>
            <a:ext cx="7976556" cy="244442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856BD29-9FBA-4031-B6FD-6157114C264F}"/>
              </a:ext>
            </a:extLst>
          </p:cNvPr>
          <p:cNvGrpSpPr/>
          <p:nvPr/>
        </p:nvGrpSpPr>
        <p:grpSpPr>
          <a:xfrm>
            <a:off x="3355320" y="3023106"/>
            <a:ext cx="2302164" cy="1645085"/>
            <a:chOff x="3355320" y="3023106"/>
            <a:chExt cx="2302164" cy="164508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30B6762-C759-43DA-8C69-F9855B1844EC}"/>
                </a:ext>
              </a:extLst>
            </p:cNvPr>
            <p:cNvSpPr txBox="1"/>
            <p:nvPr/>
          </p:nvSpPr>
          <p:spPr>
            <a:xfrm>
              <a:off x="3989294" y="3023106"/>
              <a:ext cx="11654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C00000"/>
                  </a:solidFill>
                  <a:latin typeface="Dosis SemiBold" panose="020B0604020202020204" charset="0"/>
                </a:rPr>
                <a:t>lacets</a:t>
              </a:r>
              <a:endParaRPr lang="fr-FR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F4FD67B-A9BC-4290-8A2E-1756A62F6EB2}"/>
                </a:ext>
              </a:extLst>
            </p:cNvPr>
            <p:cNvSpPr txBox="1"/>
            <p:nvPr/>
          </p:nvSpPr>
          <p:spPr>
            <a:xfrm>
              <a:off x="3355320" y="4083416"/>
              <a:ext cx="23021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C00000"/>
                  </a:solidFill>
                  <a:latin typeface="Dosis SemiBold" panose="020B0604020202020204" charset="0"/>
                </a:rPr>
                <a:t>boulanger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61791385-75A6-112C-C291-38A29534CDDF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 b="2083"/>
          <a:stretch>
            <a:fillRect/>
          </a:stretch>
        </p:blipFill>
        <p:spPr>
          <a:xfrm>
            <a:off x="1796591" y="2514599"/>
            <a:ext cx="1888008" cy="3287111"/>
          </a:xfr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C5A856-CC98-8210-E60A-D599F0430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84F7CD-E279-4F62-A6FA-69873C7C15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599" y="1588169"/>
            <a:ext cx="3369343" cy="4701812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88ED21E-BF3E-4B37-AB86-D6351CF3C7EB}"/>
              </a:ext>
            </a:extLst>
          </p:cNvPr>
          <p:cNvSpPr/>
          <p:nvPr/>
        </p:nvSpPr>
        <p:spPr>
          <a:xfrm>
            <a:off x="5825685" y="2945332"/>
            <a:ext cx="517364" cy="103952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A7EE671E-7379-4E70-B698-E5A7B641ED51}"/>
              </a:ext>
            </a:extLst>
          </p:cNvPr>
          <p:cNvSpPr/>
          <p:nvPr/>
        </p:nvSpPr>
        <p:spPr>
          <a:xfrm>
            <a:off x="5974300" y="2639331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BEAF88-5CA6-438F-961B-EDFEF22708F5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A7F152F-2A51-4D45-ACFF-9872380B5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E635B7-752F-46D6-98E4-52188EAEFB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8189</TotalTime>
  <Words>826</Words>
  <Application>Microsoft Office PowerPoint</Application>
  <PresentationFormat>Affichage à l'écran (4:3)</PresentationFormat>
  <Paragraphs>125</Paragraphs>
  <Slides>53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53</vt:i4>
      </vt:variant>
    </vt:vector>
  </HeadingPairs>
  <TitlesOfParts>
    <vt:vector size="69" baseType="lpstr">
      <vt:lpstr>Dosis SemiBold</vt:lpstr>
      <vt:lpstr>Dosis</vt:lpstr>
      <vt:lpstr>Aptos Display</vt:lpstr>
      <vt:lpstr>Calibri</vt:lpstr>
      <vt:lpstr>Dosis ExtraBold</vt:lpstr>
      <vt:lpstr>Aptos</vt:lpstr>
      <vt:lpstr>Arial</vt:lpstr>
      <vt:lpstr>Dosis Medium</vt:lpstr>
      <vt:lpstr>Wingdings</vt:lpstr>
      <vt:lpstr>2_Conception personnalisée</vt:lpstr>
      <vt:lpstr>00_Env-Enseignant</vt:lpstr>
      <vt:lpstr>Oral</vt:lpstr>
      <vt:lpstr>Lecture</vt:lpstr>
      <vt:lpstr>Ecriture</vt:lpstr>
      <vt:lpstr>acte de parole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 La leçon de français commence maintenant. Soyez attentifs.</vt:lpstr>
      <vt:lpstr>Avant de commencer la leçon, on va revoir la scène avec les mots du vocabulaire.  Soyez attentifs. </vt:lpstr>
      <vt:lpstr>Lecture de la vidéo.</vt:lpstr>
      <vt:lpstr>Qui veut passer au tableau pour décrire l’image ?  </vt:lpstr>
      <vt:lpstr>Maintenant, on passe à l’activité de l’oral. Nous allons apprendre à répondre à une question avec Majd et Nada. </vt:lpstr>
      <vt:lpstr>Lecture de la vidéo </vt:lpstr>
      <vt:lpstr>Répétons ensemble. </vt:lpstr>
      <vt:lpstr>Voici d’autres exemples.  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Maintenant, on va faire de la lecture. </vt:lpstr>
      <vt:lpstr>Aujourd’hui, nous allons apprendre à lire des syllabes et des mots avec les sons « er – et – ez – es ». </vt:lpstr>
      <vt:lpstr>Qui veut lire ? </vt:lpstr>
      <vt:lpstr>Lecture de la vidéo.</vt:lpstr>
      <vt:lpstr>Qui veut lire ? </vt:lpstr>
      <vt:lpstr>Qui veut lire ? </vt:lpstr>
      <vt:lpstr>Qui veut lire ? </vt:lpstr>
      <vt:lpstr>Qui veut lire ? </vt:lpstr>
      <vt:lpstr>Ouvrez le manuel à la page 46. Avec votre voisin, vous allez faire l’activité 2.</vt:lpstr>
      <vt:lpstr>Maintenant, vous allez lire à votre voisin. À tour de rôle.  </vt:lpstr>
      <vt:lpstr>Plan de la séance 3 </vt:lpstr>
      <vt:lpstr>Maintenant, nous allons écrire des mots avec les sons « er – et – ez – es ». Soyez attentifs.</vt:lpstr>
      <vt:lpstr>C’est le mot nez. Nous allons l’épeler en lisant chaque lettre. Écoutez bien :  n-e-z.</vt:lpstr>
      <vt:lpstr>Qui veut épeler le mot dîner en lisant chaque lettre ? </vt:lpstr>
      <vt:lpstr>Prenez vos ardoises</vt:lpstr>
      <vt:lpstr>Écrivez le mot qui correspond à cette image.  </vt:lpstr>
      <vt:lpstr>Levez vos ardoises. </vt:lpstr>
      <vt:lpstr>Corrigez. </vt:lpstr>
      <vt:lpstr>C’est le mot boulanger. Nous allons l’épeler en lisant chaque lettre. Écoutez bien :  b-o-u-l-a-n-g-e-r.</vt:lpstr>
      <vt:lpstr>Qui veut épeler le mot dîner en lisant chaque lettre ? </vt:lpstr>
      <vt:lpstr>Prenez vos ardoises</vt:lpstr>
      <vt:lpstr>Écrivez le mot qui correspond à cette image.  </vt:lpstr>
      <vt:lpstr>Levez vos ardoises. </vt:lpstr>
      <vt:lpstr>Corrigez. </vt:lpstr>
      <vt:lpstr>C’est le mot lacet. Nous allons l’épeler en lisant chaque lettre. Écoutez bien :  l-a-c-e-t.</vt:lpstr>
      <vt:lpstr>Qui veut épeler le mot bonnet en lisant chaque lettre ? </vt:lpstr>
      <vt:lpstr>Prenez vos ardoises.</vt:lpstr>
      <vt:lpstr>Écrivez le mot qui correspond à cette image.  </vt:lpstr>
      <vt:lpstr>Levez vos ardoises. </vt:lpstr>
      <vt:lpstr>Corrigez.</vt:lpstr>
      <vt:lpstr>Prenez vos livrets à la page 48.</vt:lpstr>
      <vt:lpstr>On va faire l’activité 2. Je vais vous expliquer la consigne. Ensuite, je vais circuler entre les rangs pour vous aider. </vt:lpstr>
      <vt:lpstr>Présentation PowerPoint</vt:lpstr>
      <vt:lpstr>La séance d’aujourd’hui est terminée. À la maison, lisez ces mots et recopiez-les sur votre cahier.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KHAOUA AZEDDIN</cp:lastModifiedBy>
  <cp:revision>66</cp:revision>
  <cp:lastPrinted>2025-08-13T10:11:39Z</cp:lastPrinted>
  <dcterms:created xsi:type="dcterms:W3CDTF">2025-08-01T12:31:49Z</dcterms:created>
  <dcterms:modified xsi:type="dcterms:W3CDTF">2025-12-30T21:52:35Z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