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</p:sldMasterIdLst>
  <p:notesMasterIdLst>
    <p:notesMasterId r:id="rId69"/>
  </p:notesMasterIdLst>
  <p:sldIdLst>
    <p:sldId id="1250" r:id="rId21"/>
    <p:sldId id="1251" r:id="rId22"/>
    <p:sldId id="1252" r:id="rId23"/>
    <p:sldId id="1253" r:id="rId24"/>
    <p:sldId id="1254" r:id="rId25"/>
    <p:sldId id="1000" r:id="rId26"/>
    <p:sldId id="1256" r:id="rId27"/>
    <p:sldId id="1147" r:id="rId28"/>
    <p:sldId id="1312" r:id="rId29"/>
    <p:sldId id="717" r:id="rId30"/>
    <p:sldId id="1041" r:id="rId31"/>
    <p:sldId id="1298" r:id="rId32"/>
    <p:sldId id="1299" r:id="rId33"/>
    <p:sldId id="1294" r:id="rId34"/>
    <p:sldId id="1295" r:id="rId35"/>
    <p:sldId id="1302" r:id="rId36"/>
    <p:sldId id="1303" r:id="rId37"/>
    <p:sldId id="1292" r:id="rId38"/>
    <p:sldId id="1293" r:id="rId39"/>
    <p:sldId id="1300" r:id="rId40"/>
    <p:sldId id="1301" r:id="rId41"/>
    <p:sldId id="1296" r:id="rId42"/>
    <p:sldId id="1297" r:id="rId43"/>
    <p:sldId id="1304" r:id="rId44"/>
    <p:sldId id="1305" r:id="rId45"/>
    <p:sldId id="1091" r:id="rId46"/>
    <p:sldId id="1313" r:id="rId47"/>
    <p:sldId id="1314" r:id="rId48"/>
    <p:sldId id="1318" r:id="rId49"/>
    <p:sldId id="1319" r:id="rId50"/>
    <p:sldId id="1320" r:id="rId51"/>
    <p:sldId id="1321" r:id="rId52"/>
    <p:sldId id="1322" r:id="rId53"/>
    <p:sldId id="1323" r:id="rId54"/>
    <p:sldId id="1315" r:id="rId55"/>
    <p:sldId id="1316" r:id="rId56"/>
    <p:sldId id="1317" r:id="rId57"/>
    <p:sldId id="1324" r:id="rId58"/>
    <p:sldId id="1325" r:id="rId59"/>
    <p:sldId id="1326" r:id="rId60"/>
    <p:sldId id="1008" r:id="rId61"/>
    <p:sldId id="1238" r:id="rId62"/>
    <p:sldId id="1239" r:id="rId63"/>
    <p:sldId id="1288" r:id="rId64"/>
    <p:sldId id="1307" r:id="rId65"/>
    <p:sldId id="1311" r:id="rId66"/>
    <p:sldId id="1287" r:id="rId67"/>
    <p:sldId id="1010" r:id="rId68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70"/>
      <p:bold r:id="rId71"/>
      <p:italic r:id="rId72"/>
      <p:boldItalic r:id="rId73"/>
    </p:embeddedFont>
    <p:embeddedFont>
      <p:font typeface="Dosis" panose="02010703020202060003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  <p:bold r:id="rId78"/>
    </p:embeddedFont>
    <p:embeddedFont>
      <p:font typeface="Dosis SemiBold" panose="02010703020202060003" pitchFamily="2" charset="0"/>
      <p:regular r:id="rId79"/>
      <p:bold r:id="rId80"/>
    </p:embeddedFont>
    <p:embeddedFont>
      <p:font typeface="Mistral" panose="03090702030407020403" pitchFamily="66" charset="0"/>
      <p:regular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2196B1"/>
    <a:srgbClr val="4B5377"/>
    <a:srgbClr val="424D7B"/>
    <a:srgbClr val="F4F4F4"/>
    <a:srgbClr val="EAF8FE"/>
    <a:srgbClr val="9EE0F4"/>
    <a:srgbClr val="E84234"/>
    <a:srgbClr val="DEEBF7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theme" Target="theme/theme1.xml"/><Relationship Id="rId16" Type="http://schemas.openxmlformats.org/officeDocument/2006/relationships/slideMaster" Target="slideMasters/slideMaster13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Master" Target="slideMasters/slideMaster2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1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85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font" Target="fonts/font12.fntdata"/><Relationship Id="rId86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4.xml"/><Relationship Id="rId71" Type="http://schemas.openxmlformats.org/officeDocument/2006/relationships/font" Target="fonts/font2.fntdata"/><Relationship Id="rId2" Type="http://schemas.openxmlformats.org/officeDocument/2006/relationships/customXml" Target="../customXml/item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61" Type="http://schemas.openxmlformats.org/officeDocument/2006/relationships/slide" Target="slides/slide41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638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3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6.xml"/><Relationship Id="rId6" Type="http://schemas.microsoft.com/office/2007/relationships/hdphoto" Target="../media/hdphoto6.wdp"/><Relationship Id="rId5" Type="http://schemas.openxmlformats.org/officeDocument/2006/relationships/image" Target="../media/image2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3.png"/><Relationship Id="rId4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2.png"/><Relationship Id="rId5" Type="http://schemas.openxmlformats.org/officeDocument/2006/relationships/image" Target="../media/image46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6A17B26-6E13-4459-973C-75B763FC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3BEB14D-1A5F-4400-A520-512B29EB97D8}"/>
              </a:ext>
            </a:extLst>
          </p:cNvPr>
          <p:cNvGrpSpPr/>
          <p:nvPr/>
        </p:nvGrpSpPr>
        <p:grpSpPr>
          <a:xfrm>
            <a:off x="472406" y="2456332"/>
            <a:ext cx="3918785" cy="2844000"/>
            <a:chOff x="833233" y="2456332"/>
            <a:chExt cx="3654423" cy="2772000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FEFBA6C-3BCD-4C2A-92FE-D2E02C1D0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3233" y="2456332"/>
              <a:ext cx="1978130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356E9EA-5DCB-41FC-84F9-A776C02F2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20560" y="2456332"/>
              <a:ext cx="1867096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85150CF-0634-4CD1-8D87-3D4D59F744B0}"/>
              </a:ext>
            </a:extLst>
          </p:cNvPr>
          <p:cNvGrpSpPr/>
          <p:nvPr/>
        </p:nvGrpSpPr>
        <p:grpSpPr>
          <a:xfrm>
            <a:off x="4526684" y="2456332"/>
            <a:ext cx="4005401" cy="2844000"/>
            <a:chOff x="4620125" y="2456332"/>
            <a:chExt cx="3735196" cy="277200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9FB6706-B5A7-486B-9097-9FB454F4F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20125" y="2456332"/>
              <a:ext cx="1947869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78A245E-7A3F-47C1-A322-B251D452B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80140" y="2456332"/>
              <a:ext cx="1875181" cy="277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56984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b="1" dirty="0">
                <a:solidFill>
                  <a:srgbClr val="565F88"/>
                </a:solidFill>
                <a:latin typeface="Dosis" pitchFamily="2" charset="0"/>
                <a:ea typeface="+mj-ea"/>
                <a:cs typeface="Arial" panose="020B0604020202020204" pitchFamily="34" charset="0"/>
              </a:rPr>
              <a:t>Séance</a:t>
            </a:r>
            <a:r>
              <a: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Travail sur le livret.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332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Écrire correctement les lettres et les syllabes étudiées.</a:t>
            </a:r>
            <a:endParaRPr lang="fr-FR" sz="2200" b="1" kern="0" dirty="0">
              <a:solidFill>
                <a:srgbClr val="2196B1"/>
              </a:solidFill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98F0446-2474-03AE-7563-E436BD746C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5B9804E-28BB-BF76-D22E-8DF565845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EB0B74-AE48-F9AD-6F71-07263B3D6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1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451771" y="2323265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Aharoni" panose="02010803020104030203" pitchFamily="2" charset="-79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e majuscule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051700"/>
            <a:ext cx="411495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3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60967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m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94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711748" y="2319661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424649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M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3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362124" y="2436203"/>
            <a:ext cx="41149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Times New Roman" panose="02020603050405020304" pitchFamily="18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96933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l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1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Aharoni" panose="02010803020104030203" pitchFamily="2" charset="-79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7827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l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8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Aharoni" panose="02010803020104030203" pitchFamily="2" charset="-79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49002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7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459504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95739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r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400262" y="2274838"/>
            <a:ext cx="43434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94086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la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13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la.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2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la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ma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4206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4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ma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41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lama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60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lama.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40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lama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4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Mamie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606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mamie.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8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FF0000"/>
                </a:solidFill>
                <a:latin typeface="Dosis" pitchFamily="2" charset="0"/>
                <a:cs typeface="Times New Roman" panose="02020603050405020304" pitchFamily="18" charset="0"/>
              </a:rPr>
              <a:t>Mamie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67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rue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106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9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FF0000"/>
                </a:solidFill>
                <a:latin typeface="Dosis" pitchFamily="2" charset="0"/>
                <a:cs typeface="Times New Roman" panose="02020603050405020304" pitchFamily="18" charset="0"/>
              </a:rPr>
              <a:t>rue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31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Écriture.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Travail sur le livret.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9C22A75-4F1F-4637-B1EE-2AE3A16B6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446" y="1635610"/>
            <a:ext cx="3197107" cy="4720366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53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083859" y="5222390"/>
            <a:ext cx="3086694" cy="113358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B6789B-4BBF-F300-794F-E2D98C122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89017FE-FD58-60E5-B678-EF6D5CA59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D569F5C-520D-7259-57A3-FC6D5D5A2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faire une dictée. Je vais vous dire des lettres et vous les écrivez sur votre livret en respectant ses dimensions.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63A1B2A-9473-7499-9373-E80442D4AD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A8D5E88-B545-5AAA-CFC3-326D8BA1C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E52AB17-E615-E9B8-142A-2A6CDF0B08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F37BBAD-6F1D-4EE5-A53A-B1A7A6569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573" y="2637183"/>
            <a:ext cx="7687842" cy="217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8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la lettre m minuscule.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2838083-5BFB-D5D2-0FB5-2A33C4DE6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472F9A0-FCA4-69DB-BF0A-6ECC161F0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A9897-CD75-BB9E-FE9F-FB008C323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616497A-E2EB-44B2-9671-468FAA7A2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573" y="2637183"/>
            <a:ext cx="7687842" cy="217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5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la lettre e majuscule.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B0C4B1-1DB6-5530-DA2D-18E9C98D7EF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0FF3BDC-0AAB-9F24-F2F4-964635A4C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56541C-6F5B-2CCA-A659-64F616750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87B1ACC-9856-4912-A7D9-303F91A1D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573" y="2637183"/>
            <a:ext cx="7687842" cy="217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5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DFCDD6A-3A75-4054-AAB1-1F6CC309A716}"/>
              </a:ext>
            </a:extLst>
          </p:cNvPr>
          <p:cNvGrpSpPr/>
          <p:nvPr/>
        </p:nvGrpSpPr>
        <p:grpSpPr>
          <a:xfrm>
            <a:off x="571902" y="2351113"/>
            <a:ext cx="7687842" cy="3254557"/>
            <a:chOff x="728079" y="1449965"/>
            <a:chExt cx="7687842" cy="325455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2C1843B-5FD0-4070-9C1C-C76C9824C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8079" y="1449965"/>
              <a:ext cx="7687842" cy="3254557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01AA7D8F-D183-40DC-845F-689B74B74538}"/>
                </a:ext>
              </a:extLst>
            </p:cNvPr>
            <p:cNvSpPr txBox="1"/>
            <p:nvPr/>
          </p:nvSpPr>
          <p:spPr>
            <a:xfrm>
              <a:off x="1562692" y="2765813"/>
              <a:ext cx="161782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0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</a:t>
              </a:r>
              <a:endPara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EEEF9AD-F152-4BE6-9F57-AB32238E6B39}"/>
                </a:ext>
              </a:extLst>
            </p:cNvPr>
            <p:cNvSpPr txBox="1"/>
            <p:nvPr/>
          </p:nvSpPr>
          <p:spPr>
            <a:xfrm>
              <a:off x="1562692" y="3719403"/>
              <a:ext cx="173511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0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" panose="020B0604020202020204" charset="0"/>
                  <a:ea typeface="+mn-ea"/>
                  <a:cs typeface="+mn-cs"/>
                </a:rPr>
                <a:t>E</a:t>
              </a:r>
              <a:endPara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anose="020B0604020202020204" charset="0"/>
                <a:ea typeface="+mn-ea"/>
                <a:cs typeface="+mn-cs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F33D2DE0-3D10-E93E-EC35-CA3198464D3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580613-45A8-1E5F-F21B-6CF6C04F9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990A23-F744-DD3E-8F35-AE1ED5DAE4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43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Maintenant, on va faire l’activité 1 et 2. Recopiez les lettres et les mots comme dans l’exemple.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C77DD51-1B1F-934B-2D20-133E178A66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7D2F033-1623-4849-6C7B-C14B0FE69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4D533F-21FB-DAEC-938F-E3F7FCA5F4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71058E9-DF79-06B9-8E82-238C817E7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53" y="2340956"/>
            <a:ext cx="2777209" cy="27772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283B614-6B36-44AB-9AD7-487EA1763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661" y="2053851"/>
            <a:ext cx="3699542" cy="38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complétez les lettres de la dictée.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F1C47F-5A99-4340-4DD5-A3697F973D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C8E9A24-00F7-458A-B535-BAFAFC18C552}"/>
              </a:ext>
            </a:extLst>
          </p:cNvPr>
          <p:cNvGrpSpPr/>
          <p:nvPr/>
        </p:nvGrpSpPr>
        <p:grpSpPr>
          <a:xfrm>
            <a:off x="4502189" y="1599548"/>
            <a:ext cx="3197107" cy="4711402"/>
            <a:chOff x="4502189" y="1156448"/>
            <a:chExt cx="3197107" cy="515450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5F1005B-5153-4E9C-B35B-9ABEB2973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02189" y="1156448"/>
              <a:ext cx="3197107" cy="5154502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79C550C-B17D-4D5C-B512-60EF1DD5B484}"/>
                </a:ext>
              </a:extLst>
            </p:cNvPr>
            <p:cNvSpPr txBox="1"/>
            <p:nvPr/>
          </p:nvSpPr>
          <p:spPr>
            <a:xfrm>
              <a:off x="4848962" y="5513306"/>
              <a:ext cx="1617829" cy="30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952BB85-DA75-4E11-869A-20AE01EA6D13}"/>
                </a:ext>
              </a:extLst>
            </p:cNvPr>
            <p:cNvSpPr txBox="1"/>
            <p:nvPr/>
          </p:nvSpPr>
          <p:spPr>
            <a:xfrm>
              <a:off x="4848962" y="5792615"/>
              <a:ext cx="1735114" cy="30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b="1" dirty="0">
                  <a:solidFill>
                    <a:srgbClr val="C00000"/>
                  </a:solidFill>
                  <a:latin typeface="Dosis" panose="020B0604020202020204" charset="0"/>
                </a:rPr>
                <a:t>E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anose="020B060402020202020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8347</TotalTime>
  <Words>557</Words>
  <Application>Microsoft Office PowerPoint</Application>
  <PresentationFormat>Affichage à l'écran (4:3)</PresentationFormat>
  <Paragraphs>101</Paragraphs>
  <Slides>48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48</vt:i4>
      </vt:variant>
    </vt:vector>
  </HeadingPairs>
  <TitlesOfParts>
    <vt:vector size="76" baseType="lpstr">
      <vt:lpstr>Calibri</vt:lpstr>
      <vt:lpstr>Mistral</vt:lpstr>
      <vt:lpstr>Arial</vt:lpstr>
      <vt:lpstr>Century Gothic</vt:lpstr>
      <vt:lpstr>Dosis</vt:lpstr>
      <vt:lpstr>Aptos</vt:lpstr>
      <vt:lpstr>Dosis SemiBold</vt:lpstr>
      <vt:lpstr>Wingdings</vt:lpstr>
      <vt:lpstr>Dosis ExtraBold</vt:lpstr>
      <vt:lpstr>Aptos Display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</vt:lpstr>
      <vt:lpstr>Présentation PowerPoint</vt:lpstr>
      <vt:lpstr>Bonjour les enfants. Aujourd’hui, nous allons commencer une nouvelle séance de révision. Soyez attentifs.</vt:lpstr>
      <vt:lpstr>Prenez vos ardoises.  </vt:lpstr>
      <vt:lpstr>Écrivez la lettre e minuscule.  </vt:lpstr>
      <vt:lpstr>Levez les ardoises. Je vais vérifier votre écriture. </vt:lpstr>
      <vt:lpstr>Écrivez la lettre e majuscule.  </vt:lpstr>
      <vt:lpstr>Levez les ardoises. Je vais vérifier votre écriture. </vt:lpstr>
      <vt:lpstr>Écrivez la lettre m minuscule.  </vt:lpstr>
      <vt:lpstr>Levez les ardoises. Je vais vérifier votre écriture. </vt:lpstr>
      <vt:lpstr>Écrivez la lettre M majuscule.  </vt:lpstr>
      <vt:lpstr>Levez les ardoises. Je vais vérifier votre écriture. </vt:lpstr>
      <vt:lpstr>Écrivez la lettre l minuscule.  </vt:lpstr>
      <vt:lpstr>Levez les ardoises. Je vais vérifier votre écriture. </vt:lpstr>
      <vt:lpstr>Écrivez la lettre l majuscule.  </vt:lpstr>
      <vt:lpstr>Levez les ardoises. Je vais vérifier votre écriture. </vt:lpstr>
      <vt:lpstr>Écrivez la lettre r minuscule.  </vt:lpstr>
      <vt:lpstr>Levez les ardoises. Je vais vérifier votre écriture. </vt:lpstr>
      <vt:lpstr>Écrivez la lettre r majuscule.  </vt:lpstr>
      <vt:lpstr>Levez les ardoises. Je vais vérifier votre écriture. </vt:lpstr>
      <vt:lpstr>Qui veut lire ? </vt:lpstr>
      <vt:lpstr>Écrivez  la.  </vt:lpstr>
      <vt:lpstr>Levez les ardoises. Je vais vérifier votre écriture. </vt:lpstr>
      <vt:lpstr>Qui veut lire ?</vt:lpstr>
      <vt:lpstr>Écrivez  ma.  </vt:lpstr>
      <vt:lpstr>Levez les ardoises. Je vais vérifier votre écriture. </vt:lpstr>
      <vt:lpstr>Qui veut lire ? </vt:lpstr>
      <vt:lpstr>Écrivez  lama.  </vt:lpstr>
      <vt:lpstr>Levez les ardoises. Je vais vérifier votre écriture. </vt:lpstr>
      <vt:lpstr>Qui veut lire ? </vt:lpstr>
      <vt:lpstr>Écrivez mamie.  </vt:lpstr>
      <vt:lpstr>Levez les ardoises. Je vais vérifier votre écriture. </vt:lpstr>
      <vt:lpstr>Qui veut lire ? </vt:lpstr>
      <vt:lpstr>Écrivez rue.  </vt:lpstr>
      <vt:lpstr>Levez les ardoises. Je vais vérifier votre écriture. </vt:lpstr>
      <vt:lpstr>Plan de la séance </vt:lpstr>
      <vt:lpstr>Prenez vos livrets à la page 53.</vt:lpstr>
      <vt:lpstr>Nous allons faire une dictée. Je vais vous dire des lettres et vous les écrivez sur votre livret en respectant ses dimensions. </vt:lpstr>
      <vt:lpstr>Écoutez bien. Écrivez la lettre m minuscule. </vt:lpstr>
      <vt:lpstr>Écoutez bien. Écrivez la lettre e majuscule.</vt:lpstr>
      <vt:lpstr>Corrigez.</vt:lpstr>
      <vt:lpstr>Maintenant, on va faire l’activité 1 et 2. Recopiez les lettres et les mots comme dans l’exemple. Je vais circuler entre les rangs pour vous aider. </vt:lpstr>
      <vt:lpstr>La séance d’aujourd’hui est terminée. À la maison, complétez les lettres de la dictée.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KHAOUA AZEDDIN</cp:lastModifiedBy>
  <cp:revision>52</cp:revision>
  <cp:lastPrinted>2025-08-13T10:11:39Z</cp:lastPrinted>
  <dcterms:created xsi:type="dcterms:W3CDTF">2025-08-01T12:31:49Z</dcterms:created>
  <dcterms:modified xsi:type="dcterms:W3CDTF">2026-01-12T18:49:34Z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