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</p:sldMasterIdLst>
  <p:notesMasterIdLst>
    <p:notesMasterId r:id="rId60"/>
  </p:notesMasterIdLst>
  <p:sldIdLst>
    <p:sldId id="1250" r:id="rId21"/>
    <p:sldId id="1251" r:id="rId22"/>
    <p:sldId id="1252" r:id="rId23"/>
    <p:sldId id="1117" r:id="rId24"/>
    <p:sldId id="1254" r:id="rId25"/>
    <p:sldId id="1000" r:id="rId26"/>
    <p:sldId id="1256" r:id="rId27"/>
    <p:sldId id="1147" r:id="rId28"/>
    <p:sldId id="803" r:id="rId29"/>
    <p:sldId id="1269" r:id="rId30"/>
    <p:sldId id="1270" r:id="rId31"/>
    <p:sldId id="1268" r:id="rId32"/>
    <p:sldId id="816" r:id="rId33"/>
    <p:sldId id="1035" r:id="rId34"/>
    <p:sldId id="1055" r:id="rId35"/>
    <p:sldId id="1034" r:id="rId36"/>
    <p:sldId id="819" r:id="rId37"/>
    <p:sldId id="820" r:id="rId38"/>
    <p:sldId id="1064" r:id="rId39"/>
    <p:sldId id="1065" r:id="rId40"/>
    <p:sldId id="1277" r:id="rId41"/>
    <p:sldId id="1291" r:id="rId42"/>
    <p:sldId id="1292" r:id="rId43"/>
    <p:sldId id="860" r:id="rId44"/>
    <p:sldId id="1079" r:id="rId45"/>
    <p:sldId id="1294" r:id="rId46"/>
    <p:sldId id="1295" r:id="rId47"/>
    <p:sldId id="1106" r:id="rId48"/>
    <p:sldId id="1082" r:id="rId49"/>
    <p:sldId id="1008" r:id="rId50"/>
    <p:sldId id="1238" r:id="rId51"/>
    <p:sldId id="1287" r:id="rId52"/>
    <p:sldId id="1285" r:id="rId53"/>
    <p:sldId id="1290" r:id="rId54"/>
    <p:sldId id="1289" r:id="rId55"/>
    <p:sldId id="1286" r:id="rId56"/>
    <p:sldId id="1239" r:id="rId57"/>
    <p:sldId id="1288" r:id="rId58"/>
    <p:sldId id="1010" r:id="rId59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61"/>
      <p:bold r:id="rId62"/>
    </p:embeddedFont>
    <p:embeddedFont>
      <p:font typeface="Consolas" panose="020B0609020204030204" pitchFamily="49" charset="0"/>
      <p:regular r:id="rId63"/>
      <p:bold r:id="rId64"/>
      <p:italic r:id="rId65"/>
      <p:boldItalic r:id="rId66"/>
    </p:embeddedFont>
    <p:embeddedFont>
      <p:font typeface="Dosis" panose="02010703020202060003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  <p:bold r:id="rId71"/>
    </p:embeddedFont>
    <p:embeddedFont>
      <p:font typeface="Dosis SemiBold" panose="02010703020202060003" pitchFamily="2" charset="0"/>
      <p:regular r:id="rId72"/>
      <p:bold r:id="rId73"/>
    </p:embeddedFont>
    <p:embeddedFont>
      <p:font typeface="Mistral" panose="03090702030407020403" pitchFamily="66" charset="0"/>
      <p:regular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font" Target="fonts/font12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font" Target="fonts/font7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11.fntdata"/><Relationship Id="rId2" Type="http://schemas.openxmlformats.org/officeDocument/2006/relationships/customXml" Target="../customXml/item2.xml"/><Relationship Id="rId2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1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07DB8C-4659-4028-8638-6E3AA8A97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53" y="0"/>
            <a:ext cx="9206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3A5A07-5556-4342-8D59-0DEE71052334}"/>
              </a:ext>
            </a:extLst>
          </p:cNvPr>
          <p:cNvGrpSpPr/>
          <p:nvPr/>
        </p:nvGrpSpPr>
        <p:grpSpPr>
          <a:xfrm>
            <a:off x="472406" y="2456332"/>
            <a:ext cx="3918785" cy="2844000"/>
            <a:chOff x="833233" y="2456332"/>
            <a:chExt cx="3654423" cy="2772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E178480-29D6-4A80-9FAB-0849039C8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3233" y="2456332"/>
              <a:ext cx="1978130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4D34C5E-939A-4D12-A347-F4FEAE77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20560" y="2456332"/>
              <a:ext cx="1867096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7B17FF6-FC89-49B0-8636-DB5927619F2A}"/>
              </a:ext>
            </a:extLst>
          </p:cNvPr>
          <p:cNvGrpSpPr/>
          <p:nvPr/>
        </p:nvGrpSpPr>
        <p:grpSpPr>
          <a:xfrm>
            <a:off x="4526684" y="2456332"/>
            <a:ext cx="4005401" cy="2844000"/>
            <a:chOff x="4620125" y="2456332"/>
            <a:chExt cx="3735196" cy="2772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E10A10D-F479-4CF1-9FD6-822FAD30B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0125" y="2456332"/>
              <a:ext cx="1947869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C7BEA9C-034E-4460-AAF8-DCC6C48DC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80140" y="2456332"/>
              <a:ext cx="1875181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 de lettres : </a:t>
            </a:r>
            <a:r>
              <a:rPr lang="pt-BR" dirty="0">
                <a:solidFill>
                  <a:srgbClr val="565F88"/>
                </a:solidFill>
              </a:rPr>
              <a:t>é - è - ê - m - l - r.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679972" y="2918671"/>
            <a:ext cx="5784056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27428" y="3369643"/>
            <a:ext cx="63871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29BBAF-CF9D-425E-B1AB-5CA1CBFA5F09}"/>
              </a:ext>
            </a:extLst>
          </p:cNvPr>
          <p:cNvSpPr/>
          <p:nvPr/>
        </p:nvSpPr>
        <p:spPr>
          <a:xfrm>
            <a:off x="428919" y="2960912"/>
            <a:ext cx="82861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 e     o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o    i    A    O    i    o   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– m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877DF6-D8C3-4825-926D-AA663E6142FA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m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A    i    M   O    i   m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l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5473A8-68E4-4F8E-8434-BAD77795E5C8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 L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A    i    M   O    i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   L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r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B64CC5-0EC8-46BC-945D-15B1BC9F5A3D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 L   </a:t>
            </a:r>
            <a:r>
              <a:rPr lang="pt-BR" sz="4400" dirty="0">
                <a:solidFill>
                  <a:srgbClr val="424D7B"/>
                </a:solidFill>
                <a:latin typeface="Dosis SemiBold" panose="020B0604020202020204" charset="0"/>
              </a:rPr>
              <a:t>r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A    i    M   O    R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   r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e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Étagère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e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r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ègle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l’accent circonflexe dans ce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fête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m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667CA-9558-25E8-5ACC-B74A11259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00C60B-C2D2-7138-EBE1-1F3D29B35A97}"/>
              </a:ext>
            </a:extLst>
          </p:cNvPr>
          <p:cNvSpPr txBox="1"/>
          <p:nvPr/>
        </p:nvSpPr>
        <p:spPr>
          <a:xfrm>
            <a:off x="347583" y="2613392"/>
            <a:ext cx="8448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lama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2DD4-11A1-A720-9C3F-D2D21874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5B31-226F-C280-B8B7-019D903E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m dans ce mot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D1B216-C997-FE3B-269F-434EDACB446F}"/>
              </a:ext>
            </a:extLst>
          </p:cNvPr>
          <p:cNvSpPr txBox="1"/>
          <p:nvPr/>
        </p:nvSpPr>
        <p:spPr>
          <a:xfrm>
            <a:off x="1258874" y="2613392"/>
            <a:ext cx="66262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Maison </a:t>
            </a:r>
            <a:r>
              <a:rPr lang="pt-BR" sz="10000" dirty="0">
                <a:ln w="0"/>
                <a:solidFill>
                  <a:srgbClr val="44546A"/>
                </a:solidFill>
                <a:latin typeface="Dosis Medium" pitchFamily="2" charset="0"/>
                <a:cs typeface="Aharoni" panose="02010803020104030203" pitchFamily="2" charset="-79"/>
              </a:rPr>
              <a:t> 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793C8-082A-5447-DA53-6315505AD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88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00A7-4810-F9CE-35BD-346EF19A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3C932-C713-EF30-8C43-B8C05DB0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m dans ce mot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E01738-67E6-F6F2-73F2-B429D6F1964F}"/>
              </a:ext>
            </a:extLst>
          </p:cNvPr>
          <p:cNvSpPr txBox="1"/>
          <p:nvPr/>
        </p:nvSpPr>
        <p:spPr>
          <a:xfrm>
            <a:off x="1936736" y="2776572"/>
            <a:ext cx="52705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tomate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50BBD-2888-E74F-845E-EB962A98B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l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Livre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81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l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chocolat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1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l 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solidFill>
                  <a:srgbClr val="424D7B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</a:t>
            </a:r>
            <a:r>
              <a:rPr lang="fr-FR" sz="8800" b="1" dirty="0">
                <a:solidFill>
                  <a:srgbClr val="424D7B"/>
                </a:solidFill>
                <a:latin typeface="Dosis SemiBold" panose="020B0604020202020204" charset="0"/>
              </a:rPr>
              <a:t>mmeuble </a:t>
            </a:r>
          </a:p>
        </p:txBody>
      </p:sp>
    </p:spTree>
    <p:extLst>
      <p:ext uri="{BB962C8B-B14F-4D97-AF65-F5344CB8AC3E}">
        <p14:creationId xmlns:p14="http://schemas.microsoft.com/office/powerpoint/2010/main" val="208743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0979" y="3078003"/>
            <a:ext cx="7922041" cy="745852"/>
            <a:chOff x="565135" y="2842144"/>
            <a:chExt cx="7922041" cy="7019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41056" y="2842145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916977" y="284937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65329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é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213681" y="2842146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1" y="2842147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ê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2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8C712D-3B63-4AFE-8968-DB6BCBB1A77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8D3A97-B525-427F-9667-F53073435D8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2AEE1A8-948E-4A3A-B62B-2338F448B74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29EAB-5489-4493-8EFB-A79E232204DE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06602C-8760-4FAA-98C1-05AD91B67E2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1B92AD-61A4-4285-8A22-137FE74A70B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632EBB-6236-4957-9244-6BA13B303FE7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lu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4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lama        lola         rue</a:t>
            </a:r>
          </a:p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lima      léla    mamie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448482-896D-4368-A1C7-64E776BE83B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lama        lola         rue</a:t>
            </a:r>
          </a:p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lima      léla    mamie</a:t>
            </a: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 de lettres :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é - è - ê - m - l - r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E74B30-DACE-4EAC-B68D-4B566EA77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606" y="1464956"/>
            <a:ext cx="3361349" cy="4874570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52.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2605" y="2253005"/>
            <a:ext cx="3361350" cy="107465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1.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F4E0FE-F6BB-4160-8586-DA40512F6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21" y="2522380"/>
            <a:ext cx="4892511" cy="229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1E936BB2-48A6-4872-AC46-BA239ABC4315}"/>
              </a:ext>
            </a:extLst>
          </p:cNvPr>
          <p:cNvGrpSpPr/>
          <p:nvPr/>
        </p:nvGrpSpPr>
        <p:grpSpPr>
          <a:xfrm>
            <a:off x="409175" y="2055044"/>
            <a:ext cx="8157528" cy="4025162"/>
            <a:chOff x="409175" y="2055044"/>
            <a:chExt cx="8157528" cy="402516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DECC15A-ABFA-404B-BE76-6ED044C47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175" y="2055044"/>
              <a:ext cx="8157528" cy="4025162"/>
            </a:xfrm>
            <a:prstGeom prst="rect">
              <a:avLst/>
            </a:prstGeom>
          </p:spPr>
        </p:pic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9B4813C-4EA8-4AF0-8555-B1BE145606B8}"/>
                </a:ext>
              </a:extLst>
            </p:cNvPr>
            <p:cNvSpPr/>
            <p:nvPr/>
          </p:nvSpPr>
          <p:spPr>
            <a:xfrm>
              <a:off x="2696066" y="2875175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D758E11-37FC-4DA0-8E4B-E00EED09B8ED}"/>
                </a:ext>
              </a:extLst>
            </p:cNvPr>
            <p:cNvSpPr/>
            <p:nvPr/>
          </p:nvSpPr>
          <p:spPr>
            <a:xfrm>
              <a:off x="3050261" y="2875175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9FBD0EC-05D1-4062-B6B0-7D7D3D3AE035}"/>
                </a:ext>
              </a:extLst>
            </p:cNvPr>
            <p:cNvSpPr/>
            <p:nvPr/>
          </p:nvSpPr>
          <p:spPr>
            <a:xfrm>
              <a:off x="5648226" y="2939914"/>
              <a:ext cx="228694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117120C-D3CE-488F-901C-F2E3AA5B77A1}"/>
                </a:ext>
              </a:extLst>
            </p:cNvPr>
            <p:cNvSpPr/>
            <p:nvPr/>
          </p:nvSpPr>
          <p:spPr>
            <a:xfrm>
              <a:off x="4506011" y="2939914"/>
              <a:ext cx="216817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42C6BB4-7B4E-466D-AD3B-2DB936D75FEF}"/>
                </a:ext>
              </a:extLst>
            </p:cNvPr>
            <p:cNvSpPr/>
            <p:nvPr/>
          </p:nvSpPr>
          <p:spPr>
            <a:xfrm>
              <a:off x="7415752" y="2939915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03E1BFC-79CF-45FE-878C-815AD8142DE9}"/>
                </a:ext>
              </a:extLst>
            </p:cNvPr>
            <p:cNvSpPr/>
            <p:nvPr/>
          </p:nvSpPr>
          <p:spPr>
            <a:xfrm>
              <a:off x="7770831" y="3757770"/>
              <a:ext cx="149260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3013636-8D7D-4922-BE4D-0A470E3A8545}"/>
                </a:ext>
              </a:extLst>
            </p:cNvPr>
            <p:cNvSpPr/>
            <p:nvPr/>
          </p:nvSpPr>
          <p:spPr>
            <a:xfrm>
              <a:off x="6069292" y="3757770"/>
              <a:ext cx="149260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4FFE860-5D28-4905-B7AC-14CC5F841DF0}"/>
                </a:ext>
              </a:extLst>
            </p:cNvPr>
            <p:cNvSpPr/>
            <p:nvPr/>
          </p:nvSpPr>
          <p:spPr>
            <a:xfrm>
              <a:off x="4725229" y="3757771"/>
              <a:ext cx="149260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4472166-9FF9-473B-A231-6F838C6F0FFD}"/>
                </a:ext>
              </a:extLst>
            </p:cNvPr>
            <p:cNvSpPr/>
            <p:nvPr/>
          </p:nvSpPr>
          <p:spPr>
            <a:xfrm>
              <a:off x="2748603" y="3757772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06A8D96-6502-4EB3-BED0-F79ED486B3E0}"/>
                </a:ext>
              </a:extLst>
            </p:cNvPr>
            <p:cNvSpPr/>
            <p:nvPr/>
          </p:nvSpPr>
          <p:spPr>
            <a:xfrm>
              <a:off x="4799859" y="4553806"/>
              <a:ext cx="149259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8AB7CEE-DCF2-4729-96B4-F3A80BB7EF15}"/>
                </a:ext>
              </a:extLst>
            </p:cNvPr>
            <p:cNvSpPr/>
            <p:nvPr/>
          </p:nvSpPr>
          <p:spPr>
            <a:xfrm>
              <a:off x="2997724" y="4592171"/>
              <a:ext cx="1492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27F2AB6B-DB90-4590-A146-3248D6E5505F}"/>
                </a:ext>
              </a:extLst>
            </p:cNvPr>
            <p:cNvSpPr/>
            <p:nvPr/>
          </p:nvSpPr>
          <p:spPr>
            <a:xfrm>
              <a:off x="4175288" y="4546861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5AA4A0E-9E3E-4198-915B-E536E4375C53}"/>
                </a:ext>
              </a:extLst>
            </p:cNvPr>
            <p:cNvSpPr/>
            <p:nvPr/>
          </p:nvSpPr>
          <p:spPr>
            <a:xfrm>
              <a:off x="5949884" y="4553806"/>
              <a:ext cx="190107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871F42B-0D8E-4CB0-9766-91BB3FF07A6B}"/>
                </a:ext>
              </a:extLst>
            </p:cNvPr>
            <p:cNvSpPr/>
            <p:nvPr/>
          </p:nvSpPr>
          <p:spPr>
            <a:xfrm>
              <a:off x="7622356" y="4546862"/>
              <a:ext cx="19010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80D5565-8982-4A4E-942E-F280B8F32486}"/>
                </a:ext>
              </a:extLst>
            </p:cNvPr>
            <p:cNvSpPr/>
            <p:nvPr/>
          </p:nvSpPr>
          <p:spPr>
            <a:xfrm>
              <a:off x="7580723" y="5404697"/>
              <a:ext cx="19010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F106696-6D32-46AC-8669-8C4860187219}"/>
                </a:ext>
              </a:extLst>
            </p:cNvPr>
            <p:cNvSpPr/>
            <p:nvPr/>
          </p:nvSpPr>
          <p:spPr>
            <a:xfrm>
              <a:off x="6069292" y="5388400"/>
              <a:ext cx="190107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43CE33DA-352E-4A1D-97DC-92F91AEFD972}"/>
                </a:ext>
              </a:extLst>
            </p:cNvPr>
            <p:cNvSpPr/>
            <p:nvPr/>
          </p:nvSpPr>
          <p:spPr>
            <a:xfrm>
              <a:off x="4270342" y="5388400"/>
              <a:ext cx="3016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550CF35-F3C7-48E7-A3E0-C62E80902C5A}"/>
                </a:ext>
              </a:extLst>
            </p:cNvPr>
            <p:cNvSpPr/>
            <p:nvPr/>
          </p:nvSpPr>
          <p:spPr>
            <a:xfrm>
              <a:off x="2848466" y="5355995"/>
              <a:ext cx="1492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63E7900F-DCF4-4970-BF48-4BFEF21F355E}"/>
                </a:ext>
              </a:extLst>
            </p:cNvPr>
            <p:cNvSpPr/>
            <p:nvPr/>
          </p:nvSpPr>
          <p:spPr>
            <a:xfrm>
              <a:off x="3010101" y="5355994"/>
              <a:ext cx="149258" cy="45248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78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AD0DA8D-800F-4F92-AE65-9BDAF253C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002" y="1603804"/>
            <a:ext cx="3361349" cy="4874570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52.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289562" y="3429368"/>
            <a:ext cx="3178789" cy="135002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8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les activités 2 et 3. Lisez les lettres à votre voisin. Chacun son tour. Je vais circuler entre les rangs pour vous aider.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F4BDC2-E84C-4A2E-ABDF-56240D00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58860"/>
            <a:ext cx="3030912" cy="23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E7BBD0-30F1-4CC5-893A-82D82C3D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68FBCB-411D-4F04-BC65-844B90486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51" y="2060157"/>
            <a:ext cx="4371089" cy="221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14B9069-0522-4974-A960-3FB915AA6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700" y="1469033"/>
            <a:ext cx="3361349" cy="4874570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320700" y="4585049"/>
            <a:ext cx="3543910" cy="10427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C5A326-3129-4434-B02B-CEFB2D4FB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07" y="2705493"/>
            <a:ext cx="4780711" cy="203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67DDCFA-235E-4C82-9442-157A6CAC6AE5}"/>
              </a:ext>
            </a:extLst>
          </p:cNvPr>
          <p:cNvGrpSpPr/>
          <p:nvPr/>
        </p:nvGrpSpPr>
        <p:grpSpPr>
          <a:xfrm>
            <a:off x="663929" y="2282257"/>
            <a:ext cx="7816142" cy="2972215"/>
            <a:chOff x="663929" y="2282257"/>
            <a:chExt cx="7816142" cy="297221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5CA630A-62AB-4187-8A5A-DE3776C82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929" y="2282257"/>
              <a:ext cx="7816142" cy="2972215"/>
            </a:xfrm>
            <a:prstGeom prst="rect">
              <a:avLst/>
            </a:prstGeom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7BF8D711-A2EB-459B-8FC5-E83EA09490B8}"/>
                </a:ext>
              </a:extLst>
            </p:cNvPr>
            <p:cNvCxnSpPr/>
            <p:nvPr/>
          </p:nvCxnSpPr>
          <p:spPr>
            <a:xfrm>
              <a:off x="3761295" y="3874416"/>
              <a:ext cx="2545237" cy="47134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8854B965-4EFC-4B48-A72B-55A8C64B5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874416"/>
              <a:ext cx="2545237" cy="45720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2F82C41-7CE1-4C87-BE99-D7B3BB517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357484"/>
              <a:ext cx="2545237" cy="143133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32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B672D1-C85D-4EE4-82C8-F3D9FEA15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731276"/>
            <a:ext cx="3110845" cy="45112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0657" y="5533533"/>
            <a:ext cx="3012188" cy="56846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5EE65-EFF6-41BE-AD9B-D333E6AF2074}">
  <ds:schemaRefs>
    <ds:schemaRef ds:uri="http://schemas.microsoft.com/office/infopath/2007/PartnerControls"/>
    <ds:schemaRef ds:uri="http://purl.org/dc/terms/"/>
    <ds:schemaRef ds:uri="202b3bc9-e036-45c7-aea0-06aec8cd7a40"/>
    <ds:schemaRef ds:uri="http://schemas.microsoft.com/office/2006/documentManagement/types"/>
    <ds:schemaRef ds:uri="f0534ec5-868f-4ce6-85c7-99f0612daa52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8242</TotalTime>
  <Words>757</Words>
  <Application>Microsoft Office PowerPoint</Application>
  <PresentationFormat>Affichage à l'écran (4:3)</PresentationFormat>
  <Paragraphs>125</Paragraphs>
  <Slides>39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39</vt:i4>
      </vt:variant>
    </vt:vector>
  </HeadingPairs>
  <TitlesOfParts>
    <vt:vector size="69" baseType="lpstr">
      <vt:lpstr>Calibri</vt:lpstr>
      <vt:lpstr>Batang</vt:lpstr>
      <vt:lpstr>Mistral</vt:lpstr>
      <vt:lpstr>Berlin Sans FB</vt:lpstr>
      <vt:lpstr>Arial</vt:lpstr>
      <vt:lpstr>Dosis</vt:lpstr>
      <vt:lpstr>Aptos</vt:lpstr>
      <vt:lpstr>Consolas</vt:lpstr>
      <vt:lpstr>Dosis SemiBold</vt:lpstr>
      <vt:lpstr>Wingdings</vt:lpstr>
      <vt:lpstr>Dosis ExtraBold</vt:lpstr>
      <vt:lpstr>Aptos Display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</vt:lpstr>
      <vt:lpstr>Présentation PowerPoint</vt:lpstr>
      <vt:lpstr>Bonjour les enfants. Aujourd’hui, nous allons commencer une nouvelle séance de révision. Soyez attentifs.</vt:lpstr>
      <vt:lpstr>Regardez cette liste. Qui veut passer au tableau pour montrer la lettre - e - ?</vt:lpstr>
      <vt:lpstr>Qui veut passer au tableau pour montrer la lettre – m - ?</vt:lpstr>
      <vt:lpstr>Qui veut passer au tableau pour montrer la lettre - l - ?</vt:lpstr>
      <vt:lpstr>Regardez cette liste. Qui veut passer au tableau pour montrer la lettre - r - ?</vt:lpstr>
      <vt:lpstr>Est-ce qu’il y a la lettre e dans ce mot ? Qui veut passer au tableau pour la montrer ?</vt:lpstr>
      <vt:lpstr>Est-ce qu’il y a la lettre e dans ce mot ? Qui veut passer au tableau pour la montrer ?</vt:lpstr>
      <vt:lpstr>Est-ce qu’il y a la lettre e avec l’accent circonflexe dans ce mot ? Qui veut passer au tableau pour la montrer ?</vt:lpstr>
      <vt:lpstr>Est-ce qu’il y a la lettre m dans ce mot ? Qui veut passer au tableau pour la montrer ?</vt:lpstr>
      <vt:lpstr>Est-ce qu’il y a la lettre m dans ce mot ? </vt:lpstr>
      <vt:lpstr>Est-ce qu’il y a la lettre m dans ce mot ? </vt:lpstr>
      <vt:lpstr>Est-ce qu’il y a la lettre l dans ce mot ? Qui veut passer au tableau pour la montrer ?</vt:lpstr>
      <vt:lpstr>Est-ce qu’il y a la lettre l dans ce mot ? Qui veut passer au tableau pour la montrer ?</vt:lpstr>
      <vt:lpstr>Est-ce qu’il y a la lettre l  dans ce mot ? Qui veut passer au tableau pour la montrer ?</vt:lpstr>
      <vt:lpstr>Qui veut passer au tableau pour lire les lettres?</vt:lpstr>
      <vt:lpstr>On continue. Qui veut passer au tableau pour lire les lettres ?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lire ?</vt:lpstr>
      <vt:lpstr>Relisons ensemble.</vt:lpstr>
      <vt:lpstr>Plan de la séance </vt:lpstr>
      <vt:lpstr>Prenez vos livrets à la page 52.</vt:lpstr>
      <vt:lpstr>On va faire l’activité 1. Je vais vous expliquer la consigne. Ensuite, je vais circuler entre les rangs pour vous aider. </vt:lpstr>
      <vt:lpstr>Corrigez.</vt:lpstr>
      <vt:lpstr>Prenez vos livrets à la page 52.</vt:lpstr>
      <vt:lpstr>On va faire les activités 2 et 3. Lisez les lettres à votre voisin. Chacun son tour. Je vais circuler entre les rangs pour vous aider. </vt:lpstr>
      <vt:lpstr>Prenez vos livrets à la page 52.</vt:lpstr>
      <vt:lpstr>On va faire l’activité 4. Je vais vous expliquer la consigne. Ensuite, je vais circuler entre les rangs pour vous aider. </vt:lpstr>
      <vt:lpstr>Corrigez.</vt:lpstr>
      <vt:lpstr>La séance d’aujourd’hui est terminée. À la maison, lisez les phrases.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KHAOUA AZEDDIN</cp:lastModifiedBy>
  <cp:revision>47</cp:revision>
  <cp:lastPrinted>2025-08-13T10:11:39Z</cp:lastPrinted>
  <dcterms:created xsi:type="dcterms:W3CDTF">2025-08-01T12:31:49Z</dcterms:created>
  <dcterms:modified xsi:type="dcterms:W3CDTF">2026-01-12T17:02:38Z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