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3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4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5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  <p:sldMasterId id="2147483808" r:id="rId16"/>
    <p:sldMasterId id="2147483818" r:id="rId17"/>
    <p:sldMasterId id="2147483826" r:id="rId18"/>
    <p:sldMasterId id="2147483831" r:id="rId19"/>
  </p:sldMasterIdLst>
  <p:notesMasterIdLst>
    <p:notesMasterId r:id="rId55"/>
  </p:notesMasterIdLst>
  <p:sldIdLst>
    <p:sldId id="256" r:id="rId20"/>
    <p:sldId id="1029" r:id="rId21"/>
    <p:sldId id="951" r:id="rId22"/>
    <p:sldId id="1253" r:id="rId23"/>
    <p:sldId id="798" r:id="rId24"/>
    <p:sldId id="1000" r:id="rId25"/>
    <p:sldId id="1146" r:id="rId26"/>
    <p:sldId id="1147" r:id="rId27"/>
    <p:sldId id="1116" r:id="rId28"/>
    <p:sldId id="1117" r:id="rId29"/>
    <p:sldId id="1247" r:id="rId30"/>
    <p:sldId id="1229" r:id="rId31"/>
    <p:sldId id="1230" r:id="rId32"/>
    <p:sldId id="1231" r:id="rId33"/>
    <p:sldId id="1233" r:id="rId34"/>
    <p:sldId id="1232" r:id="rId35"/>
    <p:sldId id="1044" r:id="rId36"/>
    <p:sldId id="1157" r:id="rId37"/>
    <p:sldId id="1159" r:id="rId38"/>
    <p:sldId id="1160" r:id="rId39"/>
    <p:sldId id="1251" r:id="rId40"/>
    <p:sldId id="1168" r:id="rId41"/>
    <p:sldId id="1169" r:id="rId42"/>
    <p:sldId id="1170" r:id="rId43"/>
    <p:sldId id="1252" r:id="rId44"/>
    <p:sldId id="1238" r:id="rId45"/>
    <p:sldId id="1239" r:id="rId46"/>
    <p:sldId id="1008" r:id="rId47"/>
    <p:sldId id="1032" r:id="rId48"/>
    <p:sldId id="1048" r:id="rId49"/>
    <p:sldId id="1049" r:id="rId50"/>
    <p:sldId id="1050" r:id="rId51"/>
    <p:sldId id="1248" r:id="rId52"/>
    <p:sldId id="1249" r:id="rId53"/>
    <p:sldId id="1010" r:id="rId54"/>
  </p:sldIdLst>
  <p:sldSz cx="9144000" cy="6858000" type="screen4x3"/>
  <p:notesSz cx="6735763" cy="9866313"/>
  <p:embeddedFontLst>
    <p:embeddedFont>
      <p:font typeface="Dosis" panose="02010703020202060003" pitchFamily="2" charset="0"/>
      <p:regular r:id="rId56"/>
      <p:bold r:id="rId57"/>
    </p:embeddedFont>
    <p:embeddedFont>
      <p:font typeface="Dosis ExtraBold" pitchFamily="2" charset="0"/>
      <p:bold r:id="rId58"/>
    </p:embeddedFont>
    <p:embeddedFont>
      <p:font typeface="Dosis Medium" pitchFamily="2" charset="0"/>
      <p:regular r:id="rId59"/>
      <p:bold r:id="rId60"/>
    </p:embeddedFont>
    <p:embeddedFont>
      <p:font typeface="Dosis SemiBold" panose="02010703020202060003" pitchFamily="2" charset="0"/>
      <p:regular r:id="rId61"/>
      <p:bold r:id="rId62"/>
    </p:embeddedFont>
    <p:embeddedFont>
      <p:font typeface="Mistral" panose="03090702030407020403" pitchFamily="66" charset="0"/>
      <p:regular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2196B1"/>
    <a:srgbClr val="DEEBF7"/>
    <a:srgbClr val="565F88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23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50" Type="http://schemas.openxmlformats.org/officeDocument/2006/relationships/slide" Target="slides/slide31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8.fntdata"/><Relationship Id="rId68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0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3" Type="http://schemas.openxmlformats.org/officeDocument/2006/relationships/slide" Target="slides/slide34.xml"/><Relationship Id="rId58" Type="http://schemas.openxmlformats.org/officeDocument/2006/relationships/font" Target="fonts/font3.fntdata"/><Relationship Id="rId66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6.fntdata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font" Target="fonts/font1.fntdata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2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font" Target="fonts/font4.fntdata"/><Relationship Id="rId67" Type="http://schemas.openxmlformats.org/officeDocument/2006/relationships/tableStyles" Target="tableStyles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font" Target="fonts/font2.fntdata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font" Target="fonts/font5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2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206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5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9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14.xml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113.xml"/><Relationship Id="rId9" Type="http://schemas.openxmlformats.org/officeDocument/2006/relationships/theme" Target="../theme/theme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  <p:sldLayoutId id="2147483765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6.wdp"/><Relationship Id="rId5" Type="http://schemas.openxmlformats.org/officeDocument/2006/relationships/image" Target="../media/image27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3.xml"/><Relationship Id="rId5" Type="http://schemas.openxmlformats.org/officeDocument/2006/relationships/image" Target="../media/image33.png"/><Relationship Id="rId4" Type="http://schemas.microsoft.com/office/2007/relationships/hdphoto" Target="../media/hdphoto9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9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1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47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8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FDF219-500B-46BB-A294-FCA1C6BD6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87473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3A5A07-5556-4342-8D59-0DEE71052334}"/>
              </a:ext>
            </a:extLst>
          </p:cNvPr>
          <p:cNvGrpSpPr/>
          <p:nvPr/>
        </p:nvGrpSpPr>
        <p:grpSpPr>
          <a:xfrm>
            <a:off x="472406" y="2456332"/>
            <a:ext cx="3918785" cy="2844000"/>
            <a:chOff x="833233" y="2456332"/>
            <a:chExt cx="3654423" cy="2772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E178480-29D6-4A80-9FAB-0849039C8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3233" y="2456332"/>
              <a:ext cx="1978130" cy="277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4D34C5E-939A-4D12-A347-F4FEAE778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20560" y="2456332"/>
              <a:ext cx="1867096" cy="277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7B17FF6-FC89-49B0-8636-DB5927619F2A}"/>
              </a:ext>
            </a:extLst>
          </p:cNvPr>
          <p:cNvGrpSpPr/>
          <p:nvPr/>
        </p:nvGrpSpPr>
        <p:grpSpPr>
          <a:xfrm>
            <a:off x="4526684" y="2456332"/>
            <a:ext cx="4005401" cy="2844000"/>
            <a:chOff x="4620125" y="2456332"/>
            <a:chExt cx="3735196" cy="2772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E10A10D-F479-4CF1-9FD6-822FAD30B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20125" y="2456332"/>
              <a:ext cx="1947869" cy="277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C7BEA9C-034E-4460-AAF8-DCC6C48DC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80140" y="2456332"/>
              <a:ext cx="1875181" cy="277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2927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38" y="387048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891548" y="386865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58147" y="4563103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orales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Prise de parole.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pondre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se présenter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B3685A86-1543-9B75-7BAB-3B0181DA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2E2815-338B-2319-D8D2-E92145711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F64394-F29E-6738-BE7E-5336CF5A0106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428AAE-EF40-A2AC-EDC9-F59C9DCBAE7E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C51085-6595-C5B9-D7F2-D395C76EDFF1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96283E9-77A3-256E-1AAE-B6041222A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6626C2F-C521-24EE-313B-85F26F7CA61D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CAE10-EFDC-4C6F-6EEA-2BE7AF0D8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245C289-4D3D-99F6-F682-A6076F3775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96283E9-77A3-256E-1AAE-B6041222A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6626C2F-C521-24EE-313B-85F26F7CA61D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CAE10-EFDC-4C6F-6EEA-2BE7AF0D8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431EED-4C85-C5A4-68B3-165DEEF8863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7248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B0B02E-CC35-1658-5C60-17EC4BF17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9D1DFFFC-9AB7-7A8D-3FC0-B3B4214C1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nom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D1ECF53A-73F5-6E08-E0A3-B4186F14444E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nom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1ACD643-41C5-9576-9AC2-9CA022A25C6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48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E98-4271-F97C-3911-3B870530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F34C8B-9636-5632-A364-580E078BD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02DC9BE4-D669-BA75-0E71-EC6D0041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prénom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630386B-AA5A-7F6B-1B49-287E2A7E68EB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prénom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6345148-2AD5-F0A0-EB66-0E4E006B620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80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D5FB1-F690-7A68-E8C5-C93C5F29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5B15C8-ADA0-73EA-A8C4-20CF074D8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F977A151-0DE1-2F74-6D5D-AEB860DAE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5A7FBB0-C480-DBBC-D712-62F80EDD838F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CC57CF-57F0-F600-191E-1DBDE2619CB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1942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8150B-966D-B6AD-7061-3F913B0E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44F2E6-617C-1AF4-E95B-EC26B55BB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8AFBCDA-71A9-C938-046E-49183534F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A24A707D-0A8B-85DA-1C25-A346B518A521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7F1E88-6598-81DF-CBE4-D5F15D3576F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227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7B0D-7425-75E4-27A5-F0E551749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E2CC21-5C38-23CF-CE7A-951CC249F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C3E4DA-54FF-8D23-E5C5-C79F52389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46B5DC5-63FB-5E1B-DF37-C5AF5072AC1F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EF4AA6-276C-EC9E-8ADB-464CD577C36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826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ton cartable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ton cartable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ta trousse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ta trousse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00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ta règle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ta règle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7572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ton livre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ton livre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5758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ta trousse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ta trousse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2951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 stylo bleu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 stylo bleu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06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une gomme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une gomme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4988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des feutres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des feutres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9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une colle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une colle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22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ABFAA18-F54D-42F8-A259-40F4C46F5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801" y="1523999"/>
            <a:ext cx="3314917" cy="4578001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51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623808" y="2250140"/>
            <a:ext cx="3543910" cy="139220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Chacun pose à l’autre les questions suivantes :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519256" y="2682423"/>
            <a:ext cx="3070841" cy="20472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948007-5839-4F1B-94C9-B3765361C6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311"/>
          <a:stretch/>
        </p:blipFill>
        <p:spPr>
          <a:xfrm>
            <a:off x="425827" y="2682424"/>
            <a:ext cx="4692857" cy="204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nous présenter et parler de nos affaires. On va le faire en 3 étapes. Soyez attentifs.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47AF51-727C-450D-B3F0-B8B9A93B3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2200624" y="2224060"/>
            <a:ext cx="49765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tes fournitures scolaires.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9E03B6-FDF0-45DB-8757-7EC345DC3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6E0DEE-8D2E-442A-89C0-EE8E6770D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A5D03BE-7DF0-457D-9C3A-89B6732B760F}"/>
              </a:ext>
            </a:extLst>
          </p:cNvPr>
          <p:cNvSpPr txBox="1"/>
          <p:nvPr/>
        </p:nvSpPr>
        <p:spPr>
          <a:xfrm>
            <a:off x="2200624" y="2224060"/>
            <a:ext cx="49765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tes fournitures scolaires.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Maintenant, vous allez prendre la parole.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4010297" y="2671616"/>
            <a:ext cx="4114800" cy="2788658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4180725" y="2750200"/>
            <a:ext cx="383866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Dans mon cartable, il y a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et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ma 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mon ______ .</a:t>
            </a:r>
          </a:p>
          <a:p>
            <a:pPr>
              <a:lnSpc>
                <a:spcPct val="15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Moi, j’ai _________ et _________.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613" y="2615132"/>
            <a:ext cx="2133600" cy="3200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101" y="2051702"/>
            <a:ext cx="1219370" cy="136226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648E46-46E6-48BD-8DFB-DEF7D0D76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6267975-C743-4961-87A6-A3A6342C6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353" y="1757082"/>
            <a:ext cx="3361399" cy="4491318"/>
          </a:xfrm>
          <a:prstGeom prst="rect">
            <a:avLst/>
          </a:prstGeom>
        </p:spPr>
      </p:pic>
      <p:sp>
        <p:nvSpPr>
          <p:cNvPr id="19" name="Titre 3">
            <a:extLst>
              <a:ext uri="{FF2B5EF4-FFF2-40B4-BE49-F238E27FC236}">
                <a16:creationId xmlns:a16="http://schemas.microsoft.com/office/drawing/2014/main" id="{30F470BE-2B69-4733-9297-883B299FB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51.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4D51C7D-C29F-4A07-B274-4B307E92492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D12A62E-B59A-457D-AC59-ABF279389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7E9D692-668C-404F-A548-2447764229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214FD35-8927-4FD5-B248-548300A54619}"/>
              </a:ext>
            </a:extLst>
          </p:cNvPr>
          <p:cNvSpPr/>
          <p:nvPr/>
        </p:nvSpPr>
        <p:spPr>
          <a:xfrm>
            <a:off x="2707707" y="3827929"/>
            <a:ext cx="3253822" cy="227407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04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52E90C94-BB8C-4CEF-840F-D876E3885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Chacun se présente à l’autre et parle de ses fournitures scolaires comme dans les exemples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16CDA54-8C0D-46AF-A6AF-10412B501B7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B3F004A-ACF9-494F-8E86-2D6539F33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98626D6-E5FE-478E-82F9-BE496910E5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3641331B-7F04-4973-8146-0E01DDE7D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61159" y="2783758"/>
            <a:ext cx="3070841" cy="20472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9D5D687-538B-4785-A76F-CA8CD260AD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746" y="1878903"/>
            <a:ext cx="4191720" cy="440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0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19913" y="2104282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35EE65-EFF6-41BE-AD9B-D333E6AF2074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8082</TotalTime>
  <Words>669</Words>
  <Application>Microsoft Office PowerPoint</Application>
  <PresentationFormat>Affichage à l'écran (4:3)</PresentationFormat>
  <Paragraphs>123</Paragraphs>
  <Slides>35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35</vt:i4>
      </vt:variant>
    </vt:vector>
  </HeadingPairs>
  <TitlesOfParts>
    <vt:vector size="61" baseType="lpstr">
      <vt:lpstr>Calibri</vt:lpstr>
      <vt:lpstr>Dosis ExtraBold</vt:lpstr>
      <vt:lpstr>Mistral</vt:lpstr>
      <vt:lpstr>Arial</vt:lpstr>
      <vt:lpstr>Dosis Medium</vt:lpstr>
      <vt:lpstr>Aptos</vt:lpstr>
      <vt:lpstr>Wingdings</vt:lpstr>
      <vt:lpstr>Dosis SemiBold</vt:lpstr>
      <vt:lpstr>Dosis</vt:lpstr>
      <vt:lpstr>Aptos Display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Maintenant, c’est l’activité des questions en rafale. Je vais désigner des élèves au hasard pour répondre. Tenez-vous prêts. </vt:lpstr>
      <vt:lpstr>Comment ça va ?</vt:lpstr>
      <vt:lpstr>Comment tu t’appelles ?</vt:lpstr>
      <vt:lpstr>Quel est ton nom ?</vt:lpstr>
      <vt:lpstr>Quel est ton prénom ?</vt:lpstr>
      <vt:lpstr>Tu as quel âge ?</vt:lpstr>
      <vt:lpstr>Tu es en quelle classe ?</vt:lpstr>
      <vt:lpstr>Tu es dans quelle école ?</vt:lpstr>
      <vt:lpstr>Qu’est-ce qu’il y a dans ton cartable ?  </vt:lpstr>
      <vt:lpstr>Qu’est-ce qu’il y a dans ta trousse ?  </vt:lpstr>
      <vt:lpstr>Est-ce que c’est ta règle ? </vt:lpstr>
      <vt:lpstr>Est-ce que c’est ton livre ? </vt:lpstr>
      <vt:lpstr>Est-ce que c’est ta trousse ? </vt:lpstr>
      <vt:lpstr>Qui a un stylo bleu ? </vt:lpstr>
      <vt:lpstr>Qui a une gomme ?</vt:lpstr>
      <vt:lpstr>Qui a des feutres ?</vt:lpstr>
      <vt:lpstr>Qui a une colle ?</vt:lpstr>
      <vt:lpstr>Prenez vos livrets à la page 51.</vt:lpstr>
      <vt:lpstr>Maintenant, tout le monde participe. Chacun pose à l’autre les questions suivantes :</vt:lpstr>
      <vt:lpstr>Plan de la séance</vt:lpstr>
      <vt:lpstr>Maintenant, on va prendre la parole pour nous présenter et parler de nos affaires. On va le faire en 3 étapes. Soyez attentifs. </vt:lpstr>
      <vt:lpstr>Etape 1. Je vais vous expliquer la situation. </vt:lpstr>
      <vt:lpstr>Etape 2. Chacun réfléchit silencieusement à ce qu’il va dire dans sa prise de parole.</vt:lpstr>
      <vt:lpstr>Etape 3. Maintenant, vous allez prendre la parole. Qui veut passer au tableau ? </vt:lpstr>
      <vt:lpstr>Prenez vos livrets à la page 51.</vt:lpstr>
      <vt:lpstr>Maintenant, tout le monde participe. Chacun se présente à l’autre et parle de ses fournitures scolaires comme dans les exemples.</vt:lpstr>
      <vt:lpstr>La séance d’aujourd’hui est terminée.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KHAOUA AZEDDIN</cp:lastModifiedBy>
  <cp:revision>29</cp:revision>
  <cp:lastPrinted>2025-08-13T10:11:39Z</cp:lastPrinted>
  <dcterms:created xsi:type="dcterms:W3CDTF">2025-08-01T12:31:49Z</dcterms:created>
  <dcterms:modified xsi:type="dcterms:W3CDTF">2026-01-12T13:06:11Z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