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0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4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5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6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8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9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1" r:id="rId2"/>
    <p:sldMasterId id="2147483689" r:id="rId3"/>
    <p:sldMasterId id="2147483694" r:id="rId4"/>
    <p:sldMasterId id="2147483705" r:id="rId5"/>
    <p:sldMasterId id="2147483714" r:id="rId6"/>
    <p:sldMasterId id="2147483809" r:id="rId7"/>
    <p:sldMasterId id="2147483753" r:id="rId8"/>
    <p:sldMasterId id="2147483764" r:id="rId9"/>
    <p:sldMasterId id="2147483775" r:id="rId10"/>
    <p:sldMasterId id="2147483860" r:id="rId11"/>
    <p:sldMasterId id="2147483786" r:id="rId12"/>
    <p:sldMasterId id="2147483820" r:id="rId13"/>
    <p:sldMasterId id="2147483843" r:id="rId14"/>
    <p:sldMasterId id="2147483878" r:id="rId15"/>
    <p:sldMasterId id="2147483901" r:id="rId16"/>
    <p:sldMasterId id="2147483924" r:id="rId17"/>
    <p:sldMasterId id="2147483947" r:id="rId18"/>
    <p:sldMasterId id="2147483741" r:id="rId19"/>
    <p:sldMasterId id="2147483686" r:id="rId20"/>
  </p:sldMasterIdLst>
  <p:notesMasterIdLst>
    <p:notesMasterId r:id="rId73"/>
  </p:notesMasterIdLst>
  <p:handoutMasterIdLst>
    <p:handoutMasterId r:id="rId74"/>
  </p:handoutMasterIdLst>
  <p:sldIdLst>
    <p:sldId id="2147482625" r:id="rId21"/>
    <p:sldId id="2147482603" r:id="rId22"/>
    <p:sldId id="2147482735" r:id="rId23"/>
    <p:sldId id="2147482382" r:id="rId24"/>
    <p:sldId id="2147482616" r:id="rId25"/>
    <p:sldId id="2147482691" r:id="rId26"/>
    <p:sldId id="2147482658" r:id="rId27"/>
    <p:sldId id="2147482738" r:id="rId28"/>
    <p:sldId id="2147482740" r:id="rId29"/>
    <p:sldId id="2147482755" r:id="rId30"/>
    <p:sldId id="2147482756" r:id="rId31"/>
    <p:sldId id="2147482741" r:id="rId32"/>
    <p:sldId id="2147482758" r:id="rId33"/>
    <p:sldId id="2147482754" r:id="rId34"/>
    <p:sldId id="2147482745" r:id="rId35"/>
    <p:sldId id="2147482734" r:id="rId36"/>
    <p:sldId id="2147482759" r:id="rId37"/>
    <p:sldId id="2147482831" r:id="rId38"/>
    <p:sldId id="2147482826" r:id="rId39"/>
    <p:sldId id="2147482827" r:id="rId40"/>
    <p:sldId id="2147482861" r:id="rId41"/>
    <p:sldId id="2147482862" r:id="rId42"/>
    <p:sldId id="2147482863" r:id="rId43"/>
    <p:sldId id="2147482864" r:id="rId44"/>
    <p:sldId id="2147482828" r:id="rId45"/>
    <p:sldId id="2147482843" r:id="rId46"/>
    <p:sldId id="2147482865" r:id="rId47"/>
    <p:sldId id="2147482866" r:id="rId48"/>
    <p:sldId id="2147482867" r:id="rId49"/>
    <p:sldId id="2147482868" r:id="rId50"/>
    <p:sldId id="2147482869" r:id="rId51"/>
    <p:sldId id="2147482870" r:id="rId52"/>
    <p:sldId id="2147482844" r:id="rId53"/>
    <p:sldId id="2147482772" r:id="rId54"/>
    <p:sldId id="2147482845" r:id="rId55"/>
    <p:sldId id="2147482846" r:id="rId56"/>
    <p:sldId id="2147482847" r:id="rId57"/>
    <p:sldId id="2147482871" r:id="rId58"/>
    <p:sldId id="2147482773" r:id="rId59"/>
    <p:sldId id="2147482849" r:id="rId60"/>
    <p:sldId id="2147482852" r:id="rId61"/>
    <p:sldId id="2147482850" r:id="rId62"/>
    <p:sldId id="2147482856" r:id="rId63"/>
    <p:sldId id="2147482857" r:id="rId64"/>
    <p:sldId id="2147482829" r:id="rId65"/>
    <p:sldId id="2147482858" r:id="rId66"/>
    <p:sldId id="2147482872" r:id="rId67"/>
    <p:sldId id="2147482704" r:id="rId68"/>
    <p:sldId id="2147482753" r:id="rId69"/>
    <p:sldId id="2147482788" r:id="rId70"/>
    <p:sldId id="2147482752" r:id="rId71"/>
    <p:sldId id="2147482707" r:id="rId72"/>
  </p:sldIdLst>
  <p:sldSz cx="9144000" cy="6858000" type="screen4x3"/>
  <p:notesSz cx="6858000" cy="9144000"/>
  <p:embeddedFontLst>
    <p:embeddedFont>
      <p:font typeface="Dosis" panose="02010703020202060003" pitchFamily="2" charset="0"/>
      <p:regular r:id="rId75"/>
      <p:bold r:id="rId76"/>
    </p:embeddedFont>
    <p:embeddedFont>
      <p:font typeface="Dosis ExtraBold" pitchFamily="2" charset="0"/>
      <p:bold r:id="rId77"/>
    </p:embeddedFont>
    <p:embeddedFont>
      <p:font typeface="Dosis Medium" pitchFamily="2" charset="0"/>
      <p:regular r:id="rId78"/>
    </p:embeddedFont>
    <p:embeddedFont>
      <p:font typeface="Microsoft Uighur" panose="02000000000000000000" pitchFamily="2" charset="-78"/>
      <p:regular r:id="rId79"/>
      <p:bold r:id="rId80"/>
    </p:embeddedFont>
    <p:embeddedFont>
      <p:font typeface="Modern Love" panose="04090805081005020601" pitchFamily="82" charset="0"/>
      <p:regular r:id="rId8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CECE"/>
    <a:srgbClr val="FFFFCC"/>
    <a:srgbClr val="FFFF66"/>
    <a:srgbClr val="565F88"/>
    <a:srgbClr val="48B2DC"/>
    <a:srgbClr val="56B64A"/>
    <a:srgbClr val="B1EDEA"/>
    <a:srgbClr val="CC0000"/>
    <a:srgbClr val="B5EEF2"/>
    <a:srgbClr val="9CA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33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outlineViewPr>
    <p:cViewPr>
      <p:scale>
        <a:sx n="33" d="100"/>
        <a:sy n="33" d="100"/>
      </p:scale>
      <p:origin x="0" y="-2366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handoutMaster" Target="handoutMasters/handout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77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80" Type="http://schemas.openxmlformats.org/officeDocument/2006/relationships/font" Target="fonts/font6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font" Target="fonts/font1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61" Type="http://schemas.openxmlformats.org/officeDocument/2006/relationships/slide" Target="slides/slide41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1B2E286-5E95-8978-5B40-9D0192F79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544521-AD86-2D1C-EFE9-E8EF5A9B9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B0EF-1A52-4AB5-9630-8D2879398148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4AD019-FE9C-4264-A328-02B7419F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A5E8EA-8DDF-8BEB-CCBB-31E6416AEA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5E3FE-4EA0-4BBD-8AFE-D3F03DCA612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0649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8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8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8.png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8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8.png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3149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28778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396354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00344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85621031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12072141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06938276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99119054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5474862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2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1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9913760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199918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2219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579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7349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523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74816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6514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377246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391353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r" rtl="1">
              <a:defRPr sz="14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845648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14188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140280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41468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61818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790839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825743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0737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48036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494010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13811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17825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468121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522370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56615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928659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203747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61098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5592099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82596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38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85930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3257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949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453391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44472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56322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293840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8777489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892052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878606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1282332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9595161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9757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95317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872872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652979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394017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03989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512471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7394927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346647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637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99841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57726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145658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307357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71767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437339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5463944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397583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85567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37143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569805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34158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4781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097407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160422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53967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76318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632375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930279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67197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0959741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74319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30068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5357695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969697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009445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16787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5615698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2402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3093328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407720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8024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4394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81951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27205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275940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10270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6824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2020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0742850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97157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1933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954403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1107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521454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109390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7450178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158369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93855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466844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524419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02236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549820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118544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36237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281555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41023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60942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6218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65953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148863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70257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04899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508145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5531592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5819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350414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2236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678338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8466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412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425458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16288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613421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7947954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90709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09696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001398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3965354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22903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085839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455891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135008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4335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6043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29165507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87847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7039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522911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7415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04306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33756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3695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1986683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173180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849673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8024455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235608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438138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79786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13026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32722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58728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1015790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91698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25533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466440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2738250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411257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308737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8432885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0639893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8879562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729840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598390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439488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073871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5679218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997496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83184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806133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388245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925952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475538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270168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6420709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658800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3183346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865054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26296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5458596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0185985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5213540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668919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69453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494145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8210795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70085714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539696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4722806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465162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12332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5513348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477927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7361329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9308837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466473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4252591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8046030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07639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458105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653912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2585722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4009846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394268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82288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0180215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838842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2026997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411149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447128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531432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4594099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487184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150122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9253553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4448693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464665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702264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1206498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423024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885507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9172695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48796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2346033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4756428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094802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9810151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0329852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033148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4455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3708009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D51B-DFAF-3743-C725-525184A5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D9E917-BD93-D5A4-2408-4C1D3C9CD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DAF-6675-904B-2E7C-6344470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D7634-73BC-E4E8-5359-29B51A52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F4D63-896B-AE76-F7D2-F3247C4E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83509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70A24-B470-1A8A-1A1C-63F2C2EA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B1951-15A0-41C8-87F6-F8F07D97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A7E44C-9E3A-1921-65EE-9C3ECCE0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EE22A-624C-090C-039B-E5B0210A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0BA7-B9B8-8121-75F3-8530875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80204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6D81D-1B2B-3900-E5F8-51DA8C97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7521C7-5D95-FEC4-4148-A29C9FB1D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58-2BE5-02CC-EEC8-BC5154F4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22A69-ADBB-8BB1-52E8-B5EEAD6B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E759BB-8B7E-5B52-F321-D698DDE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37370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82738-8FBB-4F3C-47F7-FF7B2622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47FCF-944D-3FB0-C22D-A84F0FEDA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22073C-529C-5DE2-3BA6-56BF70A5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9C1E4-2E42-128F-FF69-DD63C905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7A5A7-F5D2-4CD8-48DB-10314835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450E0C-C18F-ADE0-D58A-8647AC1A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97399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8F2E98-A9C4-3C1D-D4BE-78C8C484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61CA1-4184-E444-585E-083FEE86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D0BE03-3EF9-85FC-981E-A80DE03D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C2D984-5E03-A255-C56C-DEA98B982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F4EBAC-2853-3F10-6761-2AC1438C0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DA8F7-06DE-E44D-83BD-AFDE4576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AE6D69-8A9E-1C76-1539-2C8E96E9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7C5BE3-4EDF-8494-A29C-F1664D5C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48476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C1A74-BA69-C56B-393E-1FB8459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333F3E-B043-DA65-2E7C-FB3EF2F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118A55-3B14-302E-773D-3AB5F2EA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64F96-8B17-5A5D-2A2F-06389AB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F2BF79-0BD6-8388-A1DE-27A3EBD0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72B84-9A59-2764-D090-5917F8F7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694D7D-3F4D-5D29-BF77-1DED5EB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04571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46FD4-063C-9413-22CC-4B8F49C4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8771E-3366-4E8E-D96B-B60550CA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5BE921-8D16-3688-1684-C6F36AC15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133F5-1480-C7EC-3360-7FDB80B8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E9C2C2-55D7-19EF-4ECA-23E46B17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F6159-F3C8-E237-3B4A-C4E22B7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6153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21DFB-BA95-E609-243F-6CE510F3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CE0EF3-EA3D-3ADC-C259-3DF5155CF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54E2C-E0FB-AE0A-075A-EA421F04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28029-BA51-7E0F-A0C5-457F04D7D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256DC-1B6E-7FC1-DF86-6160C222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6B1A1-8B54-D848-74CF-AD2F088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682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DF3A4-EA03-3A71-DF01-BF025223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4364F6-6B22-CEDF-384C-8218CFA7B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EA660-53D1-761D-577E-46E77FA6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0E1E0-1263-F200-17B6-4227EE3D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100B59-6D92-0AC1-4B53-95FE2C7D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993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C84115-D6ED-52B2-0710-39848492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09E7F5-98F0-A753-5B7A-68023D552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C8B0-9B40-209D-87C0-5731A76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666A-8BB7-7EA2-4A6A-D3BEDBA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9B37F-5130-9CF8-2FB1-50F9FDC3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5559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311149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686018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heme" Target="../theme/them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5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5.png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5.png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9.png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6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9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7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9.png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91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98.xml"/><Relationship Id="rId19" Type="http://schemas.openxmlformats.org/officeDocument/2006/relationships/image" Target="../media/image10.bin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image" Target="../media/image13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0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10.xml"/><Relationship Id="rId15" Type="http://schemas.openxmlformats.org/officeDocument/2006/relationships/image" Target="../media/image5.png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image" Target="../media/image12.png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theme" Target="../theme/theme13.xml"/><Relationship Id="rId28" Type="http://schemas.openxmlformats.org/officeDocument/2006/relationships/image" Target="../media/image14.png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image" Target="../media/image10.bin"/><Relationship Id="rId3" Type="http://schemas.openxmlformats.org/officeDocument/2006/relationships/slideLayout" Target="../slideLayouts/slideLayout139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14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image" Target="../media/image1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13" Type="http://schemas.openxmlformats.org/officeDocument/2006/relationships/slideLayout" Target="../slideLayouts/slideLayout188.xml"/><Relationship Id="rId1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78.xml"/><Relationship Id="rId21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87.xml"/><Relationship Id="rId17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77.xml"/><Relationship Id="rId16" Type="http://schemas.openxmlformats.org/officeDocument/2006/relationships/slideLayout" Target="../slideLayouts/slideLayout191.xml"/><Relationship Id="rId20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6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180.xml"/><Relationship Id="rId15" Type="http://schemas.openxmlformats.org/officeDocument/2006/relationships/slideLayout" Target="../slideLayouts/slideLayout190.xml"/><Relationship Id="rId23" Type="http://schemas.openxmlformats.org/officeDocument/2006/relationships/theme" Target="../theme/theme16.xml"/><Relationship Id="rId10" Type="http://schemas.openxmlformats.org/officeDocument/2006/relationships/slideLayout" Target="../slideLayouts/slideLayout185.xml"/><Relationship Id="rId19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Relationship Id="rId14" Type="http://schemas.openxmlformats.org/officeDocument/2006/relationships/slideLayout" Target="../slideLayouts/slideLayout189.xml"/><Relationship Id="rId22" Type="http://schemas.openxmlformats.org/officeDocument/2006/relationships/slideLayout" Target="../slideLayouts/slideLayout19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10.xml"/><Relationship Id="rId18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0.xml"/><Relationship Id="rId21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9.xml"/><Relationship Id="rId17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9.xml"/><Relationship Id="rId16" Type="http://schemas.openxmlformats.org/officeDocument/2006/relationships/slideLayout" Target="../slideLayouts/slideLayout213.xml"/><Relationship Id="rId20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208.xml"/><Relationship Id="rId24" Type="http://schemas.openxmlformats.org/officeDocument/2006/relationships/image" Target="../media/image10.bin"/><Relationship Id="rId5" Type="http://schemas.openxmlformats.org/officeDocument/2006/relationships/slideLayout" Target="../slideLayouts/slideLayout202.xml"/><Relationship Id="rId15" Type="http://schemas.openxmlformats.org/officeDocument/2006/relationships/slideLayout" Target="../slideLayouts/slideLayout212.xml"/><Relationship Id="rId23" Type="http://schemas.openxmlformats.org/officeDocument/2006/relationships/theme" Target="../theme/theme17.xml"/><Relationship Id="rId10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6.xml"/><Relationship Id="rId14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1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slideLayout" Target="../slideLayouts/slideLayout232.xml"/><Relationship Id="rId1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22.xml"/><Relationship Id="rId21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17" Type="http://schemas.openxmlformats.org/officeDocument/2006/relationships/slideLayout" Target="../slideLayouts/slideLayout236.xml"/><Relationship Id="rId25" Type="http://schemas.openxmlformats.org/officeDocument/2006/relationships/image" Target="../media/image10.bin"/><Relationship Id="rId2" Type="http://schemas.openxmlformats.org/officeDocument/2006/relationships/slideLayout" Target="../slideLayouts/slideLayout221.xml"/><Relationship Id="rId16" Type="http://schemas.openxmlformats.org/officeDocument/2006/relationships/slideLayout" Target="../slideLayouts/slideLayout235.xml"/><Relationship Id="rId20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24" Type="http://schemas.openxmlformats.org/officeDocument/2006/relationships/theme" Target="../theme/theme18.xml"/><Relationship Id="rId5" Type="http://schemas.openxmlformats.org/officeDocument/2006/relationships/slideLayout" Target="../slideLayouts/slideLayout224.xml"/><Relationship Id="rId15" Type="http://schemas.openxmlformats.org/officeDocument/2006/relationships/slideLayout" Target="../slideLayouts/slideLayout234.xml"/><Relationship Id="rId23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29.xml"/><Relationship Id="rId19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slideLayout" Target="../slideLayouts/slideLayout233.xml"/><Relationship Id="rId22" Type="http://schemas.openxmlformats.org/officeDocument/2006/relationships/slideLayout" Target="../slideLayouts/slideLayout24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79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3" r:id="rId3"/>
    <p:sldLayoutId id="2147483721" r:id="rId4"/>
    <p:sldLayoutId id="2147483678" r:id="rId5"/>
    <p:sldLayoutId id="2147483734" r:id="rId6"/>
    <p:sldLayoutId id="2147483735" r:id="rId7"/>
    <p:sldLayoutId id="2147483736" r:id="rId8"/>
    <p:sldLayoutId id="2147483737" r:id="rId9"/>
    <p:sldLayoutId id="2147483685" r:id="rId10"/>
    <p:sldLayoutId id="2147483684" r:id="rId11"/>
    <p:sldLayoutId id="2147483679" r:id="rId12"/>
    <p:sldLayoutId id="2147483731" r:id="rId13"/>
    <p:sldLayoutId id="2147483730" r:id="rId14"/>
    <p:sldLayoutId id="2147483680" r:id="rId15"/>
    <p:sldLayoutId id="2147483732" r:id="rId16"/>
    <p:sldLayoutId id="2147483733" r:id="rId17"/>
    <p:sldLayoutId id="2147483675" r:id="rId18"/>
    <p:sldLayoutId id="2147483676" r:id="rId19"/>
    <p:sldLayoutId id="2147483677" r:id="rId20"/>
    <p:sldLayoutId id="2147483971" r:id="rId21"/>
    <p:sldLayoutId id="2147483974" r:id="rId2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27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3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8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56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71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432627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33768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220513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89455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779098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</p:spTree>
    <p:extLst>
      <p:ext uri="{BB962C8B-B14F-4D97-AF65-F5344CB8AC3E}">
        <p14:creationId xmlns:p14="http://schemas.microsoft.com/office/powerpoint/2010/main" val="316826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9279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9" r:id="rId3"/>
    <p:sldLayoutId id="2147483692" r:id="rId4"/>
    <p:sldLayoutId id="2147483728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F7B44-1932-2617-0EDC-6908863C44D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114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99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29" r:id="rId3"/>
    <p:sldLayoutId id="2147483703" r:id="rId4"/>
    <p:sldLayoutId id="2147483704" r:id="rId5"/>
    <p:sldLayoutId id="2147483695" r:id="rId6"/>
    <p:sldLayoutId id="2147483696" r:id="rId7"/>
    <p:sldLayoutId id="2147483697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35" y="156376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382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016904-6F46-09E8-C1C0-78260130546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72C625-EB13-11A3-6F6A-D6FD7C8C046F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DD0163-06DF-56BF-33D4-597DEAB73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D619C3-84E1-C72B-7D79-7E9C4B86B28E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264216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1" r:id="rId5"/>
    <p:sldLayoutId id="2147483710" r:id="rId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44075" y="1759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</p:spTree>
    <p:extLst>
      <p:ext uri="{BB962C8B-B14F-4D97-AF65-F5344CB8AC3E}">
        <p14:creationId xmlns:p14="http://schemas.microsoft.com/office/powerpoint/2010/main" val="74106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23" r:id="rId4"/>
    <p:sldLayoutId id="2147483718" r:id="rId5"/>
    <p:sldLayoutId id="2147483719" r:id="rId6"/>
    <p:sldLayoutId id="2147483724" r:id="rId7"/>
    <p:sldLayoutId id="2147483722" r:id="rId8"/>
    <p:sldLayoutId id="2147483720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07" y="15480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ح2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أساليب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99" y="17354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C2F26A1-D8D2-BF46-AD86-026A04E4CC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60" y="15480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F9BB967-0439-B0C8-C546-5974D71B3FEF}"/>
              </a:ext>
            </a:extLst>
          </p:cNvPr>
          <p:cNvSpPr>
            <a:spLocks/>
          </p:cNvSpPr>
          <p:nvPr userDrawn="1"/>
        </p:nvSpPr>
        <p:spPr>
          <a:xfrm>
            <a:off x="6755234" y="1756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الحـصة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AE74D-D15D-AD5B-B6D8-C2641A0D1CD0}"/>
              </a:ext>
            </a:extLst>
          </p:cNvPr>
          <p:cNvSpPr>
            <a:spLocks/>
          </p:cNvSpPr>
          <p:nvPr userDrawn="1"/>
        </p:nvSpPr>
        <p:spPr>
          <a:xfrm>
            <a:off x="5282132" y="19153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</p:spTree>
    <p:extLst>
      <p:ext uri="{BB962C8B-B14F-4D97-AF65-F5344CB8AC3E}">
        <p14:creationId xmlns:p14="http://schemas.microsoft.com/office/powerpoint/2010/main" val="281626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49" y="191530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732916" y="18625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52C542-B97F-9E53-8AD4-B55CA90690B9}"/>
              </a:ext>
            </a:extLst>
          </p:cNvPr>
          <p:cNvSpPr>
            <a:spLocks/>
          </p:cNvSpPr>
          <p:nvPr userDrawn="1"/>
        </p:nvSpPr>
        <p:spPr>
          <a:xfrm>
            <a:off x="5232379" y="18360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851666-CA08-248E-1EC1-74F07D7C1A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94" y="18493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55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95530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EE67F-0A9F-E980-F405-FA2CDFBFEEE0}"/>
              </a:ext>
            </a:extLst>
          </p:cNvPr>
          <p:cNvSpPr>
            <a:spLocks/>
          </p:cNvSpPr>
          <p:nvPr userDrawn="1"/>
        </p:nvSpPr>
        <p:spPr>
          <a:xfrm>
            <a:off x="3928698" y="1791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معجم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79" y="18361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AA3FC70-CECB-F831-36B3-C2D38F5981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17" y="1975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63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433569" y="17354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87C116-D2A2-DC9D-508D-FA53184EE0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497" y="188708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2148945" y="16789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استماع وتحدث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B3BC9234-439E-82C1-134E-3E1324640FA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32" y="180285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7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24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13" y="177261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97" y="177261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081889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3684371" y="15842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  <a:alpha val="2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7A0DE8-5D2B-CB79-CE14-7673A2DCA02B}"/>
              </a:ext>
            </a:extLst>
          </p:cNvPr>
          <p:cNvSpPr>
            <a:spLocks/>
          </p:cNvSpPr>
          <p:nvPr userDrawn="1"/>
        </p:nvSpPr>
        <p:spPr>
          <a:xfrm>
            <a:off x="6709463" y="1772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 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A2567A9-B251-2294-D6BD-76F4135B4C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89" y="15842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BCAAFD-BD58-66BE-0EA8-97E5245F122B}"/>
              </a:ext>
            </a:extLst>
          </p:cNvPr>
          <p:cNvSpPr>
            <a:spLocks/>
          </p:cNvSpPr>
          <p:nvPr userDrawn="1"/>
        </p:nvSpPr>
        <p:spPr>
          <a:xfrm>
            <a:off x="445736" y="17391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اختتام الحصة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32CCE6B-0A54-422C-8510-FFDE4293EEF3}"/>
              </a:ext>
            </a:extLst>
          </p:cNvPr>
          <p:cNvSpPr>
            <a:spLocks/>
          </p:cNvSpPr>
          <p:nvPr userDrawn="1"/>
        </p:nvSpPr>
        <p:spPr>
          <a:xfrm>
            <a:off x="5215119" y="18870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1EB39-4FF6-DC85-DA3C-9B1751BC30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78" y="167890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F7DE59-122C-CDF7-A114-BDE7D7121A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78" y="167890"/>
            <a:ext cx="278069" cy="28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0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7753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5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98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  <p:sldLayoutId id="2147483900" r:id="rId22"/>
    <p:sldLayoutId id="214748397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56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9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  <p:sldLayoutId id="2147483944" r:id="rId20"/>
    <p:sldLayoutId id="2147483945" r:id="rId21"/>
    <p:sldLayoutId id="214748394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178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0CBE1A-C2C9-A7CC-185E-F066375AA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5F8E6B-18FC-D537-1010-927FA25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8655D9-BA12-5581-E69F-8FAF4ABC4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6CE0A-8990-4755-8532-77D8833A784F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7E95E-A629-5C44-26EA-10C1DF327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71E86-CABA-1FE5-CE3A-642D542BD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E8F81D-9864-47EB-9A82-FCA6CCB95C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27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4.bin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2.png"/><Relationship Id="rId7" Type="http://schemas.openxmlformats.org/officeDocument/2006/relationships/image" Target="../media/image35.png"/><Relationship Id="rId12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11" Type="http://schemas.openxmlformats.org/officeDocument/2006/relationships/image" Target="../media/image39.png"/><Relationship Id="rId5" Type="http://schemas.openxmlformats.org/officeDocument/2006/relationships/image" Target="../media/image14.png"/><Relationship Id="rId10" Type="http://schemas.openxmlformats.org/officeDocument/2006/relationships/image" Target="../media/image38.png"/><Relationship Id="rId4" Type="http://schemas.openxmlformats.org/officeDocument/2006/relationships/image" Target="../media/image13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1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2.png"/><Relationship Id="rId7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4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75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4C1803-8C32-FFF9-549C-ED9665CC1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1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7376" y="3816000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377376" y="42220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نشاط اعتيادي (10)د؛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إنتاج كتابي: نص وصفي (30د)؛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أنشطة داعمة (30د).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2674029" y="3799262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4 - </a:t>
            </a:r>
            <a:endParaRPr lang="ar-MA" sz="1600" b="1" dirty="0"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660787" y="3816000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2 -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660787" y="1980000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366507" y="1980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3 -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540299" y="2376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 (10)د؛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قراءة  ح2: استثمار الظواهر اللغوية (40د)؛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تصحيح الإنتاج الكتابي (</a:t>
            </a:r>
            <a:r>
              <a:rPr lang="ar-MA" dirty="0"/>
              <a:t>كتابة نص وصفي</a:t>
            </a:r>
            <a:r>
              <a:rPr lang="ar-SA" dirty="0"/>
              <a:t>) (20د).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854342" y="2430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نشاط اعتيادي (10)د؛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معجم: مراجعة وتوليف (30د)؛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SA" dirty="0"/>
              <a:t>أساليب: مراجعة وتوليف( 30د)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5D87BD-78BD-CC49-C619-0B7460EA1613}"/>
              </a:ext>
            </a:extLst>
          </p:cNvPr>
          <p:cNvSpPr txBox="1">
            <a:spLocks/>
          </p:cNvSpPr>
          <p:nvPr/>
        </p:nvSpPr>
        <p:spPr>
          <a:xfrm>
            <a:off x="502085" y="1001594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</a:rPr>
              <a:t> </a:t>
            </a:r>
          </a:p>
        </p:txBody>
      </p:sp>
      <p:sp>
        <p:nvSpPr>
          <p:cNvPr id="4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804787" y="42544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نشاط اعتيادي (10)؛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التحدث (30د): مراجعة وتوليف؛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/>
              <a:t>قراءة: استثمار إستراتيجية الفهم (30د).</a:t>
            </a:r>
          </a:p>
        </p:txBody>
      </p:sp>
    </p:spTree>
    <p:extLst>
      <p:ext uri="{BB962C8B-B14F-4D97-AF65-F5344CB8AC3E}">
        <p14:creationId xmlns:p14="http://schemas.microsoft.com/office/powerpoint/2010/main" val="2530201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3148-13BE-E3B3-B215-39952649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6EE256CC-ABA3-3B01-5503-8108B868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05D5509-3856-DB7A-3B4A-E3829BC28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706" y="1448384"/>
            <a:ext cx="5488778" cy="1559300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789AB45-6FBD-593A-E97D-F7FBE338288D}"/>
              </a:ext>
            </a:extLst>
          </p:cNvPr>
          <p:cNvSpPr txBox="1">
            <a:spLocks/>
          </p:cNvSpPr>
          <p:nvPr/>
        </p:nvSpPr>
        <p:spPr>
          <a:xfrm>
            <a:off x="2122822" y="24779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1929B8-EF3D-B6AC-C28F-C083F5B83CAD}"/>
              </a:ext>
            </a:extLst>
          </p:cNvPr>
          <p:cNvSpPr txBox="1"/>
          <p:nvPr/>
        </p:nvSpPr>
        <p:spPr>
          <a:xfrm>
            <a:off x="5429542" y="1737537"/>
            <a:ext cx="1213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A44DA1-D6F0-FE69-7419-E3E7F0FF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0525" y="1749527"/>
            <a:ext cx="544953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22B3382F-79D4-189D-59BB-AF7940C391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76377" y="1583658"/>
            <a:ext cx="468000" cy="468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07C312B-10E6-0EE9-FC88-3747B5506930}"/>
              </a:ext>
            </a:extLst>
          </p:cNvPr>
          <p:cNvSpPr txBox="1">
            <a:spLocks/>
          </p:cNvSpPr>
          <p:nvPr/>
        </p:nvSpPr>
        <p:spPr>
          <a:xfrm>
            <a:off x="2020383" y="201952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نشاط اعتيادي .</a:t>
            </a:r>
          </a:p>
        </p:txBody>
      </p:sp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737407A-AB37-E362-72C5-A16CC5A17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77" y="2799955"/>
            <a:ext cx="5472000" cy="195946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987F893-037F-CDE8-2046-FBAE949111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41826" y="3279376"/>
            <a:ext cx="536339" cy="540000"/>
          </a:xfrm>
          <a:prstGeom prst="rect">
            <a:avLst/>
          </a:prstGeom>
        </p:spPr>
      </p:pic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4DB0C5C-0D2A-6F3E-C5E6-64FE3D2E2443}"/>
              </a:ext>
            </a:extLst>
          </p:cNvPr>
          <p:cNvSpPr txBox="1">
            <a:spLocks/>
          </p:cNvSpPr>
          <p:nvPr/>
        </p:nvSpPr>
        <p:spPr>
          <a:xfrm>
            <a:off x="2050947" y="3297121"/>
            <a:ext cx="4500000" cy="106588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كتابة نص  وصفي انطلاقا من مشهد.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14794A-B3F2-C020-194E-10AF8F2B299E}"/>
              </a:ext>
            </a:extLst>
          </p:cNvPr>
          <p:cNvSpPr txBox="1"/>
          <p:nvPr/>
        </p:nvSpPr>
        <p:spPr>
          <a:xfrm>
            <a:off x="5497827" y="3110099"/>
            <a:ext cx="1029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02- إنتاج كتابي  </a:t>
            </a: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1DC767E-E959-893B-229A-8C5392E38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484" y="4498194"/>
            <a:ext cx="5472000" cy="19594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3018A0-F9E2-99D1-D913-B4BCBAB1F6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67977" y="4811439"/>
            <a:ext cx="536339" cy="5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398CBB5-4FB4-1B8B-13F4-153B10C4F68A}"/>
              </a:ext>
            </a:extLst>
          </p:cNvPr>
          <p:cNvSpPr txBox="1"/>
          <p:nvPr/>
        </p:nvSpPr>
        <p:spPr>
          <a:xfrm>
            <a:off x="5417196" y="4791058"/>
            <a:ext cx="11031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03- أنشطة داعمة 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BFC738A1-D625-E0DD-3292-5EB5F301B419}"/>
              </a:ext>
            </a:extLst>
          </p:cNvPr>
          <p:cNvSpPr txBox="1">
            <a:spLocks/>
          </p:cNvSpPr>
          <p:nvPr/>
        </p:nvSpPr>
        <p:spPr>
          <a:xfrm>
            <a:off x="2033069" y="5003015"/>
            <a:ext cx="4500000" cy="106588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تمارين تطبيقية: شكل واستثمار الظواهر اللغوية.</a:t>
            </a:r>
          </a:p>
        </p:txBody>
      </p:sp>
      <p:pic>
        <p:nvPicPr>
          <p:cNvPr id="15" name="Espace réservé pour une image  20">
            <a:extLst>
              <a:ext uri="{FF2B5EF4-FFF2-40B4-BE49-F238E27FC236}">
                <a16:creationId xmlns:a16="http://schemas.microsoft.com/office/drawing/2014/main" id="{EB281802-E4F1-B92F-3617-A96E4DD5706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51376" y="3095705"/>
            <a:ext cx="468000" cy="468000"/>
          </a:xfrm>
          <a:prstGeom prst="rect">
            <a:avLst/>
          </a:prstGeom>
        </p:spPr>
      </p:pic>
      <p:pic>
        <p:nvPicPr>
          <p:cNvPr id="17" name="Espace réservé pour une image  20">
            <a:extLst>
              <a:ext uri="{FF2B5EF4-FFF2-40B4-BE49-F238E27FC236}">
                <a16:creationId xmlns:a16="http://schemas.microsoft.com/office/drawing/2014/main" id="{D9B56712-AE0E-D3B7-493B-622FE1E118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38580" y="4764010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5308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28474C2-95CD-8397-D01D-B3E298C554A1}"/>
              </a:ext>
            </a:extLst>
          </p:cNvPr>
          <p:cNvGrpSpPr/>
          <p:nvPr/>
        </p:nvGrpSpPr>
        <p:grpSpPr>
          <a:xfrm>
            <a:off x="1177279" y="2948767"/>
            <a:ext cx="6696000" cy="890781"/>
            <a:chOff x="1331545" y="2851205"/>
            <a:chExt cx="6696000" cy="89078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6AAFCAA-897C-A1DB-AB2E-D48D1C618A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80FEC5A-07B4-5566-C962-9EE4C1E6BFC4}"/>
                </a:ext>
              </a:extLst>
            </p:cNvPr>
            <p:cNvSpPr/>
            <p:nvPr/>
          </p:nvSpPr>
          <p:spPr>
            <a:xfrm>
              <a:off x="1626807" y="314579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دون أخطاء.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78C3405-B803-2AE8-37E1-58F59AC7A94E}"/>
              </a:ext>
            </a:extLst>
          </p:cNvPr>
          <p:cNvGrpSpPr/>
          <p:nvPr/>
        </p:nvGrpSpPr>
        <p:grpSpPr>
          <a:xfrm>
            <a:off x="1177279" y="3839548"/>
            <a:ext cx="6696000" cy="890781"/>
            <a:chOff x="1331545" y="2851205"/>
            <a:chExt cx="6696000" cy="89078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D77F55-7221-A84E-114C-AD48A7997C9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3EEF8E-39CE-17C0-233D-32E83AC695A9}"/>
                </a:ext>
              </a:extLst>
            </p:cNvPr>
            <p:cNvSpPr/>
            <p:nvPr/>
          </p:nvSpPr>
          <p:spPr>
            <a:xfrm>
              <a:off x="1479176" y="3134373"/>
              <a:ext cx="49347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كتابة نص وصفي.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FAA6850-C36A-7DBF-7B5B-130D689161F0}"/>
              </a:ext>
            </a:extLst>
          </p:cNvPr>
          <p:cNvGrpSpPr/>
          <p:nvPr/>
        </p:nvGrpSpPr>
        <p:grpSpPr>
          <a:xfrm>
            <a:off x="1055629" y="4730329"/>
            <a:ext cx="6817650" cy="890781"/>
            <a:chOff x="1209895" y="2851205"/>
            <a:chExt cx="6817650" cy="89078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299309B-9414-8C00-BBAA-F86B32EBCC7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D788B6-029D-3F9B-688A-6EEA3BD6E06F}"/>
                </a:ext>
              </a:extLst>
            </p:cNvPr>
            <p:cNvSpPr/>
            <p:nvPr/>
          </p:nvSpPr>
          <p:spPr>
            <a:xfrm>
              <a:off x="1209895" y="3134373"/>
              <a:ext cx="520406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 الظواهر اللغوية المدرسة في المرحلة الثانية</a:t>
              </a: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7" name="Titre 3">
            <a:extLst>
              <a:ext uri="{FF2B5EF4-FFF2-40B4-BE49-F238E27FC236}">
                <a16:creationId xmlns:a16="http://schemas.microsoft.com/office/drawing/2014/main" id="{B9C2DADD-1530-3D32-CC88-F70055FA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80" y="1022838"/>
            <a:ext cx="7886700" cy="720000"/>
          </a:xfrm>
        </p:spPr>
        <p:txBody>
          <a:bodyPr/>
          <a:lstStyle/>
          <a:p>
            <a:pPr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</a:rPr>
              <a:t>عند نهاية الحصة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8945775-D3D4-C97E-2D81-A72B0DBE896C}"/>
              </a:ext>
            </a:extLst>
          </p:cNvPr>
          <p:cNvSpPr txBox="1"/>
          <p:nvPr/>
        </p:nvSpPr>
        <p:spPr>
          <a:xfrm>
            <a:off x="1177279" y="1888786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المتعلمون 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78405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350" y="1022470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2447260" y="2453704"/>
            <a:ext cx="4500000" cy="129258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ترحيب 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تدبير  السلوك؛</a:t>
            </a:r>
          </a:p>
          <a:p>
            <a:pPr algn="r" rtl="1">
              <a:buClr>
                <a:srgbClr val="424D7B"/>
              </a:buClr>
            </a:pPr>
            <a:r>
              <a:rPr lang="ar-MA" sz="2800" b="1" dirty="0">
                <a:cs typeface="Microsoft Uighur" panose="02000000000000000000" pitchFamily="2" charset="-78"/>
              </a:rPr>
              <a:t>نشاط اعتيادي.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6682-A17B-E1C4-657B-E3C81EF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627B-8985-735E-E933-7766FBAB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95" y="804638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بكم، </a:t>
            </a:r>
            <a:r>
              <a:rPr lang="ar-MA" sz="2400" b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حصة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اللغة العربية.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59F2C95-45F5-F2AD-71F3-9D3EF0811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CA9A37E-BC5A-4B79-1190-E3AED686D9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26BB4B-26D4-B22B-145B-7D3D3B2324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C4CC80-798D-4C74-CF2F-914066439A6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03D0615-C488-5903-53C6-693EDA7548C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AE4BBC-D094-AA19-9A44-36EFFC2D20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D9B64B-DD9B-9A94-92A8-6FDED1F00AE6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E265C8-23A6-0CF0-2BCF-29664D0CDD9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7D4D8D-970F-FA68-CD87-4EFD9DD481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Espace réservé pour une image  19">
            <a:extLst>
              <a:ext uri="{FF2B5EF4-FFF2-40B4-BE49-F238E27FC236}">
                <a16:creationId xmlns:a16="http://schemas.microsoft.com/office/drawing/2014/main" id="{FC87D805-BADB-315D-A6D2-A02D7D97A0E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5684" r="5359" b="14000"/>
          <a:stretch>
            <a:fillRect/>
          </a:stretch>
        </p:blipFill>
        <p:spPr>
          <a:xfrm>
            <a:off x="1457215" y="1817627"/>
            <a:ext cx="6031880" cy="4525432"/>
          </a:xfrm>
          <a:prstGeom prst="roundRect">
            <a:avLst>
              <a:gd name="adj" fmla="val 13580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047951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84C2F-38FE-FEFD-F461-2F984327D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D4F4E-2BD9-C68E-6A93-ACBF40E8F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تعلمتم مجموعة من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السلوكات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الأسابيع الماضية. من يذكرنا بها؟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8C9763D-9E2E-FA57-FB98-D1DE1B9CF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34CF4A-5376-7668-470A-720AAE62EA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B03C34-E31E-A758-670E-A1CD9C0614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D78F72-EBAA-244C-161C-A93BB31862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D70DCA8-6C57-998D-5FB7-370934FE508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87622E-0DC0-1AE5-383A-30550FDB0BE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9AB412-773E-1AD1-8275-824DAA0C8F7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إنتاج كتابي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149EA8-D917-D687-DFA4-93F641A5371D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88F2889-9778-BE24-7FCA-D12F69E6B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38AB54D-B2C5-2518-7E8A-D05FE1D0CF35}"/>
              </a:ext>
            </a:extLst>
          </p:cNvPr>
          <p:cNvSpPr txBox="1">
            <a:spLocks/>
          </p:cNvSpPr>
          <p:nvPr/>
        </p:nvSpPr>
        <p:spPr>
          <a:xfrm>
            <a:off x="1558427" y="3310833"/>
            <a:ext cx="4698960" cy="683605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أُصَحِّحُ أَخْطائي عَلى كُرّاسَتي وَدَفْتَري.</a:t>
            </a:r>
            <a:endParaRPr lang="ar-MA" sz="3200" b="1" dirty="0">
              <a:solidFill>
                <a:srgbClr val="424D7B"/>
              </a:solidFill>
            </a:endParaRPr>
          </a:p>
        </p:txBody>
      </p:sp>
      <p:pic>
        <p:nvPicPr>
          <p:cNvPr id="5" name="Image 4" descr="Une image contenant dessin humoristique, Anim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B801E5E-81F3-C4E4-A029-F97A09F1BC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515" y="5102937"/>
            <a:ext cx="1047241" cy="935209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 descr="Une image contenant Animation, dessin humoristique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A30F75E9-0DEE-70B8-29AC-3B43969594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80" y="2020184"/>
            <a:ext cx="955347" cy="955347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441751F9-F042-5524-8C86-4B0B2D1599E1}"/>
              </a:ext>
            </a:extLst>
          </p:cNvPr>
          <p:cNvSpPr/>
          <p:nvPr/>
        </p:nvSpPr>
        <p:spPr>
          <a:xfrm>
            <a:off x="6761247" y="2070249"/>
            <a:ext cx="958027" cy="955347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 cap="flat" cmpd="sng" algn="ctr">
            <a:solidFill>
              <a:srgbClr val="48B2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2" name="Image 21" descr="Une image contenant dessin humoristique, jouet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9575F73-B5F2-546D-0F9A-6D82F19A0A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212" y="2133356"/>
            <a:ext cx="1047240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D279D4B-90B8-AA4C-4E7B-F6F9CE78487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571" y="2175491"/>
            <a:ext cx="1047240" cy="857862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Image 23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626D1A29-AC63-2DF1-BDC1-4CAC886848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955" y="2090387"/>
            <a:ext cx="1070218" cy="935209"/>
          </a:xfrm>
          <a:prstGeom prst="ellipse">
            <a:avLst/>
          </a:prstGeom>
          <a:ln w="63500" cap="rnd">
            <a:solidFill>
              <a:srgbClr val="48B2D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57A84696-93C4-EBBD-68F7-986FCCA979D9}"/>
              </a:ext>
            </a:extLst>
          </p:cNvPr>
          <p:cNvSpPr txBox="1">
            <a:spLocks/>
          </p:cNvSpPr>
          <p:nvPr/>
        </p:nvSpPr>
        <p:spPr>
          <a:xfrm>
            <a:off x="1539232" y="4256966"/>
            <a:ext cx="4698960" cy="68360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أَتَحَدَّثُ بِلُغَةٍ عَرَبِيَّةٍ سَليمَةٍ مِنَ ٱلأَخْطاءِ.</a:t>
            </a:r>
            <a:endParaRPr lang="ar-MA" sz="3600" b="1" dirty="0">
              <a:solidFill>
                <a:srgbClr val="424D7B"/>
              </a:solidFill>
            </a:endParaRPr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BE3DDF1B-806E-0356-91DE-17B161F12212}"/>
              </a:ext>
            </a:extLst>
          </p:cNvPr>
          <p:cNvSpPr txBox="1">
            <a:spLocks/>
          </p:cNvSpPr>
          <p:nvPr/>
        </p:nvSpPr>
        <p:spPr>
          <a:xfrm>
            <a:off x="1605454" y="5354925"/>
            <a:ext cx="4604906" cy="51849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أُراجِعُ دُروسي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ٱسْتِعْداداً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لِاخْتِبارِ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ٱلْمُراقَبَةِ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ٱلْمُسْتَمِرَّةِ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ٱلْمُقْبِلِ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70200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7B8E-4483-4013-406D-07062C74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C65F1-E492-33B7-F122-7844AF8A9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نواصل نشاط الطلاقة. سأسجل نتائجكم على سجل الطلاقة. انتبهوا إلى القواعد التالية.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735761-7703-EE52-7233-60BC8FEA5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10FBC5-7130-CE5E-B8E9-17E84027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009AB09-47EC-425B-2644-E644497A24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FB4E1B-9780-6057-9BA0-B3973456B9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EEF698E-312A-963F-8775-086CC47DFA8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24B1BA-0A42-0C75-E5E7-3FBCDA7BACD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7FA4A3-E159-21D0-F7B3-F866EEDD4DA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733759-C532-168E-2BF0-FEB2FDAA216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AD1499-370E-8C85-BEE0-EA02419E3F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0DEBC456-31FC-D8A1-C295-4220148528F1}"/>
              </a:ext>
            </a:extLst>
          </p:cNvPr>
          <p:cNvSpPr txBox="1">
            <a:spLocks/>
          </p:cNvSpPr>
          <p:nvPr/>
        </p:nvSpPr>
        <p:spPr>
          <a:xfrm>
            <a:off x="1225686" y="2111354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أَتَذَكَّرُ أَنَّ </a:t>
            </a:r>
            <a:r>
              <a:rPr lang="ar-MA" sz="28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ٱلْقِراءَةَ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بِشَكْلٍ سَريعٍ جِدّاً تَجْعَلُني أَرْتَكِبُ أَخْطاءً كَثيرَةً.</a:t>
            </a:r>
            <a:endParaRPr lang="ar-MA" sz="2800" b="1" dirty="0">
              <a:solidFill>
                <a:srgbClr val="C00000"/>
              </a:solidFill>
            </a:endParaRP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3B0EEEC4-B960-171F-37FD-134AEB9CD12D}"/>
              </a:ext>
            </a:extLst>
          </p:cNvPr>
          <p:cNvSpPr txBox="1">
            <a:spLocks/>
          </p:cNvSpPr>
          <p:nvPr/>
        </p:nvSpPr>
        <p:spPr>
          <a:xfrm>
            <a:off x="1246560" y="3059659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 أُرَكِّزُ أَثْناءَ </a:t>
            </a:r>
            <a:r>
              <a:rPr lang="ar-MA" dirty="0" err="1"/>
              <a:t>ٱلْقِراءَةِ</a:t>
            </a:r>
            <a:r>
              <a:rPr lang="ar-MA" dirty="0"/>
              <a:t> لِتَجَنُّبِ ٱلْأَخْطاءِ. 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BF840AF-6C14-0C76-C188-5BD999092719}"/>
              </a:ext>
            </a:extLst>
          </p:cNvPr>
          <p:cNvSpPr txBox="1">
            <a:spLocks/>
          </p:cNvSpPr>
          <p:nvPr/>
        </p:nvSpPr>
        <p:spPr>
          <a:xfrm>
            <a:off x="1246560" y="3969035"/>
            <a:ext cx="5903741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لا أَنْطِقُ هَمْزَةَ </a:t>
            </a:r>
            <a:r>
              <a:rPr lang="ar-MA" dirty="0" err="1"/>
              <a:t>ٱلْوَصْلِ</a:t>
            </a:r>
            <a:r>
              <a:rPr lang="ar-MA" dirty="0"/>
              <a:t> وَسْطَ </a:t>
            </a:r>
            <a:r>
              <a:rPr lang="ar-MA" dirty="0" err="1"/>
              <a:t>ٱلْكَلامِ</a:t>
            </a:r>
            <a:r>
              <a:rPr lang="ar-MA" dirty="0"/>
              <a:t>.</a:t>
            </a:r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E8598546-A511-4198-50AD-CA4803EBB32A}"/>
              </a:ext>
            </a:extLst>
          </p:cNvPr>
          <p:cNvSpPr txBox="1">
            <a:spLocks/>
          </p:cNvSpPr>
          <p:nvPr/>
        </p:nvSpPr>
        <p:spPr>
          <a:xfrm>
            <a:off x="1246561" y="4878411"/>
            <a:ext cx="5924616" cy="518492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1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ar-MA" dirty="0"/>
              <a:t>أَتَوَقَّفُ عِنْدَ عَلاماتِ </a:t>
            </a:r>
            <a:r>
              <a:rPr lang="ar-MA" dirty="0" err="1"/>
              <a:t>ٱلْتَّرْقيمِ</a:t>
            </a:r>
            <a:r>
              <a:rPr lang="ar-MA" dirty="0"/>
              <a:t> ثُمَّ أُواصِلُ.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1FC0FA7-0B76-BC9C-7254-6DC750BCA475}"/>
              </a:ext>
            </a:extLst>
          </p:cNvPr>
          <p:cNvSpPr/>
          <p:nvPr/>
        </p:nvSpPr>
        <p:spPr>
          <a:xfrm>
            <a:off x="7349817" y="2111354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1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B4919402-5B1E-BBB1-F828-78A59B77AF2E}"/>
              </a:ext>
            </a:extLst>
          </p:cNvPr>
          <p:cNvSpPr/>
          <p:nvPr/>
        </p:nvSpPr>
        <p:spPr>
          <a:xfrm>
            <a:off x="7349818" y="305965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2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9F9C699-71AA-5BC5-05AE-6184E51E17EF}"/>
              </a:ext>
            </a:extLst>
          </p:cNvPr>
          <p:cNvSpPr/>
          <p:nvPr/>
        </p:nvSpPr>
        <p:spPr>
          <a:xfrm>
            <a:off x="7349819" y="3968909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3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DACF1E3F-12BE-BE93-5E55-7E4EE7F5BFDD}"/>
              </a:ext>
            </a:extLst>
          </p:cNvPr>
          <p:cNvSpPr/>
          <p:nvPr/>
        </p:nvSpPr>
        <p:spPr>
          <a:xfrm>
            <a:off x="7349819" y="4864663"/>
            <a:ext cx="469025" cy="5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solidFill>
                  <a:srgbClr val="002060"/>
                </a:solidFill>
              </a:rPr>
              <a:t>4</a:t>
            </a:r>
            <a:endParaRPr lang="fr-F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65174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45C47-0E10-EF99-A526-5EB00F18B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98916D-9088-0BB4-A069-A16FDDA2F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الأول. التلميذ(ة)....................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3A41945-3C55-A701-6789-3104B3B9E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9D395A-2A54-E77D-C7BC-2B497E7264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4B360FC-337E-C81E-A33E-FE65ACB6E4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6D56AD4-83D5-387C-1F19-961E44E015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6E5C8EB-20CB-0B33-5E9D-383AE38CAE3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783DEB-E26C-47C1-803A-7398483ADA3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BFF297-CBAD-5436-63A8-2963EF297F41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B9C3A2-7D35-09A4-7786-57831F74D6A2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0EA4C3-7F43-87CB-F9BE-3A6D0B6434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DF95B53-4911-ECFF-9FC6-07B7D9496C5F}"/>
              </a:ext>
            </a:extLst>
          </p:cNvPr>
          <p:cNvSpPr/>
          <p:nvPr/>
        </p:nvSpPr>
        <p:spPr>
          <a:xfrm>
            <a:off x="401359" y="1272737"/>
            <a:ext cx="2024931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ٱلْأَوَّلُ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751E15-CC9F-4338-EFCF-BC3EDFC4EF2A}"/>
              </a:ext>
            </a:extLst>
          </p:cNvPr>
          <p:cNvSpPr txBox="1"/>
          <p:nvPr/>
        </p:nvSpPr>
        <p:spPr>
          <a:xfrm>
            <a:off x="637161" y="1912159"/>
            <a:ext cx="7500025" cy="4654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2800" dirty="0"/>
              <a:t>في كُلِّ صَباحٍ، تُلْقي </a:t>
            </a:r>
            <a:r>
              <a:rPr lang="ar-MA" sz="2800" dirty="0" err="1"/>
              <a:t>ٱلشَّمْسُ</a:t>
            </a:r>
            <a:r>
              <a:rPr lang="ar-MA" sz="2800" dirty="0"/>
              <a:t> أَشِعَّتَها </a:t>
            </a:r>
            <a:r>
              <a:rPr lang="ar-MA" sz="2800" dirty="0" err="1"/>
              <a:t>ٱلذَّهَبِيَّةَ</a:t>
            </a:r>
            <a:r>
              <a:rPr lang="ar-MA" sz="2800" dirty="0"/>
              <a:t> عَلى </a:t>
            </a:r>
            <a:r>
              <a:rPr lang="ar-MA" sz="2800" dirty="0" err="1"/>
              <a:t>ٱلْبُسْتانِ</a:t>
            </a:r>
            <a:r>
              <a:rPr lang="ar-MA" sz="2800" dirty="0"/>
              <a:t>، لِتُداعِبَ </a:t>
            </a:r>
            <a:r>
              <a:rPr lang="ar-MA" sz="2800" dirty="0" err="1"/>
              <a:t>ٱلْأَزْهارَ</a:t>
            </a:r>
            <a:r>
              <a:rPr lang="ar-MA" sz="2800" dirty="0"/>
              <a:t> </a:t>
            </a:r>
            <a:r>
              <a:rPr lang="ar-MA" sz="2800" dirty="0" err="1"/>
              <a:t>ٱلْمُتَفَتِّحَةَ</a:t>
            </a:r>
            <a:r>
              <a:rPr lang="ar-MA" sz="2800" dirty="0"/>
              <a:t>، وَهِيَ تَتَمايَلُ مَعَ هَبَّاتِ </a:t>
            </a:r>
            <a:r>
              <a:rPr lang="ar-MA" sz="2800" dirty="0" err="1"/>
              <a:t>ٱلنَّسيمِ</a:t>
            </a:r>
            <a:r>
              <a:rPr lang="ar-MA" sz="2800" dirty="0"/>
              <a:t> </a:t>
            </a:r>
            <a:r>
              <a:rPr lang="ar-MA" sz="2800" dirty="0" err="1"/>
              <a:t>ٱللَّطيفَةِ</a:t>
            </a:r>
            <a:r>
              <a:rPr lang="ar-MA" sz="2800" dirty="0"/>
              <a:t> ناشِرَةً أَريجَها </a:t>
            </a:r>
            <a:r>
              <a:rPr lang="ar-MA" sz="2800" dirty="0" err="1"/>
              <a:t>ٱلْفَوّاحَ</a:t>
            </a:r>
            <a:r>
              <a:rPr lang="ar-MA" sz="2800" dirty="0"/>
              <a:t> في </a:t>
            </a:r>
            <a:r>
              <a:rPr lang="ar-MA" sz="2800" dirty="0" err="1"/>
              <a:t>ٱلْأَرْجاءِ</a:t>
            </a:r>
            <a:r>
              <a:rPr lang="ar-MA" sz="2800" dirty="0"/>
              <a:t>، عَلى إيقاعِ حَفيفِ </a:t>
            </a:r>
            <a:r>
              <a:rPr lang="ar-MA" sz="2800" dirty="0" err="1"/>
              <a:t>ٱلْأَشْجارِ</a:t>
            </a:r>
            <a:r>
              <a:rPr lang="ar-MA" sz="2800" dirty="0"/>
              <a:t>، </a:t>
            </a:r>
            <a:r>
              <a:rPr lang="ar-MA" sz="2800" dirty="0" err="1"/>
              <a:t>وَأُغْروداتِ</a:t>
            </a:r>
            <a:r>
              <a:rPr lang="ar-MA" sz="2800" dirty="0"/>
              <a:t> </a:t>
            </a:r>
            <a:r>
              <a:rPr lang="ar-MA" sz="2800" dirty="0" err="1"/>
              <a:t>ٱلْعَصافيرِ</a:t>
            </a:r>
            <a:r>
              <a:rPr lang="ar-MA" sz="2800" dirty="0"/>
              <a:t> </a:t>
            </a:r>
            <a:r>
              <a:rPr lang="ar-MA" sz="2800" dirty="0" err="1"/>
              <a:t>ٱلنّاشِبَةِ</a:t>
            </a:r>
            <a:r>
              <a:rPr lang="ar-MA" sz="2800" dirty="0"/>
              <a:t> في </a:t>
            </a:r>
            <a:r>
              <a:rPr lang="ar-MA" sz="2800" dirty="0" err="1"/>
              <a:t>ٱلشَّبابيكِ</a:t>
            </a:r>
            <a:r>
              <a:rPr lang="ar-MA" sz="2800" dirty="0"/>
              <a:t>، في مَقْطوعَةٍ موسيقِيَّةٍ بَديعَةٍ، تَنْسابُ أَلْحانُها مِنْ أَعْماقِ ٱلطَّبيعَةِ </a:t>
            </a:r>
            <a:r>
              <a:rPr lang="ar-MA" sz="2800" dirty="0" err="1"/>
              <a:t>ٱلْفاتِنَةِ</a:t>
            </a:r>
            <a:r>
              <a:rPr lang="ar-MA" sz="2800" dirty="0"/>
              <a:t>.</a:t>
            </a:r>
          </a:p>
          <a:p>
            <a:r>
              <a:rPr lang="ar-MA" sz="2800" dirty="0"/>
              <a:t>ها هُوَ ذا نورُ </a:t>
            </a:r>
            <a:r>
              <a:rPr lang="ar-MA" sz="2800" dirty="0" err="1"/>
              <a:t>ٱلشَّمْسِ</a:t>
            </a:r>
            <a:r>
              <a:rPr lang="ar-MA" sz="2800" dirty="0"/>
              <a:t> </a:t>
            </a:r>
            <a:r>
              <a:rPr lang="ar-MA" sz="2800" dirty="0" err="1"/>
              <a:t>ٱلدّافِئُ</a:t>
            </a:r>
            <a:r>
              <a:rPr lang="ar-MA" sz="2800" dirty="0"/>
              <a:t>، يَتَسَلَّلُ بِلُطْفٍ مِنْ بَيْنِ </a:t>
            </a:r>
            <a:r>
              <a:rPr lang="ar-MA" sz="2800" dirty="0" err="1"/>
              <a:t>ٱلْأَشْجارِ</a:t>
            </a:r>
            <a:r>
              <a:rPr lang="ar-MA" sz="2800" dirty="0"/>
              <a:t> </a:t>
            </a:r>
            <a:r>
              <a:rPr lang="ar-MA" sz="2800" dirty="0" err="1"/>
              <a:t>ٱلْمُثْقَلَةِ</a:t>
            </a:r>
            <a:r>
              <a:rPr lang="ar-MA" sz="2800" dirty="0"/>
              <a:t> أَغْصانُها بِحُبَيْباتِ </a:t>
            </a:r>
            <a:r>
              <a:rPr lang="ar-MA" sz="2800" dirty="0" err="1"/>
              <a:t>ٱلنَّدى</a:t>
            </a:r>
            <a:r>
              <a:rPr lang="ar-MA" sz="2800" dirty="0"/>
              <a:t>، فَيَرْسُمُ عَلى </a:t>
            </a:r>
            <a:r>
              <a:rPr lang="ar-MA" sz="2800" dirty="0" err="1"/>
              <a:t>ٱلْأَرْضِ</a:t>
            </a:r>
            <a:r>
              <a:rPr lang="ar-MA" sz="2800" dirty="0"/>
              <a:t> ظِلالاً مُتَشابِكَةً، كَأَنَّها لَوْحَةٌ فَنِّيَّةٌ تَجْلُبُ </a:t>
            </a:r>
            <a:r>
              <a:rPr lang="ar-MA" sz="2800" dirty="0" err="1"/>
              <a:t>ٱلْأَلْبابَ</a:t>
            </a:r>
            <a:r>
              <a:rPr lang="ar-MA" sz="2800" dirty="0"/>
              <a:t>. وَفي كُلِّ زاوِيَةٍ، تَتَراقَصُ </a:t>
            </a:r>
            <a:r>
              <a:rPr lang="ar-MA" sz="2800" dirty="0" err="1"/>
              <a:t>ٱلْفَراشاتُ</a:t>
            </a:r>
            <a:r>
              <a:rPr lang="ar-MA" sz="2800" dirty="0"/>
              <a:t> فَوْقَ </a:t>
            </a:r>
            <a:r>
              <a:rPr lang="ar-MA" sz="2800" dirty="0" err="1"/>
              <a:t>ٱلْأَزْهارِ</a:t>
            </a:r>
            <a:r>
              <a:rPr lang="ar-MA" sz="2800" dirty="0"/>
              <a:t>، مُزَيِّنَةً فَضاءَ </a:t>
            </a:r>
            <a:r>
              <a:rPr lang="ar-MA" sz="2800" dirty="0" err="1"/>
              <a:t>ٱلرَّوْضَةِ</a:t>
            </a:r>
            <a:r>
              <a:rPr lang="ar-MA" sz="2800" dirty="0"/>
              <a:t> بِأَجْنِحَتِها </a:t>
            </a:r>
            <a:r>
              <a:rPr lang="ar-MA" sz="2800" dirty="0" err="1"/>
              <a:t>ٱلْمُوَشَّاةِ</a:t>
            </a:r>
            <a:r>
              <a:rPr lang="ar-MA" sz="2800" dirty="0"/>
              <a:t> بِأَلْوانِ </a:t>
            </a:r>
            <a:r>
              <a:rPr lang="ar-MA" sz="2800" dirty="0" err="1"/>
              <a:t>ٱلطّاووسِ</a:t>
            </a:r>
            <a:r>
              <a:rPr lang="ar-MA" sz="2800" dirty="0"/>
              <a:t>، </a:t>
            </a:r>
            <a:r>
              <a:rPr lang="ar-MA" sz="2800" dirty="0" err="1"/>
              <a:t>وَٱلْمُرَقَّشَةِ</a:t>
            </a:r>
            <a:r>
              <a:rPr lang="ar-MA" sz="2800" dirty="0"/>
              <a:t> بِبَهاءِ </a:t>
            </a:r>
            <a:r>
              <a:rPr lang="ar-MA" sz="2800" dirty="0" err="1"/>
              <a:t>ٱلْكُرومِ</a:t>
            </a:r>
            <a:r>
              <a:rPr lang="ar-MA" sz="2800" dirty="0"/>
              <a:t>. وَفي وَسَطِ </a:t>
            </a:r>
            <a:r>
              <a:rPr lang="ar-MA" sz="2800" dirty="0" err="1"/>
              <a:t>ٱلْبُسْتانِ</a:t>
            </a:r>
            <a:r>
              <a:rPr lang="ar-MA" sz="2800" dirty="0"/>
              <a:t>، يَتَدَفَّقُ جَدْوَلٌ صَغيرٌ بِمائِهِ </a:t>
            </a:r>
            <a:r>
              <a:rPr lang="ar-MA" sz="2800" dirty="0" err="1"/>
              <a:t>ٱلصّافي</a:t>
            </a:r>
            <a:r>
              <a:rPr lang="ar-MA" sz="2800" dirty="0"/>
              <a:t>، مُطْلِقاً خَريراً مِنْ عالَمِ </a:t>
            </a:r>
            <a:r>
              <a:rPr lang="ar-MA" sz="2800" dirty="0" err="1"/>
              <a:t>ٱلْأَحْلامِ</a:t>
            </a:r>
            <a:r>
              <a:rPr lang="ar-MA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6692556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11DF6-FD33-47FC-F844-867AA47A4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4114B7-EA8F-E1D6-2529-EE8868C4A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الثاني. التلميذ(ة)....................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4D000F4-30D8-6596-A7FC-01790A121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A404CF-6AF2-7F66-9831-1FDBCA0CD2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AB14F6F-3A1C-DD73-B612-E19354FB0C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985988-9012-FC49-CD62-AF6E1DEEFA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8FA2184-86B2-9C4F-F036-ABBD8AF910CB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19B80D-05B9-479C-5674-3A4E5637A3B7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E2A406-9770-6D50-AD91-962B1037B2A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B935CC-6BB7-AEB7-DC5A-69923FBD121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C43296-B7DA-FEC8-02E1-35EF9D217A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65132F7-A3F3-978F-3E6C-233BAE659FAD}"/>
              </a:ext>
            </a:extLst>
          </p:cNvPr>
          <p:cNvSpPr/>
          <p:nvPr/>
        </p:nvSpPr>
        <p:spPr>
          <a:xfrm>
            <a:off x="324244" y="1309547"/>
            <a:ext cx="2163966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ٱلثّاني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 de texte 138">
            <a:extLst>
              <a:ext uri="{FF2B5EF4-FFF2-40B4-BE49-F238E27FC236}">
                <a16:creationId xmlns:a16="http://schemas.microsoft.com/office/drawing/2014/main" id="{2DA328F5-C0FF-D948-DE86-066712746447}"/>
              </a:ext>
            </a:extLst>
          </p:cNvPr>
          <p:cNvSpPr txBox="1"/>
          <p:nvPr/>
        </p:nvSpPr>
        <p:spPr>
          <a:xfrm>
            <a:off x="505205" y="1980000"/>
            <a:ext cx="7763937" cy="41590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800" dirty="0"/>
              <a:t>فَجْأَةً، وَفي غَمْرَةِ </a:t>
            </a:r>
            <a:r>
              <a:rPr lang="ar-MA" sz="2800" dirty="0" err="1"/>
              <a:t>ٱلْهُدوءِ</a:t>
            </a:r>
            <a:r>
              <a:rPr lang="ar-MA" sz="2800" dirty="0"/>
              <a:t>، يَلوحُ طَيْفُ أَخَوَيْنِ عابِثَيْنِ، وَهُما يَتَراكَضانِ في مَرَحٍ بَيْنَ </a:t>
            </a:r>
            <a:r>
              <a:rPr lang="ar-MA" sz="2800" dirty="0" err="1"/>
              <a:t>ٱلْأَشْجارِ</a:t>
            </a:r>
            <a:r>
              <a:rPr lang="ar-MA" sz="2800" dirty="0"/>
              <a:t>، وَقَدْ أَضاءَتْ مَلامِحُهُما </a:t>
            </a:r>
            <a:r>
              <a:rPr lang="ar-MA" sz="2800" dirty="0" err="1"/>
              <a:t>بِٱلْبَهْجَةِ</a:t>
            </a:r>
            <a:r>
              <a:rPr lang="ar-MA" sz="2800" dirty="0"/>
              <a:t> </a:t>
            </a:r>
            <a:r>
              <a:rPr lang="ar-MA" sz="2800" dirty="0" err="1"/>
              <a:t>وَٱلْحُبورِ</a:t>
            </a:r>
            <a:r>
              <a:rPr lang="ar-MA" sz="2800" dirty="0"/>
              <a:t>. تَتَعالى ضَحَكاتُ </a:t>
            </a:r>
            <a:r>
              <a:rPr lang="ar-MA" sz="2800" dirty="0" err="1"/>
              <a:t>ٱلصَّبِيِّ</a:t>
            </a:r>
            <a:r>
              <a:rPr lang="ar-MA" sz="2800" dirty="0"/>
              <a:t>، وَهُوَ يُلاحِقُ إِحْدى </a:t>
            </a:r>
            <a:r>
              <a:rPr lang="ar-MA" sz="2800" dirty="0" err="1"/>
              <a:t>ٱلْفَراشاتِ</a:t>
            </a:r>
            <a:r>
              <a:rPr lang="ar-MA" sz="2800" dirty="0"/>
              <a:t>. وَكُلَّما مَدَّ يَدَيْهِ لِيُمْسِكَها، تَفَلَّتَتْ مِنْ بَيْنِ أَنامِلِهِ، كَأَنَّما تَحُثُّهُ عَلى </a:t>
            </a:r>
            <a:r>
              <a:rPr lang="ar-MA" sz="2800" dirty="0" err="1"/>
              <a:t>ٱللِّحاقِ</a:t>
            </a:r>
            <a:r>
              <a:rPr lang="ar-MA" sz="2800" dirty="0"/>
              <a:t> بِها. يَتَوَقَّفُ لِالْتِقاطِ أَنْفاسِهِ لِلَحَظاتٍ، ثُمَّ ما يَلْبَثُ أَنْ يَنْطَلِقَ خَلْفَها مِنْ جَديدٍ.</a:t>
            </a:r>
          </a:p>
          <a:p>
            <a:r>
              <a:rPr lang="ar-MA" sz="2800" dirty="0"/>
              <a:t>وَعَلى مَقْرُبَةٍ مِنْهُ، تَجْلِسُ </a:t>
            </a:r>
            <a:r>
              <a:rPr lang="ar-MA" sz="2800" dirty="0" err="1"/>
              <a:t>ٱلطِّفْلَةُ</a:t>
            </a:r>
            <a:r>
              <a:rPr lang="ar-MA" sz="2800" dirty="0"/>
              <a:t> عَلى بِساطِ </a:t>
            </a:r>
            <a:r>
              <a:rPr lang="ar-MA" sz="2800" dirty="0" err="1"/>
              <a:t>ٱلْعُشْبِ</a:t>
            </a:r>
            <a:r>
              <a:rPr lang="ar-MA" sz="2800" dirty="0"/>
              <a:t>، وَهِيَ تُشَكِّلُ بِأَصابِعِها إِكْليلاً مِنَ </a:t>
            </a:r>
            <a:r>
              <a:rPr lang="ar-MA" sz="2800" dirty="0" err="1"/>
              <a:t>ٱلْأَزْهارِ</a:t>
            </a:r>
            <a:r>
              <a:rPr lang="ar-MA" sz="2800" dirty="0"/>
              <a:t>. تُديرُهُ في يَدَيْها بُرْهَةً، ثُمَّ تَرْفَعُهُ نَحْوَ </a:t>
            </a:r>
            <a:r>
              <a:rPr lang="ar-MA" sz="2800" dirty="0" err="1"/>
              <a:t>ٱلشَّمْسِ</a:t>
            </a:r>
            <a:r>
              <a:rPr lang="ar-MA" sz="2800" dirty="0"/>
              <a:t> مُبْتَسِمَةً. تَنْهَضُ في حَماسٍ، ثُمَّ تَرْكُضُ نَحْوَ أَخيها، مُحاوِلَةً وَضْعَ </a:t>
            </a:r>
            <a:r>
              <a:rPr lang="ar-MA" sz="2800" dirty="0" err="1"/>
              <a:t>ٱلْإِكْليلِ</a:t>
            </a:r>
            <a:r>
              <a:rPr lang="ar-MA" sz="2800" dirty="0"/>
              <a:t> عَلى رَأْسِهِ، لَكِنَّهُ يُراوِغُها في رَشاقَةٍ، فَتَبْدَأُ لُعْبَةُ </a:t>
            </a:r>
            <a:r>
              <a:rPr lang="ar-MA" sz="2800" dirty="0" err="1"/>
              <a:t>ٱلْمُطارَدَةِ</a:t>
            </a:r>
            <a:r>
              <a:rPr lang="ar-MA" sz="2800" dirty="0"/>
              <a:t> بَيْنَهُما، لِتَمْلَأَ ضَحَكاتُهُما </a:t>
            </a:r>
            <a:r>
              <a:rPr lang="ar-MA" sz="2800" dirty="0" err="1"/>
              <a:t>ٱلْفَضاءَ</a:t>
            </a:r>
            <a:r>
              <a:rPr lang="ar-MA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31649531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966E0-82B1-92A5-2BF0-1DB46EA87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8DDD8-4BDC-E971-7B0F-AFA64B9B6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359" y="756000"/>
            <a:ext cx="7071014" cy="612000"/>
          </a:xfrm>
        </p:spPr>
        <p:txBody>
          <a:bodyPr>
            <a:normAutofit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الثالث. التلميذ(ة)....................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C85769-1280-2BA9-49FA-4F7769AC9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E8C289-9C1E-2C38-095E-2CBE5AD8BE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34EA0C-057E-5B42-9498-3C6C9FF63F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A46D59-EBED-985E-B087-5001E98565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958897-22BC-9505-5D6C-163D6D80EB22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EC6436-FED6-850F-3A99-7A9F3775A7F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26F1E8-84C6-BF0C-1DCD-FC00402E9211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14DD0C-32E2-73EA-44F2-1BA48431AFC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CDF37F-A340-5B77-92FE-5A9817C9B2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A4DBE4D-051B-4E1C-6595-A77B81049B58}"/>
              </a:ext>
            </a:extLst>
          </p:cNvPr>
          <p:cNvSpPr/>
          <p:nvPr/>
        </p:nvSpPr>
        <p:spPr>
          <a:xfrm>
            <a:off x="505205" y="1350559"/>
            <a:ext cx="2163966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ٱلثّالثُ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 de texte 138">
            <a:extLst>
              <a:ext uri="{FF2B5EF4-FFF2-40B4-BE49-F238E27FC236}">
                <a16:creationId xmlns:a16="http://schemas.microsoft.com/office/drawing/2014/main" id="{A085D32B-BBCE-5DF1-B086-755B59391C60}"/>
              </a:ext>
            </a:extLst>
          </p:cNvPr>
          <p:cNvSpPr txBox="1"/>
          <p:nvPr/>
        </p:nvSpPr>
        <p:spPr>
          <a:xfrm>
            <a:off x="510385" y="1954790"/>
            <a:ext cx="8123229" cy="4654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800" dirty="0"/>
              <a:t>مُرّاكُشُ مَدينَةٌ مَبْسوطَةٌ في واحاتِ </a:t>
            </a:r>
            <a:r>
              <a:rPr lang="ar-MA" sz="2800" dirty="0" err="1"/>
              <a:t>ٱلنَّخيلِ</a:t>
            </a:r>
            <a:r>
              <a:rPr lang="ar-MA" sz="2800" dirty="0"/>
              <a:t>. أَزِقَّتُها ضَيِّقَةٌ وَمَرْصوفَةٌ </a:t>
            </a:r>
            <a:r>
              <a:rPr lang="ar-MA" sz="2800" dirty="0" err="1"/>
              <a:t>بِٱلْحِجارَةِ</a:t>
            </a:r>
            <a:r>
              <a:rPr lang="ar-MA" sz="2800" dirty="0"/>
              <a:t>، وَأَسْوارُها ٱلْعَتيقَةُ تَفوحُ مِنْها رائِحَةُ </a:t>
            </a:r>
            <a:r>
              <a:rPr lang="ar-MA" sz="2800" dirty="0" err="1"/>
              <a:t>ٱلتَّوابِلِ</a:t>
            </a:r>
            <a:r>
              <a:rPr lang="ar-MA" sz="2800" dirty="0"/>
              <a:t> </a:t>
            </a:r>
            <a:r>
              <a:rPr lang="ar-MA" sz="2800" dirty="0" err="1"/>
              <a:t>ٱلنَّفّاذَةِ</a:t>
            </a:r>
            <a:r>
              <a:rPr lang="ar-MA" sz="2800" dirty="0"/>
              <a:t>، مَمْزوجَةً بِعِطْرِ </a:t>
            </a:r>
            <a:r>
              <a:rPr lang="ar-MA" sz="2800" dirty="0" err="1"/>
              <a:t>ٱلْحِنّاءِ</a:t>
            </a:r>
            <a:r>
              <a:rPr lang="ar-MA" sz="2800" dirty="0"/>
              <a:t> </a:t>
            </a:r>
            <a:r>
              <a:rPr lang="ar-MA" sz="2800" dirty="0" err="1"/>
              <a:t>وَٱلزَّيْتونِ</a:t>
            </a:r>
            <a:r>
              <a:rPr lang="ar-MA" sz="2800" dirty="0"/>
              <a:t>. وَأَنْتَ تَجوبُ تِلْكَ </a:t>
            </a:r>
            <a:r>
              <a:rPr lang="ar-MA" sz="2800" dirty="0" err="1"/>
              <a:t>ٱلدُّروبَ</a:t>
            </a:r>
            <a:r>
              <a:rPr lang="ar-MA" sz="2800" dirty="0"/>
              <a:t> </a:t>
            </a:r>
            <a:r>
              <a:rPr lang="ar-MA" sz="2800" dirty="0" err="1"/>
              <a:t>ٱلظَّليلَةَ</a:t>
            </a:r>
            <a:r>
              <a:rPr lang="ar-MA" sz="2800" dirty="0"/>
              <a:t>، يَأْخُذُكَ </a:t>
            </a:r>
            <a:r>
              <a:rPr lang="ar-MA" sz="2800" dirty="0" err="1"/>
              <a:t>ٱلْحَنينُ</a:t>
            </a:r>
            <a:r>
              <a:rPr lang="ar-MA" sz="2800" dirty="0"/>
              <a:t> إِلى </a:t>
            </a:r>
            <a:r>
              <a:rPr lang="ar-MA" sz="2800" dirty="0" err="1"/>
              <a:t>ٱلْأَزْمِنَةِ</a:t>
            </a:r>
            <a:r>
              <a:rPr lang="ar-MA" sz="2800" dirty="0"/>
              <a:t> </a:t>
            </a:r>
            <a:r>
              <a:rPr lang="ar-MA" sz="2800" dirty="0" err="1"/>
              <a:t>ٱلْخَوالي</a:t>
            </a:r>
            <a:r>
              <a:rPr lang="ar-MA" sz="2800" dirty="0"/>
              <a:t>. فَكَمْ مِنَ </a:t>
            </a:r>
            <a:r>
              <a:rPr lang="ar-MA" sz="2800" dirty="0" err="1"/>
              <a:t>ٱلْمُلوكِ</a:t>
            </a:r>
            <a:r>
              <a:rPr lang="ar-MA" sz="2800" dirty="0"/>
              <a:t> </a:t>
            </a:r>
            <a:r>
              <a:rPr lang="ar-MA" sz="2800" dirty="0" err="1"/>
              <a:t>وَٱلسَّلاطينِ</a:t>
            </a:r>
            <a:r>
              <a:rPr lang="ar-MA" sz="2800" dirty="0"/>
              <a:t> </a:t>
            </a:r>
            <a:r>
              <a:rPr lang="ar-MA" sz="2800" dirty="0" err="1"/>
              <a:t>وَٱلْفُقَهاءِ</a:t>
            </a:r>
            <a:r>
              <a:rPr lang="ar-MA" sz="2800" dirty="0"/>
              <a:t> </a:t>
            </a:r>
            <a:r>
              <a:rPr lang="ar-MA" sz="2800" dirty="0" err="1"/>
              <a:t>وَٱلتُّجّارِ</a:t>
            </a:r>
            <a:r>
              <a:rPr lang="ar-MA" sz="2800" dirty="0"/>
              <a:t> مَرّوا مِنْ هذِهِ </a:t>
            </a:r>
            <a:r>
              <a:rPr lang="ar-MA" sz="2800" dirty="0" err="1"/>
              <a:t>ٱلْأَرْضِ</a:t>
            </a:r>
            <a:r>
              <a:rPr lang="ar-MA" sz="2800" dirty="0"/>
              <a:t> </a:t>
            </a:r>
            <a:r>
              <a:rPr lang="ar-MA" sz="2800" dirty="0" err="1"/>
              <a:t>ٱلطَّيِّبَةِ</a:t>
            </a:r>
            <a:r>
              <a:rPr lang="ar-MA" sz="2800" dirty="0"/>
              <a:t>! وَكَمْ مِنَ </a:t>
            </a:r>
            <a:r>
              <a:rPr lang="ar-MA" sz="2800" dirty="0" err="1"/>
              <a:t>ٱلْقَصائِدِ</a:t>
            </a:r>
            <a:r>
              <a:rPr lang="ar-MA" sz="2800" dirty="0"/>
              <a:t> تَغَنَّتْ بِجَمالِها </a:t>
            </a:r>
            <a:r>
              <a:rPr lang="ar-MA" sz="2800" dirty="0" err="1"/>
              <a:t>ٱلْفاتِنِ</a:t>
            </a:r>
            <a:r>
              <a:rPr lang="ar-MA" sz="2800" dirty="0"/>
              <a:t>، وَبِأَسْوارِها وَمَبانيها </a:t>
            </a:r>
            <a:r>
              <a:rPr lang="ar-MA" sz="2800" dirty="0" err="1"/>
              <a:t>ٱلْمَبْنِيَّةِ</a:t>
            </a:r>
            <a:r>
              <a:rPr lang="ar-MA" sz="2800" dirty="0"/>
              <a:t> </a:t>
            </a:r>
            <a:r>
              <a:rPr lang="ar-MA" sz="2800" dirty="0" err="1"/>
              <a:t>بِٱلْحَجَرِ</a:t>
            </a:r>
            <a:r>
              <a:rPr lang="ar-MA" sz="2800" dirty="0"/>
              <a:t> </a:t>
            </a:r>
            <a:r>
              <a:rPr lang="ar-MA" sz="2800" dirty="0" err="1"/>
              <a:t>ٱلطّينِيِّ</a:t>
            </a:r>
            <a:r>
              <a:rPr lang="ar-MA" sz="2800" dirty="0"/>
              <a:t> ٱلَّذي يُعْطيها لَوْنَها </a:t>
            </a:r>
            <a:r>
              <a:rPr lang="ar-MA" sz="2800" dirty="0" err="1"/>
              <a:t>ٱلْأَحْمَرَ</a:t>
            </a:r>
            <a:r>
              <a:rPr lang="ar-MA" sz="2800" dirty="0"/>
              <a:t> </a:t>
            </a:r>
            <a:r>
              <a:rPr lang="ar-MA" sz="2800" dirty="0" err="1"/>
              <a:t>ٱلْمُمَيَّزَ</a:t>
            </a:r>
            <a:r>
              <a:rPr lang="fr-FR" sz="2800" dirty="0"/>
              <a:t>!</a:t>
            </a:r>
            <a:endParaRPr lang="ar-MA" sz="2800" dirty="0"/>
          </a:p>
          <a:p>
            <a:r>
              <a:rPr lang="ar-MA" sz="2800" dirty="0"/>
              <a:t>وَإِذا ما رَفَعَ </a:t>
            </a:r>
            <a:r>
              <a:rPr lang="ar-MA" sz="2800" dirty="0" err="1"/>
              <a:t>ٱلزّائِرُ</a:t>
            </a:r>
            <a:r>
              <a:rPr lang="ar-MA" sz="2800" dirty="0"/>
              <a:t> بَصَرَهُ لِيُطالِعَ عِمارَةَ مُرّاكُشَ، أَدْهَشَهُ جَلالُ </a:t>
            </a:r>
            <a:r>
              <a:rPr lang="ar-MA" sz="2800" dirty="0" err="1"/>
              <a:t>ٱلْمَآذِنِ</a:t>
            </a:r>
            <a:r>
              <a:rPr lang="ar-MA" sz="2800" dirty="0"/>
              <a:t>، وَرَوْعَةُ زَخارِفِها. فَهذا قَصْرُ </a:t>
            </a:r>
            <a:r>
              <a:rPr lang="ar-MA" sz="2800" dirty="0" err="1"/>
              <a:t>ٱلْبَديعِ</a:t>
            </a:r>
            <a:r>
              <a:rPr lang="ar-MA" sz="2800" dirty="0"/>
              <a:t> تَحْكي جُدْرانُهُ عَنْ مَجْدِ </a:t>
            </a:r>
            <a:r>
              <a:rPr lang="ar-MA" sz="2800" dirty="0" err="1"/>
              <a:t>ٱلْأَسْلافِ</a:t>
            </a:r>
            <a:r>
              <a:rPr lang="ar-MA" sz="2800" dirty="0"/>
              <a:t>، وَذاكَ قَصْرُ </a:t>
            </a:r>
            <a:r>
              <a:rPr lang="ar-MA" sz="2800" dirty="0" err="1"/>
              <a:t>ٱلْباهِيَةِ</a:t>
            </a:r>
            <a:r>
              <a:rPr lang="ar-MA" sz="2800" dirty="0"/>
              <a:t> يَزْدانُ بِأَرْوِقَتِهِ </a:t>
            </a:r>
            <a:r>
              <a:rPr lang="ar-MA" sz="2800" dirty="0" err="1"/>
              <a:t>ٱلْمُزَخْرَفَةِ</a:t>
            </a:r>
            <a:r>
              <a:rPr lang="ar-MA" sz="2800" dirty="0"/>
              <a:t>، شاهِداً عَلى رَوْعَةِ ٱلْعِمارَةِ </a:t>
            </a:r>
            <a:r>
              <a:rPr lang="ar-MA" sz="2800" dirty="0" err="1"/>
              <a:t>ٱلْمَغْرِبِيَّةِ</a:t>
            </a:r>
            <a:r>
              <a:rPr lang="ar-MA" sz="2800" dirty="0"/>
              <a:t>. وَفي حَديقَةِ "</a:t>
            </a:r>
            <a:r>
              <a:rPr lang="ar-MA" sz="2800" dirty="0" err="1"/>
              <a:t>ماجوريل</a:t>
            </a:r>
            <a:r>
              <a:rPr lang="ar-MA" sz="2800" dirty="0"/>
              <a:t>"، تَتَمايَلُ </a:t>
            </a:r>
            <a:r>
              <a:rPr lang="ar-MA" sz="2800" dirty="0" err="1"/>
              <a:t>ٱلْأَشْجارُ</a:t>
            </a:r>
            <a:r>
              <a:rPr lang="ar-MA" sz="2800" dirty="0"/>
              <a:t> </a:t>
            </a:r>
            <a:r>
              <a:rPr lang="ar-MA" sz="2800" dirty="0" err="1"/>
              <a:t>وَٱلنَّباتاتُ</a:t>
            </a:r>
            <a:r>
              <a:rPr lang="ar-MA" sz="2800" dirty="0"/>
              <a:t> </a:t>
            </a:r>
            <a:r>
              <a:rPr lang="ar-MA" sz="2800" dirty="0" err="1"/>
              <a:t>ٱلنّادِرَةُ</a:t>
            </a:r>
            <a:r>
              <a:rPr lang="ar-MA" sz="2800" dirty="0"/>
              <a:t> عَلى كَفِّ </a:t>
            </a:r>
            <a:r>
              <a:rPr lang="ar-MA" sz="2800" dirty="0" err="1"/>
              <a:t>ٱلنَّسيمِ</a:t>
            </a:r>
            <a:r>
              <a:rPr lang="ar-MA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62797708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5E26-C66D-3CD0-FABC-5FFEC633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CD7D72-ABB5-9E71-10CD-29DED3717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الرابع. التلميذ(ة)....................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AE0D49B-5568-1FBE-07AE-EAE3B0461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521103-ECA8-6ADD-C37C-86BBA0367A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90BCF2-3BEA-7DB5-DCE7-58A74B4315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D95BDE-DF67-AA39-F717-223BA50048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EB77E9A-7CF7-A632-FD3B-12C21EFEFA9C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A0DC45-BE7B-4222-BC88-9EE8B58DAD6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D1310C-2D34-98E6-6833-5D51F780EEB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81D88C-3EAC-8160-5ACE-52739DC896A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86C3457-C20F-FB4C-4FED-26A247DB88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41A088D-2264-E214-6327-C4EBAA78C2AB}"/>
              </a:ext>
            </a:extLst>
          </p:cNvPr>
          <p:cNvSpPr/>
          <p:nvPr/>
        </p:nvSpPr>
        <p:spPr>
          <a:xfrm>
            <a:off x="401359" y="1368000"/>
            <a:ext cx="2024931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ٱلرّابِعُ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CD938-D31D-850C-051E-FA0E06F12195}"/>
              </a:ext>
            </a:extLst>
          </p:cNvPr>
          <p:cNvSpPr txBox="1"/>
          <p:nvPr/>
        </p:nvSpPr>
        <p:spPr>
          <a:xfrm>
            <a:off x="398833" y="1878730"/>
            <a:ext cx="8343807" cy="4813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</a:lstStyle>
          <a:p>
            <a:r>
              <a:rPr lang="ar-MA" sz="2900" dirty="0"/>
              <a:t>أَمّا أَهْلُ مُرَّاكُشَ، فَهُمْ وَدودونَ كُرَماءُ، يَسْتَقْبِلونَ </a:t>
            </a:r>
            <a:r>
              <a:rPr lang="ar-MA" sz="2900" dirty="0" err="1"/>
              <a:t>ٱلضُّيوفَ</a:t>
            </a:r>
            <a:r>
              <a:rPr lang="ar-MA" sz="2900" dirty="0"/>
              <a:t> بِحَفاوَةٍ بالِغَةٍ، أَحاديثُهُمْ دافِئَةٌ، لا تَخْلو مِنَ </a:t>
            </a:r>
            <a:r>
              <a:rPr lang="ar-MA" sz="2900" dirty="0" err="1"/>
              <a:t>ٱلْحِكْمَةِ</a:t>
            </a:r>
            <a:r>
              <a:rPr lang="ar-MA" sz="2900" dirty="0"/>
              <a:t> </a:t>
            </a:r>
            <a:r>
              <a:rPr lang="ar-MA" sz="2900" dirty="0" err="1"/>
              <a:t>وَٱلطَّرافَةِ</a:t>
            </a:r>
            <a:r>
              <a:rPr lang="ar-MA" sz="2900" dirty="0"/>
              <a:t>. يَرْتَدونَ </a:t>
            </a:r>
            <a:r>
              <a:rPr lang="ar-MA" sz="2900" dirty="0" err="1"/>
              <a:t>ٱلْجَلابيبَ</a:t>
            </a:r>
            <a:r>
              <a:rPr lang="ar-MA" sz="2900" dirty="0"/>
              <a:t> </a:t>
            </a:r>
            <a:r>
              <a:rPr lang="ar-MA" sz="2900" dirty="0" err="1"/>
              <a:t>ٱلتَّقْليدِيَّةَ</a:t>
            </a:r>
            <a:r>
              <a:rPr lang="ar-MA" sz="2900" dirty="0"/>
              <a:t> </a:t>
            </a:r>
            <a:r>
              <a:rPr lang="ar-MA" sz="2900" dirty="0" err="1"/>
              <a:t>ٱلْمَطْروزَةَ</a:t>
            </a:r>
            <a:r>
              <a:rPr lang="ar-MA" sz="2900" dirty="0"/>
              <a:t> بِأَلْوانٍ زاهِيَةٍ، وَيُفْرِدونَ أَذْرُعَهُمْ، وَقَدْ عَلَتِ </a:t>
            </a:r>
            <a:r>
              <a:rPr lang="ar-MA" sz="2900" dirty="0" err="1"/>
              <a:t>ٱلاِبْتِساماتُ</a:t>
            </a:r>
            <a:r>
              <a:rPr lang="ar-MA" sz="2900" dirty="0"/>
              <a:t> شِفاهَهُمْ تَرْحيباً بِزُوّارِهِمْ. كُلَّما تَوَغَّلْتَ بَيْنَ </a:t>
            </a:r>
            <a:r>
              <a:rPr lang="ar-MA" sz="2900" dirty="0" err="1"/>
              <a:t>ٱلدُّروبِ</a:t>
            </a:r>
            <a:r>
              <a:rPr lang="ar-MA" sz="2900" dirty="0"/>
              <a:t> </a:t>
            </a:r>
            <a:r>
              <a:rPr lang="ar-MA" sz="2900" dirty="0" err="1"/>
              <a:t>وَٱلْأَزِقَّةِ</a:t>
            </a:r>
            <a:r>
              <a:rPr lang="ar-MA" sz="2900" dirty="0"/>
              <a:t> </a:t>
            </a:r>
            <a:r>
              <a:rPr lang="ar-MA" sz="2900" dirty="0" err="1"/>
              <a:t>ٱلضَّيِّقَةِ</a:t>
            </a:r>
            <a:r>
              <a:rPr lang="ar-MA" sz="2900" dirty="0"/>
              <a:t> ٱلْعَتيقَةِ، رَأَيْتَ </a:t>
            </a:r>
            <a:r>
              <a:rPr lang="ar-MA" sz="2900" dirty="0" err="1"/>
              <a:t>ٱلصُّنّاعَ</a:t>
            </a:r>
            <a:r>
              <a:rPr lang="ar-MA" sz="2900" dirty="0"/>
              <a:t> مُنْهَمِكينَ في أَعْمالِهِمْ بِمَهارَةٍ فائِقَةٍ وَإِتْقانٍ مُدْهِشٍ، وَهُمْ يُعالِجونَ </a:t>
            </a:r>
            <a:r>
              <a:rPr lang="ar-MA" sz="2900" dirty="0" err="1"/>
              <a:t>ٱلْخَزَفَ</a:t>
            </a:r>
            <a:r>
              <a:rPr lang="ar-MA" sz="2900" dirty="0"/>
              <a:t> </a:t>
            </a:r>
            <a:r>
              <a:rPr lang="ar-MA" sz="2900" dirty="0" err="1"/>
              <a:t>وَٱلْجُلودَ</a:t>
            </a:r>
            <a:r>
              <a:rPr lang="ar-MA" sz="2900" dirty="0"/>
              <a:t> </a:t>
            </a:r>
            <a:r>
              <a:rPr lang="ar-MA" sz="2900" dirty="0" err="1"/>
              <a:t>وَٱلْخَشَبَ</a:t>
            </a:r>
            <a:r>
              <a:rPr lang="ar-MA" sz="2900" dirty="0"/>
              <a:t> بِأَنامِلِهِمْ، </a:t>
            </a:r>
            <a:r>
              <a:rPr lang="ar-MA" sz="2900" dirty="0" err="1"/>
              <a:t>وَٱلْإِبَرِ</a:t>
            </a:r>
            <a:r>
              <a:rPr lang="ar-MA" sz="2900" dirty="0"/>
              <a:t> وَمَطارِقِ </a:t>
            </a:r>
            <a:r>
              <a:rPr lang="ar-MA" sz="2900" dirty="0" err="1"/>
              <a:t>ٱلنُّحاسِ</a:t>
            </a:r>
            <a:r>
              <a:rPr lang="ar-MA" sz="2900" dirty="0"/>
              <a:t>، وَغَيْرِها مِنَ </a:t>
            </a:r>
            <a:r>
              <a:rPr lang="ar-MA" sz="2900" dirty="0" err="1"/>
              <a:t>ٱلْأَدَواتِ</a:t>
            </a:r>
            <a:r>
              <a:rPr lang="ar-MA" sz="2900" dirty="0"/>
              <a:t> </a:t>
            </a:r>
            <a:r>
              <a:rPr lang="ar-MA" sz="2900" dirty="0" err="1"/>
              <a:t>ٱلتَّقْليدِيَّةِ</a:t>
            </a:r>
            <a:r>
              <a:rPr lang="ar-MA" sz="2900" dirty="0"/>
              <a:t> </a:t>
            </a:r>
            <a:r>
              <a:rPr lang="ar-MA" sz="2900" dirty="0" err="1"/>
              <a:t>ٱلْبَسيطَةِ</a:t>
            </a:r>
            <a:r>
              <a:rPr lang="ar-MA" sz="2900" dirty="0"/>
              <a:t>. </a:t>
            </a:r>
          </a:p>
          <a:p>
            <a:r>
              <a:rPr lang="ar-MA" sz="2900" dirty="0"/>
              <a:t>ما أَرْوَعَ </a:t>
            </a:r>
            <a:r>
              <a:rPr lang="ar-MA" sz="2900" dirty="0" err="1"/>
              <a:t>ٱلنُّزْهَةَ</a:t>
            </a:r>
            <a:r>
              <a:rPr lang="ar-MA" sz="2900" dirty="0"/>
              <a:t> في أَكْنافِ مُرّاكُشَ </a:t>
            </a:r>
            <a:r>
              <a:rPr lang="ar-MA" sz="2900" dirty="0" err="1"/>
              <a:t>ٱلْحَمْراءِ</a:t>
            </a:r>
            <a:r>
              <a:rPr lang="ar-MA" sz="2900" dirty="0"/>
              <a:t>، وَما أَحْلى </a:t>
            </a:r>
            <a:r>
              <a:rPr lang="ar-MA" sz="2900" dirty="0" err="1"/>
              <a:t>ٱلْإِقامَةَ</a:t>
            </a:r>
            <a:r>
              <a:rPr lang="ar-MA" sz="2900" dirty="0"/>
              <a:t> بَيْنَ أَسْوارِها ٱلْعَتيقَةِ! فَهِيَ </a:t>
            </a:r>
            <a:r>
              <a:rPr lang="ar-MA" sz="2900" dirty="0" err="1"/>
              <a:t>ٱلْحِضْنُ</a:t>
            </a:r>
            <a:r>
              <a:rPr lang="ar-MA" sz="2900" dirty="0"/>
              <a:t> </a:t>
            </a:r>
            <a:r>
              <a:rPr lang="ar-MA" sz="2900" dirty="0" err="1"/>
              <a:t>ٱلدّافِئُ</a:t>
            </a:r>
            <a:r>
              <a:rPr lang="ar-MA" sz="2900" dirty="0"/>
              <a:t> لِمَنْ يَتوقُ إِلى </a:t>
            </a:r>
            <a:r>
              <a:rPr lang="ar-MA" sz="2900" dirty="0" err="1"/>
              <a:t>ٱلرّاحَةِ</a:t>
            </a:r>
            <a:r>
              <a:rPr lang="ar-MA" sz="2900" dirty="0"/>
              <a:t>، </a:t>
            </a:r>
            <a:r>
              <a:rPr lang="ar-MA" sz="2900" dirty="0" err="1"/>
              <a:t>وَٱلْمَلاذُ</a:t>
            </a:r>
            <a:r>
              <a:rPr lang="ar-MA" sz="2900" dirty="0"/>
              <a:t> </a:t>
            </a:r>
            <a:r>
              <a:rPr lang="ar-MA" sz="2900" dirty="0" err="1"/>
              <a:t>ٱلْآسِرُ</a:t>
            </a:r>
            <a:r>
              <a:rPr lang="ar-MA" sz="2900" dirty="0"/>
              <a:t> لِمَنْ يَهْوى </a:t>
            </a:r>
            <a:r>
              <a:rPr lang="ar-MA" sz="2900" dirty="0" err="1"/>
              <a:t>ٱلْجَمالَ</a:t>
            </a:r>
            <a:r>
              <a:rPr lang="ar-MA" sz="2900" dirty="0"/>
              <a:t> </a:t>
            </a:r>
            <a:r>
              <a:rPr lang="ar-MA" sz="2900" dirty="0" err="1"/>
              <a:t>وَٱلتّارِيخَ</a:t>
            </a:r>
            <a:r>
              <a:rPr lang="ar-MA" sz="2900" dirty="0"/>
              <a:t> </a:t>
            </a:r>
            <a:r>
              <a:rPr lang="ar-MA" sz="2900" dirty="0" err="1"/>
              <a:t>وَٱلْأَصالَةَ</a:t>
            </a:r>
            <a:r>
              <a:rPr lang="ar-MA" sz="2900" dirty="0"/>
              <a:t> </a:t>
            </a:r>
            <a:r>
              <a:rPr lang="ar-MA" sz="2900" dirty="0" err="1"/>
              <a:t>ٱلْعَريقَةَ</a:t>
            </a:r>
            <a:r>
              <a:rPr lang="ar-MA" sz="2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48191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56B6B-953F-FE1E-5BE9-C1FD5DC90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1ED8B-BFED-F0FC-5C61-A8FA5F9C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756000"/>
            <a:ext cx="7224053" cy="612000"/>
          </a:xfrm>
        </p:spPr>
        <p:txBody>
          <a:bodyPr>
            <a:normAutofit/>
          </a:bodyPr>
          <a:lstStyle/>
          <a:p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 النص الخامس. التلميذ(ة).................... </a:t>
            </a:r>
            <a:endParaRPr lang="ar-MA" sz="2400" b="1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8B75A7E-1970-3CAA-83F4-74CBA9577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650246-E211-4D0B-4910-18D8AB5778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86992F0-5661-3D90-C7B3-A0F81A4C56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74BEB9-6E0F-1AFE-D348-39C0CEE8B7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F08B762-F6CF-7C25-E6E3-FBA5E80982C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31FC4F-1C58-8E7A-6110-15B99FB236C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24633D-E37B-A88F-9F5E-982B1C0C907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4F7352-B192-4D94-74E0-7A64A92CA31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1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A20D115-BC0A-2F93-2CE9-0A64990231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7394BCA-0AA9-813D-CCAD-D47F09C89707}"/>
              </a:ext>
            </a:extLst>
          </p:cNvPr>
          <p:cNvSpPr/>
          <p:nvPr/>
        </p:nvSpPr>
        <p:spPr>
          <a:xfrm>
            <a:off x="401359" y="1368000"/>
            <a:ext cx="2024931" cy="5326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اَلنَّصُّ  </a:t>
            </a:r>
            <a:r>
              <a:rPr lang="ar-MA" sz="3600" b="1" dirty="0" err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ٱلْخامِسُ</a:t>
            </a:r>
            <a:r>
              <a:rPr lang="ar-MA" sz="3600" b="1" dirty="0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3600" b="1" dirty="0">
              <a:solidFill>
                <a:srgbClr val="0070C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 de texte 138">
            <a:extLst>
              <a:ext uri="{FF2B5EF4-FFF2-40B4-BE49-F238E27FC236}">
                <a16:creationId xmlns:a16="http://schemas.microsoft.com/office/drawing/2014/main" id="{3C33758F-11F9-759F-A0BC-3549A30A540F}"/>
              </a:ext>
            </a:extLst>
          </p:cNvPr>
          <p:cNvSpPr txBox="1"/>
          <p:nvPr/>
        </p:nvSpPr>
        <p:spPr>
          <a:xfrm>
            <a:off x="324244" y="1842496"/>
            <a:ext cx="8323645" cy="475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270510" indent="269875" algn="just" defTabSz="458788" rtl="1">
              <a:lnSpc>
                <a:spcPct val="115000"/>
              </a:lnSpc>
              <a:spcAft>
                <a:spcPts val="800"/>
              </a:spcAft>
              <a:tabLst>
                <a:tab pos="7529513" algn="l"/>
              </a:tabLst>
              <a:defRPr sz="3200" b="1">
                <a:solidFill>
                  <a:srgbClr val="0070C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sz="2800" dirty="0"/>
              <a:t>غادَرَتِ </a:t>
            </a:r>
            <a:r>
              <a:rPr lang="ar-MA" sz="2800" dirty="0" err="1"/>
              <a:t>ٱلطِّفْلَةُ</a:t>
            </a:r>
            <a:r>
              <a:rPr lang="ar-MA" sz="2800" dirty="0"/>
              <a:t> ياسَمينُ مَدينَتَها </a:t>
            </a:r>
            <a:r>
              <a:rPr lang="ar-MA" sz="2800" dirty="0" err="1"/>
              <a:t>ٱلْواسِعَةَ</a:t>
            </a:r>
            <a:r>
              <a:rPr lang="ar-MA" sz="2800" dirty="0"/>
              <a:t>، تَحْمِلُ في قَلْبِها دَهْشَةَ </a:t>
            </a:r>
            <a:r>
              <a:rPr lang="ar-MA" sz="2800" dirty="0" err="1"/>
              <a:t>ٱلرَّحيلِ</a:t>
            </a:r>
            <a:r>
              <a:rPr lang="ar-MA" sz="2800" dirty="0"/>
              <a:t>. أَلْقَتْ بِبَصَرِها مِنْ نافِذَةِ </a:t>
            </a:r>
            <a:r>
              <a:rPr lang="ar-MA" sz="2800" dirty="0" err="1"/>
              <a:t>ٱلسَّيّارَةِ</a:t>
            </a:r>
            <a:r>
              <a:rPr lang="ar-MA" sz="2800" dirty="0"/>
              <a:t>، وَهِيَ تُلَوِّحُ لِلْمَباني </a:t>
            </a:r>
            <a:r>
              <a:rPr lang="ar-MA" sz="2800" dirty="0" err="1"/>
              <a:t>ٱلْعالِيَةِ</a:t>
            </a:r>
            <a:r>
              <a:rPr lang="ar-MA" sz="2800" dirty="0"/>
              <a:t> </a:t>
            </a:r>
            <a:r>
              <a:rPr lang="ar-MA" sz="2800" dirty="0" err="1"/>
              <a:t>وَٱلشَّوارِعِ</a:t>
            </a:r>
            <a:r>
              <a:rPr lang="ar-MA" sz="2800" dirty="0"/>
              <a:t> ٱلَّتي </a:t>
            </a:r>
            <a:r>
              <a:rPr lang="ar-MA" sz="2800" dirty="0" err="1"/>
              <a:t>ٱعْتادَتِ</a:t>
            </a:r>
            <a:r>
              <a:rPr lang="ar-MA" sz="2800" dirty="0"/>
              <a:t> </a:t>
            </a:r>
            <a:r>
              <a:rPr lang="ar-MA" sz="2800" dirty="0" err="1"/>
              <a:t>ٱلرَّكْضَ</a:t>
            </a:r>
            <a:r>
              <a:rPr lang="ar-MA" sz="2800" dirty="0"/>
              <a:t> بَيْنَها، </a:t>
            </a:r>
            <a:r>
              <a:rPr lang="ar-MA" sz="2800" dirty="0" err="1"/>
              <a:t>وَٱلْمُزَيَّنَةِ</a:t>
            </a:r>
            <a:r>
              <a:rPr lang="ar-MA" sz="2800" dirty="0"/>
              <a:t> بِأَعْلامٍ حَمْراءَ تَتَوَسَّطُها نَجْماتٌ خَضْراءُ.</a:t>
            </a:r>
          </a:p>
          <a:p>
            <a:r>
              <a:rPr lang="ar-MA" sz="2800" dirty="0"/>
              <a:t>في رِحْلَتِها </a:t>
            </a:r>
            <a:r>
              <a:rPr lang="ar-MA" sz="2800" dirty="0" err="1"/>
              <a:t>ٱلْبَعيدَةِ</a:t>
            </a:r>
            <a:r>
              <a:rPr lang="ar-MA" sz="2800" dirty="0"/>
              <a:t>، حَمَلَتْ ياسَمينُ صُوَراً عَنْ مَدينَتِها عَزاءً في غُرْبَتِها. وَحينَ وَصَلَتْ إِلى باريس، وَقَفَتْ مَبْهورَةً أَمامَ بُرْجِ إيفِلْ بِأَضْوائِهِ </a:t>
            </a:r>
            <a:r>
              <a:rPr lang="ar-MA" sz="2800" dirty="0" err="1"/>
              <a:t>ٱلذَّهَبِيَّةِ</a:t>
            </a:r>
            <a:r>
              <a:rPr lang="ar-MA" sz="2800" dirty="0"/>
              <a:t>. جابَتْ شَوارِعَها ٱلْعَريضَةَ، تُراقِبُ </a:t>
            </a:r>
            <a:r>
              <a:rPr lang="ar-MA" sz="2800" dirty="0" err="1"/>
              <a:t>ٱلْمَحَلّاتِ</a:t>
            </a:r>
            <a:r>
              <a:rPr lang="ar-MA" sz="2800" dirty="0"/>
              <a:t> </a:t>
            </a:r>
            <a:r>
              <a:rPr lang="ar-MA" sz="2800" dirty="0" err="1"/>
              <a:t>ٱلْفاخِرَةَ</a:t>
            </a:r>
            <a:r>
              <a:rPr lang="ar-MA" sz="2800" dirty="0"/>
              <a:t> </a:t>
            </a:r>
            <a:r>
              <a:rPr lang="ar-MA" sz="2800" dirty="0" err="1"/>
              <a:t>وَٱلْجُسورَ</a:t>
            </a:r>
            <a:r>
              <a:rPr lang="ar-MA" sz="2800" dirty="0"/>
              <a:t> </a:t>
            </a:r>
            <a:r>
              <a:rPr lang="ar-MA" sz="2800" dirty="0" err="1"/>
              <a:t>ٱلْمُزَيَّنَةَ</a:t>
            </a:r>
            <a:r>
              <a:rPr lang="ar-MA" sz="2800" dirty="0"/>
              <a:t> </a:t>
            </a:r>
            <a:r>
              <a:rPr lang="ar-MA" sz="2800" dirty="0" err="1"/>
              <a:t>بِٱلْوُرودِ</a:t>
            </a:r>
            <a:r>
              <a:rPr lang="ar-MA" sz="2800" dirty="0"/>
              <a:t>. زارَتْ مُتْحَفَ </a:t>
            </a:r>
            <a:r>
              <a:rPr lang="ar-MA" sz="2800" dirty="0" err="1"/>
              <a:t>ٱللّوفْرِ</a:t>
            </a:r>
            <a:r>
              <a:rPr lang="ar-MA" sz="2800" dirty="0"/>
              <a:t>، تَأَمَّلَتِ </a:t>
            </a:r>
            <a:r>
              <a:rPr lang="ar-MA" sz="2800" dirty="0" err="1"/>
              <a:t>ٱلْموناليزا</a:t>
            </a:r>
            <a:r>
              <a:rPr lang="ar-MA" sz="2800" dirty="0"/>
              <a:t> </a:t>
            </a:r>
            <a:r>
              <a:rPr lang="ar-MA" sz="2800" dirty="0" err="1"/>
              <a:t>وَٱلتَّماثيلَ</a:t>
            </a:r>
            <a:r>
              <a:rPr lang="ar-MA" sz="2800" dirty="0"/>
              <a:t> </a:t>
            </a:r>
            <a:r>
              <a:rPr lang="ar-MA" sz="2800" dirty="0" err="1"/>
              <a:t>ٱلنّادِرَةَ</a:t>
            </a:r>
            <a:r>
              <a:rPr lang="ar-MA" sz="2800" dirty="0"/>
              <a:t> بِدَهْشَةٍ.</a:t>
            </a:r>
          </a:p>
          <a:p>
            <a:r>
              <a:rPr lang="ar-MA" sz="2800" dirty="0"/>
              <a:t>تَوَجَّهَتْ بَعْدَ ذلِكَ إِلى مَدينَةِ دُبَي، لِتَجِدَ نَفْسَها وَسْطَ ناطِحاتِ </a:t>
            </a:r>
            <a:r>
              <a:rPr lang="ar-MA" sz="2800" dirty="0" err="1"/>
              <a:t>ٱلسَّحابِ</a:t>
            </a:r>
            <a:r>
              <a:rPr lang="ar-MA" sz="2800" dirty="0"/>
              <a:t> ٱلَّتي لَمْ تَزُرْ مِثْلَها، حَيْثُ </a:t>
            </a:r>
            <a:r>
              <a:rPr lang="ar-MA" sz="2800" dirty="0" err="1"/>
              <a:t>ٱلْأَبْراجُ</a:t>
            </a:r>
            <a:r>
              <a:rPr lang="ar-MA" sz="2800" dirty="0"/>
              <a:t> تُعانِقُ </a:t>
            </a:r>
            <a:r>
              <a:rPr lang="ar-MA" sz="2800" dirty="0" err="1"/>
              <a:t>ٱلسَّحابَ</a:t>
            </a:r>
            <a:r>
              <a:rPr lang="ar-MA" sz="2800" dirty="0"/>
              <a:t> بِأَشْكالِها </a:t>
            </a:r>
            <a:r>
              <a:rPr lang="ar-MA" sz="2800" dirty="0" err="1"/>
              <a:t>ٱلْمُبْهِرَةِ</a:t>
            </a:r>
            <a:r>
              <a:rPr lang="ar-MA" sz="2800" dirty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28129774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3DC0C-172F-A7D3-0303-0B9752B1F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8AA553-C3DD-F6CC-F228-6D499AE02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الفائز؟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8489AC4-5AB0-1611-3036-F7A0A63BB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17E50D-F773-8014-8A73-5FAD04BBF5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384D0A-96D6-61AE-BDA6-1CA1AD6F80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9C8FB01-EFCB-BDEE-1994-826100DC53D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9FA2D03-2FD2-1E85-38FE-54B37EAFD40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+mn-lt"/>
                <a:cs typeface="+mn-cs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D7E713-EAD0-CB1F-4A71-B917D390CD76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F070F2-F0D8-3EF1-19A7-C451BD78E24D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82AEB8-B4FD-48DB-F311-70993EA9B08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E0F7CC-8609-0A51-85D1-F57C546470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70FC37B2-EC3C-16F7-DBFE-FF070ABF6E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961816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3D67-6CCB-AB1F-525B-0324B4D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26E1C68B-CFB0-88FD-74BC-A30CC625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إنتاج كتابي: كتابة نص وصفي 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EAC7167-9209-3D38-E488-8609FE100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4B0F4B46-9F6D-6658-2989-4571AA63F6A9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التدرب على كتابة نص وصفي انطلاقا من مشهد.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46FCFC0-829C-CA46-3A1C-CFF88D46EEF3}"/>
              </a:ext>
            </a:extLst>
          </p:cNvPr>
          <p:cNvSpPr txBox="1"/>
          <p:nvPr/>
        </p:nvSpPr>
        <p:spPr>
          <a:xfrm>
            <a:off x="5169429" y="1827529"/>
            <a:ext cx="1996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E021CB4E-BBF2-02D3-175F-39C90562F0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D4E49-499F-FB3B-AD8D-487DFDD9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097" y="985792"/>
            <a:ext cx="457111" cy="4571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7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888F1-EBB1-67E9-467B-CE0F03065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274BD-330A-5A3F-B5E8-069A266A7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56000"/>
            <a:ext cx="7298644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تعريف الوصف . 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B94D8AB-1D71-F37F-2878-4C9E1EA270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17AF7CE-B3F8-4ABB-712D-B71BA75275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F297AF-F3E4-675F-9C4D-FAD5CA97A4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423294-2DAF-29AA-4916-8D9F1C8F7DA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45B702-4594-77DF-959F-FEB4C72949E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888879-79BC-CD0A-9B2E-4A7A1EEBAD2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45A62D-A731-985B-2181-40F7CECA5F7A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8EFBF2-0FB0-E580-EE11-1A4B20E6084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2" name="Espace réservé pour une image  2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881943-A08F-239B-0AAA-D0337E28E6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D50D293-E3CB-2358-734E-57878915CF84}"/>
              </a:ext>
            </a:extLst>
          </p:cNvPr>
          <p:cNvSpPr txBox="1"/>
          <p:nvPr/>
        </p:nvSpPr>
        <p:spPr>
          <a:xfrm>
            <a:off x="585352" y="2278776"/>
            <a:ext cx="7614059" cy="34732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MA" sz="6600" b="1" dirty="0">
                <a:solidFill>
                  <a:srgbClr val="00B0F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اَلْوَصْفُ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ٱسْتِعْمالُ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ٱللُّغَةِ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لِتَقْديمِ شَخْصٍ أَوْ مَشْهَدٍ بِأُسْلوبٍ يُساعِدُ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ٱلْقارِئَ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ٱلْمُسْتَمِعَ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تَخَيُّلِهِ.</a:t>
            </a:r>
            <a:endParaRPr lang="fr-FR" sz="6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113540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E7CC7-F327-4180-81EC-03708F709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DD2800-3ED3-CBDA-F879-21DB8337F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4" y="756000"/>
            <a:ext cx="7298644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بتصميم النص الوصفي الذي تعلمتموه في الحصص السابقة؟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B18C0C1-543A-A88C-0758-23B929AEA6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035840B-2AC7-B795-FC3A-3F5AC14FD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11DDDB7-F074-E88B-2510-76DA5A2FD1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15AE5C9-8763-4012-B980-A12D9A29CB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9E3541-BCCC-809F-03BA-D12EBB9D86E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063125-50EA-A90C-632D-DBBAF4F2789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6C1700-2D95-0346-4E0C-51A1E3DB530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DF3A2A-4EB5-F617-8C9B-947B9B4BAFA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22" name="Espace réservé pour une image  2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EC086E-E850-B758-20A6-5FE9C93785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662E03F-450F-2A7A-CEBE-0CFA0540208E}"/>
              </a:ext>
            </a:extLst>
          </p:cNvPr>
          <p:cNvSpPr txBox="1"/>
          <p:nvPr/>
        </p:nvSpPr>
        <p:spPr>
          <a:xfrm>
            <a:off x="1035242" y="3146614"/>
            <a:ext cx="7073515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عَناصِرُ تَصْميمِ ٱلنَّصِّ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ٱلْوَصْفِيِّ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92532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FCD7C-EE55-D946-841D-94FBD726F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6CBC43-A00A-3462-9608-F62CBEE5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401AE88-B574-A496-1BA3-382CC4F67F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588260-C0E0-511D-B9C9-A572815BE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034FC38-7BD6-9BD5-5DCB-4F4E4E8752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19A585-1E2F-BE64-8C61-7592DB6D52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AA958E6-0DA7-2EA4-9C33-0E4C621F02B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8D2F7C-3E80-30A9-49A4-61751D0FA71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8C2307-205D-8C59-2067-BC82DEE690C1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4AEB9E-104D-702A-E7E0-70BF4E46D34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9ECC15-CAE6-4EFD-1A32-3B7EE30831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 de texte 25">
            <a:extLst>
              <a:ext uri="{FF2B5EF4-FFF2-40B4-BE49-F238E27FC236}">
                <a16:creationId xmlns:a16="http://schemas.microsoft.com/office/drawing/2014/main" id="{4EBD43CE-9587-DE67-F005-A2676214CF09}"/>
              </a:ext>
            </a:extLst>
          </p:cNvPr>
          <p:cNvSpPr txBox="1"/>
          <p:nvPr/>
        </p:nvSpPr>
        <p:spPr>
          <a:xfrm>
            <a:off x="465959" y="1883607"/>
            <a:ext cx="6022523" cy="12829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</a:pPr>
            <a:r>
              <a:rPr lang="ar-MA" sz="2800" kern="1200" dirty="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rPr>
              <a:t>أُحَدِّدُ ٱلزَّمانَ وَٱلْمَكانَ وَأَصِفُ ٱلْمَشْهَدَ بِشَكْلٍ عامٍّ.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 de texte 25">
            <a:extLst>
              <a:ext uri="{FF2B5EF4-FFF2-40B4-BE49-F238E27FC236}">
                <a16:creationId xmlns:a16="http://schemas.microsoft.com/office/drawing/2014/main" id="{33674693-F5ED-1677-3924-A6EA8DA4F7C4}"/>
              </a:ext>
            </a:extLst>
          </p:cNvPr>
          <p:cNvSpPr txBox="1"/>
          <p:nvPr/>
        </p:nvSpPr>
        <p:spPr>
          <a:xfrm>
            <a:off x="465959" y="3551437"/>
            <a:ext cx="6022523" cy="133216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فِقْرَةٌ لِوَصْفِ عَناصِرِ ٱلْمَكانِ وأُخْرى لِوَصْفِ ٱلْأَشْخاصِ. </a:t>
            </a:r>
            <a:endParaRPr lang="fr-FR" dirty="0"/>
          </a:p>
        </p:txBody>
      </p:sp>
      <p:sp>
        <p:nvSpPr>
          <p:cNvPr id="12" name="Zone de texte 25">
            <a:extLst>
              <a:ext uri="{FF2B5EF4-FFF2-40B4-BE49-F238E27FC236}">
                <a16:creationId xmlns:a16="http://schemas.microsoft.com/office/drawing/2014/main" id="{D8AED8CC-8380-9FBA-7431-99C522407F42}"/>
              </a:ext>
            </a:extLst>
          </p:cNvPr>
          <p:cNvSpPr txBox="1"/>
          <p:nvPr/>
        </p:nvSpPr>
        <p:spPr>
          <a:xfrm>
            <a:off x="465960" y="5268486"/>
            <a:ext cx="6022522" cy="10732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B0F0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6544945" algn="r"/>
              </a:tabLst>
              <a:defRPr sz="2800">
                <a:effectLst/>
                <a:latin typeface="Calibri" panose="020F0502020204030204" pitchFamily="34" charset="0"/>
                <a:ea typeface="Viga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أُعَبِّرُ عَنْ شُعوري وَأَنا أَنْظُرُ إِلى ٱلْمَشْهَدِ.   </a:t>
            </a:r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C773FE1-7BFA-8EC4-CB01-ECB098CA8356}"/>
              </a:ext>
            </a:extLst>
          </p:cNvPr>
          <p:cNvSpPr/>
          <p:nvPr/>
        </p:nvSpPr>
        <p:spPr>
          <a:xfrm>
            <a:off x="7269870" y="2044134"/>
            <a:ext cx="1545335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مُقَدِّمَةٌ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59842AF-A6E2-CEF5-0E3F-BF369B0B527E}"/>
              </a:ext>
            </a:extLst>
          </p:cNvPr>
          <p:cNvSpPr/>
          <p:nvPr/>
        </p:nvSpPr>
        <p:spPr>
          <a:xfrm>
            <a:off x="7160349" y="3875831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عَرْضٌ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176A4D0-CDD2-24F3-E2AC-C6AAAA2C3AD5}"/>
              </a:ext>
            </a:extLst>
          </p:cNvPr>
          <p:cNvSpPr/>
          <p:nvPr/>
        </p:nvSpPr>
        <p:spPr>
          <a:xfrm>
            <a:off x="7151305" y="5432332"/>
            <a:ext cx="1663900" cy="90937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kern="1200" dirty="0">
                <a:effectLst/>
                <a:ea typeface="Viga"/>
                <a:cs typeface="Calibri" panose="020F0502020204030204" pitchFamily="34" charset="0"/>
              </a:rPr>
              <a:t>خاتِمَةٌ </a:t>
            </a:r>
            <a:endParaRPr lang="fr-FR" sz="28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 2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44CA750-81E4-F9F0-922E-909E6EDAF3A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511632" y="2064954"/>
            <a:ext cx="735087" cy="789529"/>
          </a:xfrm>
          <a:prstGeom prst="roundRect">
            <a:avLst/>
          </a:prstGeom>
          <a:noFill/>
        </p:spPr>
      </p:pic>
      <p:pic>
        <p:nvPicPr>
          <p:cNvPr id="25" name="Image 2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547D08D-AC49-632C-C5B7-5074097936D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399153" y="3877772"/>
            <a:ext cx="735087" cy="789529"/>
          </a:xfrm>
          <a:prstGeom prst="roundRect">
            <a:avLst/>
          </a:prstGeom>
          <a:noFill/>
        </p:spPr>
      </p:pic>
      <p:pic>
        <p:nvPicPr>
          <p:cNvPr id="26" name="Image 25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9BAFAB1-237C-C890-AE72-3DBB980DE0A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424D7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0800000">
            <a:off x="6488482" y="5492253"/>
            <a:ext cx="735087" cy="78952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7703583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B412C-BD70-3FBA-856F-48B0F5283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60572A-1005-2FE3-A1F8-1C1260ACF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بالعناصر التي نصفها في شخص؟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3630F9E-B460-0660-A954-A17CF73741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49ED108-5E3D-4AAF-5AED-4AF6C9AE2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83E166-7A60-75CE-1815-F3AE4DE3C6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CC4281-682B-1F3E-4337-ABBA94686A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71C45C8-F6E6-6BA7-D52A-889553C9BA5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A72287-C89B-A285-F1AE-BCD7AC69223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D2C591-2DD8-7223-675F-65128E95185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059DCF-7CF6-61DE-25DF-6344C93F5A2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12E82FC-B010-ED11-7E48-A2971CE627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3D0B2A2-E33A-56C2-5523-309F949A1634}"/>
              </a:ext>
            </a:extLst>
          </p:cNvPr>
          <p:cNvSpPr txBox="1"/>
          <p:nvPr/>
        </p:nvSpPr>
        <p:spPr>
          <a:xfrm>
            <a:off x="833927" y="3268891"/>
            <a:ext cx="7366196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ٱلْعَناصِرُ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نَصِفُها في شَخْصٍ؟</a:t>
            </a:r>
          </a:p>
        </p:txBody>
      </p:sp>
    </p:spTree>
    <p:extLst>
      <p:ext uri="{BB962C8B-B14F-4D97-AF65-F5344CB8AC3E}">
        <p14:creationId xmlns:p14="http://schemas.microsoft.com/office/powerpoint/2010/main" val="63440160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5925-D56E-D630-921B-00C8C9AD7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656B7-F044-F278-4C45-17FA66D7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8EB13C-44D3-4728-2026-BD4F35032D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C70A0C-D79E-7B9D-A40F-F83C3DA5B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9DA9C79-3002-0DC1-BDFE-87CE31432B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3B3EE0-0DC5-FA56-16F0-BCEC0C9280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910332-D28F-A062-AB1B-22ADF186ACB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03CB96-B9C9-905F-607E-9EA905D10070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EFB6DF-F7CA-92ED-A74A-F3727E7E08C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CF50CA-F77C-1235-35EE-609BF0049DD5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1DCE6C3-DBB8-6674-2B8A-F267A88F7E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449D7A1-E668-6C36-496F-EAB134065C6F}"/>
              </a:ext>
            </a:extLst>
          </p:cNvPr>
          <p:cNvSpPr txBox="1"/>
          <p:nvPr/>
        </p:nvSpPr>
        <p:spPr>
          <a:xfrm>
            <a:off x="2565325" y="2210678"/>
            <a:ext cx="3302746" cy="3476685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قامَتُ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شَكْلُه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هِنْدامُه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 fontAlgn="ctr">
              <a:buFont typeface="Arial" panose="020B0604020202020204" pitchFamily="34" charset="0"/>
              <a:buChar char="•"/>
            </a:pP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فْعالُه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ُ؛</a:t>
            </a:r>
            <a:endParaRPr lang="fr-FR" sz="4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تَعابيرُ وَجْهِهِ.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969728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62D6E-1704-51B3-D871-FF440E0D9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2BF0C-8E3C-2586-B451-6E25BBA11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بالعناصر التي نصفها في مشهد؟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0F1AC0C-A554-6BD0-A3B0-F60FE62D88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E13D4F5-8F94-D343-3866-21D4E51BE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A15521-A71D-73DF-E708-031924B4AE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4E9B0C-BB40-1858-B3C7-A159948206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C440423-4FB9-4C63-0FB0-9270F0EF5BE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7F18B3-A4CC-211B-134C-74A69EBE1D79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11001C-AA35-BB82-49A6-2D46D502032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8BF097-C61F-0683-CF9C-24A8A4BA902E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C9498D-FBE7-CB8A-74EB-AC5CCCF3CB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EACE661-4E94-6FF2-BFCA-33D898EB110F}"/>
              </a:ext>
            </a:extLst>
          </p:cNvPr>
          <p:cNvSpPr txBox="1"/>
          <p:nvPr/>
        </p:nvSpPr>
        <p:spPr>
          <a:xfrm>
            <a:off x="558053" y="3281083"/>
            <a:ext cx="8027893" cy="1123712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ٱلْعَناصِرُ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ٱلَّتي نَصِفُها في مَشْهَدٍ؟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980770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CFF4B-6E4A-DAA3-F868-C7C52A454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1AACBB-DE95-1DD8-16CD-C976BF5B5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805D0DB-D063-FA6F-D599-4E61B19194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BAAA04-06ED-94FA-0E08-06FAFDB3E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30940A-F55D-C6EE-2933-0FF0B351BF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26C0FE2-D88F-B0D7-3B22-DCFE2CCDA0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376C42C-615B-8389-EAC9-853529FE3F0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320A5F-A3F6-23FB-76DE-447FEB132C2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41862C-7BC1-72BD-DFF8-D41EC405C8F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2882EA-EFD6-C65F-808A-03FFABB4D9F0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20D463-51DA-3098-84BA-8514CAC4CE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0307E9-3273-329F-44E6-A40B49749C3A}"/>
              </a:ext>
            </a:extLst>
          </p:cNvPr>
          <p:cNvSpPr txBox="1"/>
          <p:nvPr/>
        </p:nvSpPr>
        <p:spPr>
          <a:xfrm>
            <a:off x="2000749" y="2730507"/>
            <a:ext cx="4684506" cy="286035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marL="571500" indent="-571500" algn="r" rtl="1" eaLnBrk="1" fontAlgn="t" latinLnBrk="0" hangingPunct="1">
              <a:buFont typeface="Arial" panose="020B0604020202020204" pitchFamily="34" charset="0"/>
              <a:buChar char="•"/>
            </a:pP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زَمانُ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  <a:p>
            <a:pPr marL="571500" indent="-571500" algn="r" rtl="1" eaLnBrk="1" fontAlgn="t" latinLnBrk="0" hangingPunct="1">
              <a:buFont typeface="Arial" panose="020B0604020202020204" pitchFamily="34" charset="0"/>
              <a:buChar char="•"/>
            </a:pP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مَوْقِعُ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  <a:p>
            <a:pPr marL="571500" marR="0" indent="-571500" algn="r" rtl="1" eaLnBrk="1" fontAlgn="auto" latinLnBrk="0" hangingPunct="1">
              <a:buFont typeface="Arial" panose="020B0604020202020204" pitchFamily="34" charset="0"/>
              <a:buChar char="•"/>
            </a:pP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مُكَوِّناتُ </a:t>
            </a:r>
            <a:r>
              <a:rPr lang="ar-SA" sz="5400" b="1" i="0" u="none" strike="noStrike" kern="1200" dirty="0" err="1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ٱلْمَشْهَدِ</a:t>
            </a:r>
            <a:r>
              <a:rPr lang="ar-M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SA" sz="5400" b="1" i="0" u="none" strike="noStrike" kern="1200" dirty="0">
                <a:solidFill>
                  <a:srgbClr val="1F4E79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36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94301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88F98-0D29-3961-91A1-7F7A73FD4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C99DFE-BF05-D710-3976-D1E92C2B4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بالأساليب والظواهر اللغوية التي تساعدنا على الوصف؟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B3EF12-83EA-7228-8F20-DE7CED31E8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D6BF369-17D6-EBAA-FD50-81B48AF8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D5C62A-63CD-7230-F38D-D182559E0D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748540-8ECF-D544-DED8-613F658E10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561A9C9-F95E-3286-38FC-AD1D1D421CDA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805318-74BF-F878-E137-A1CD2128EA64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93520A-1DE4-04B8-1749-62B5D53BFE22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F5E224-FB5B-DF11-AD92-0659D907B46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52CE9D-CAD2-C372-DD03-E5274EC8B8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D220077-70B8-674E-1E7E-55E0F2BAD356}"/>
              </a:ext>
            </a:extLst>
          </p:cNvPr>
          <p:cNvSpPr txBox="1"/>
          <p:nvPr/>
        </p:nvSpPr>
        <p:spPr>
          <a:xfrm>
            <a:off x="558053" y="3281083"/>
            <a:ext cx="8027893" cy="2145268"/>
          </a:xfrm>
          <a:prstGeom prst="roundRect">
            <a:avLst/>
          </a:prstGeom>
          <a:noFill/>
          <a:ln w="28575">
            <a:solidFill>
              <a:srgbClr val="48B2DC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ٱلْأَساليبُ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وَٱلظَّواهِرُ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ٱللُّغَوِيَّةُ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ٱلَّتي نَسْتَعْمِلُها في </a:t>
            </a:r>
            <a:r>
              <a:rPr lang="ar-MA" sz="60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ٱلْوَصْفِ</a:t>
            </a:r>
            <a:r>
              <a:rPr lang="ar-MA" sz="60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703266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2557-198F-4A18-25E2-A9C46458D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6B1EA9-1579-A017-2928-34AF73384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جماعة. من يقرأ؟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56AB966-534D-56EE-0157-1E12A43FD4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1154CA-B358-8CBB-BD64-BC95E0C11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46AC1D-27D8-1B92-7E3A-49D0658893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31BE59-B4C3-0B8E-B56A-EDD137B0FB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BB65501-8553-4618-C9B1-78DA757DE7F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DF2184-2606-F92A-DBDE-C86E247430F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B2646B-D7E6-3578-01DB-A5DCF072FBD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76207D-AEF5-8029-E048-33C2BAF5DAC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2" name="Espace réservé pour une image  11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45E8178-BC59-7379-3F5C-35C6F128D25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5">
            <a:extLst>
              <a:ext uri="{FF2B5EF4-FFF2-40B4-BE49-F238E27FC236}">
                <a16:creationId xmlns:a16="http://schemas.microsoft.com/office/drawing/2014/main" id="{85796BF0-F868-F685-2D6C-E36CFC741A8D}"/>
              </a:ext>
            </a:extLst>
          </p:cNvPr>
          <p:cNvSpPr txBox="1"/>
          <p:nvPr/>
        </p:nvSpPr>
        <p:spPr>
          <a:xfrm>
            <a:off x="989341" y="1925769"/>
            <a:ext cx="6461234" cy="41883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ٱلتَّشْبيهِ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ٱلْحَقيقِيُّ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اَلنَّعْتُ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ٱلسَّبَبِيُّ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اَلْحالُ؛</a:t>
            </a:r>
          </a:p>
          <a:p>
            <a:pPr marL="857250" indent="-857250" algn="just" rtl="1">
              <a:buFont typeface="Arial" panose="020B0604020202020204" pitchFamily="34" charset="0"/>
              <a:buChar char="•"/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أُسْلوبُ ٱلتَّفْضيلِ.</a:t>
            </a:r>
            <a:endParaRPr lang="fr-FR" sz="48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865537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CC852-9A79-83EA-AF94-B6F65FA82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BEE5D1-82BA-1028-2408-93D9B4536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المشهد التالي: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33E794E-F886-AF70-5B97-48F4418FA9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ED01693-30BD-4C44-EA73-46C2945404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2AC3E0-1221-2112-7034-DBBEAC720B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BD85B8C-8781-9CD8-5697-B6C970DB60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83292DA-C139-8DBB-BE30-D557424AA9AF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938B7-ABA2-36D4-7526-21B81B26A88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537A12-69D3-9826-7AA7-B67A123B5BA4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5B382B-F1DC-E0E8-F8FD-1551019A1D0C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6CAFDB-67C4-1CF4-C3FF-1B0628C776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3D06930-CDA2-08EC-E54F-7128735AE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51" y="1912159"/>
            <a:ext cx="7214246" cy="44778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52185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25F2C-E3DA-12FC-A957-580FFACA1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5DFD31-8367-1A5B-A99D-E308DB189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الخطوة الأولى التي نقوم بها لوصف المشهد؟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43CC131-C914-BC61-31B5-8973004044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0DF9AD-0C1D-629D-11D0-E48AE4167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CF3A8A-CFFE-4861-F7E5-8007019239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701C721-E056-1923-6B97-12536F46524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A1AEC71-DFBE-80A4-DB2B-9867F598844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D9ED11-DD20-A7CC-42A1-83AF831A7DB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77AE7C-F21D-F033-BF33-4E71F802DB9A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6F93A5-59A6-09FC-E51E-60D094E486F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B77023-79A9-330E-17EE-C1B779D1C0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E99FFDE-D9FB-5CC2-0884-446A4915B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51" y="1912159"/>
            <a:ext cx="7214246" cy="44778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7411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34C92-2301-BC6D-69D2-C4FC7F594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952000-EAAB-361E-B97D-288520C7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رسم جدول عناصر المشهد وتحديد الأوصاف المناسبة لكل منها.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A5D9A3-90F3-472F-D8E2-CAFBD74F16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EF9DF9-CBAF-A26E-64B9-9F03FA515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F21174B-0126-2EA2-88F6-B3C8057ED2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9C95D6-312C-8D43-42B2-9CCC816321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363D2B-61CD-CDD8-5C91-7E3DE1D3993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13B1FB-6BA8-A9AD-6FC4-097FDBDAB74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57ADF1-EE45-F9FF-7E77-660E15477516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075239-904A-4878-9E1F-F58B74440F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AD2B74-E952-06E0-39BB-C44F15FC8A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3D3FAB8-0A57-9044-628B-8F4917C1D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729847"/>
              </p:ext>
            </p:extLst>
          </p:nvPr>
        </p:nvGraphicFramePr>
        <p:xfrm>
          <a:off x="1783485" y="2864591"/>
          <a:ext cx="6660719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7007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573712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452726">
                <a:tc>
                  <a:txBody>
                    <a:bodyPr/>
                    <a:lstStyle/>
                    <a:p>
                      <a:pPr marL="0" lvl="0" indent="0" algn="just" rtl="1">
                        <a:buFont typeface="Arial" panose="020B0604020202020204" pitchFamily="34" charset="0"/>
                        <a:buNone/>
                      </a:pP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484535">
                <a:tc>
                  <a:txBody>
                    <a:bodyPr/>
                    <a:lstStyle/>
                    <a:p>
                      <a:pPr marL="0" indent="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1986229">
                <a:tc>
                  <a:txBody>
                    <a:bodyPr/>
                    <a:lstStyle/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  <p:pic>
        <p:nvPicPr>
          <p:cNvPr id="4" name="Picture 4">
            <a:extLst>
              <a:ext uri="{FF2B5EF4-FFF2-40B4-BE49-F238E27FC236}">
                <a16:creationId xmlns:a16="http://schemas.microsoft.com/office/drawing/2014/main" id="{EEDAF6AC-DB15-EDAA-65A6-DC18EE6BA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20" y="1575854"/>
            <a:ext cx="4661401" cy="289330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45641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428CA-B308-534F-7BE9-B2B57BCAA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9C0596-92C2-1A23-CC6D-F7CA6F04F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وراسموا عليها جدول عناصر المشهد ثم حددوا مكوناته والأوصاف المناسبة لها.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B91B73A-27FC-52E2-CAD1-B084B12C3C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CE08DDA-4B4C-8710-1079-5F4FE6A6B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3960EB6-1660-41BA-2B7C-E740BD9135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0A5A29C-43BA-F0C4-67B6-E9FB02839D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D0D5FD-4601-F9FC-FB70-5FE3E543168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827F8A-D33A-A885-0436-888961145C9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A146C4-9AF5-DB34-FA5A-1B46AA23E7D3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55DF40-B161-68F0-5691-3DD6E19B323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65109F-4227-DA52-3A1D-A83D2FD7D2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1A12DF7-023A-17A4-F75E-045ADE5DBB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81022"/>
              </p:ext>
            </p:extLst>
          </p:nvPr>
        </p:nvGraphicFramePr>
        <p:xfrm>
          <a:off x="3015574" y="2864590"/>
          <a:ext cx="5428630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6021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282609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329033">
                <a:tc>
                  <a:txBody>
                    <a:bodyPr/>
                    <a:lstStyle/>
                    <a:p>
                      <a:pPr marL="0" lvl="0" indent="0" algn="just" rtl="1">
                        <a:buFont typeface="Arial" panose="020B0604020202020204" pitchFamily="34" charset="0"/>
                        <a:buNone/>
                      </a:pP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29033">
                <a:tc>
                  <a:txBody>
                    <a:bodyPr/>
                    <a:lstStyle/>
                    <a:p>
                      <a:pPr marL="0" indent="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1672585">
                <a:tc>
                  <a:txBody>
                    <a:bodyPr/>
                    <a:lstStyle/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  <p:pic>
        <p:nvPicPr>
          <p:cNvPr id="4" name="Picture 4">
            <a:extLst>
              <a:ext uri="{FF2B5EF4-FFF2-40B4-BE49-F238E27FC236}">
                <a16:creationId xmlns:a16="http://schemas.microsoft.com/office/drawing/2014/main" id="{25BBDF43-E26B-7565-013B-DE9C838A1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93" y="2366242"/>
            <a:ext cx="5060373" cy="40248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horloge, cercle&#10;&#10;Le contenu généré par l’IA peut être incorrect.">
            <a:extLst>
              <a:ext uri="{FF2B5EF4-FFF2-40B4-BE49-F238E27FC236}">
                <a16:creationId xmlns:a16="http://schemas.microsoft.com/office/drawing/2014/main" id="{01862589-4FD0-06E9-158F-DD544E60C5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14" y="1182508"/>
            <a:ext cx="906801" cy="104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1194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DDE10-7DBF-1372-CBD4-0463D83E0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B37B4D-49F3-4C1B-FCA2-5E2A68A9B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ما مكونات المشهد ؟ ( مناقشة المكونات المقترحة.)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066C881-A7FB-CA12-A8EA-F72148314C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3CA51EC-7535-4812-63F0-8C5E01BB7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6090816-2A11-2331-ECD9-AF8D2BE2A4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84BCE5D-9D13-0F31-8EAA-7D1FD35675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92E95AF-44C2-8709-57B8-35E37A9CE983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8B185D-171B-5E16-E199-FB35B9FA6F1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257ECB-4A04-FC14-2C2B-DC3A014B31D2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BF33BA-E7C5-38F7-4B34-E9884244B94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9C7BC9A-5AD7-913F-036A-B4B184AFB1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3887F0C-74EC-B44B-409E-92103A9ED82C}"/>
              </a:ext>
            </a:extLst>
          </p:cNvPr>
          <p:cNvGraphicFramePr>
            <a:graphicFrameLocks noGrp="1"/>
          </p:cNvGraphicFramePr>
          <p:nvPr/>
        </p:nvGraphicFramePr>
        <p:xfrm>
          <a:off x="3015574" y="2864590"/>
          <a:ext cx="5428630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6021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282609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329033">
                <a:tc>
                  <a:txBody>
                    <a:bodyPr/>
                    <a:lstStyle/>
                    <a:p>
                      <a:pPr marL="0" lvl="0" indent="0" algn="just" rtl="1">
                        <a:buFont typeface="Arial" panose="020B0604020202020204" pitchFamily="34" charset="0"/>
                        <a:buNone/>
                      </a:pP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29033">
                <a:tc>
                  <a:txBody>
                    <a:bodyPr/>
                    <a:lstStyle/>
                    <a:p>
                      <a:pPr marL="0" indent="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1672585">
                <a:tc>
                  <a:txBody>
                    <a:bodyPr/>
                    <a:lstStyle/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  <p:pic>
        <p:nvPicPr>
          <p:cNvPr id="4" name="Picture 4">
            <a:extLst>
              <a:ext uri="{FF2B5EF4-FFF2-40B4-BE49-F238E27FC236}">
                <a16:creationId xmlns:a16="http://schemas.microsoft.com/office/drawing/2014/main" id="{2B12FBE2-6979-077C-4DE2-59459AE73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93" y="2366242"/>
            <a:ext cx="5060373" cy="40248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86838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85501-B031-AAB9-CCB0-C8859D561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2B7D24-620D-1AE4-ECB8-613A19DA3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الزمان الذي يعبر عنه المشهد؟  (مناقشة الأجوبة قبل الانتقال إلى باقي العناصر والمكونات.)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4F19D13-C1CF-E899-CE90-9C407F2140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B7E50F-B119-9797-D7C2-88F313600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2AA5F5-B345-E99C-A5D7-25ACA576AE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27E0BF-CD63-D328-B79C-7EB99666D3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A551AC4-212A-14E1-E633-933245BB1F4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56CC61-3F45-B22E-CA86-47BEEEC0074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847705-B83D-40DC-B65A-2125E2C8D1F7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454471-D5B6-9BDF-129E-A6E5BD96C71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DCCEADF-7D02-6677-C885-B9BBB47E41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D63B858-C8C6-B6ED-B418-0F3593413FD4}"/>
              </a:ext>
            </a:extLst>
          </p:cNvPr>
          <p:cNvGraphicFramePr>
            <a:graphicFrameLocks noGrp="1"/>
          </p:cNvGraphicFramePr>
          <p:nvPr/>
        </p:nvGraphicFramePr>
        <p:xfrm>
          <a:off x="3015574" y="2864590"/>
          <a:ext cx="5428630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6021">
                  <a:extLst>
                    <a:ext uri="{9D8B030D-6E8A-4147-A177-3AD203B41FA5}">
                      <a16:colId xmlns:a16="http://schemas.microsoft.com/office/drawing/2014/main" val="815128359"/>
                    </a:ext>
                  </a:extLst>
                </a:gridCol>
                <a:gridCol w="1282609">
                  <a:extLst>
                    <a:ext uri="{9D8B030D-6E8A-4147-A177-3AD203B41FA5}">
                      <a16:colId xmlns:a16="http://schemas.microsoft.com/office/drawing/2014/main" val="1341966941"/>
                    </a:ext>
                  </a:extLst>
                </a:gridCol>
              </a:tblGrid>
              <a:tr h="329033">
                <a:tc>
                  <a:txBody>
                    <a:bodyPr/>
                    <a:lstStyle/>
                    <a:p>
                      <a:pPr marL="0" lvl="0" indent="0" algn="just" rtl="1">
                        <a:buFont typeface="Arial" panose="020B0604020202020204" pitchFamily="34" charset="0"/>
                        <a:buNone/>
                      </a:pP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زَمانُ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3494"/>
                  </a:ext>
                </a:extLst>
              </a:tr>
              <a:tr h="329033">
                <a:tc>
                  <a:txBody>
                    <a:bodyPr/>
                    <a:lstStyle/>
                    <a:p>
                      <a:pPr marL="0" indent="0" algn="just" rtl="1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615950" algn="l"/>
                        </a:tabLst>
                      </a:pPr>
                      <a:endParaRPr lang="ar-MA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مَوْقِعُ </a:t>
                      </a:r>
                      <a:r>
                        <a:rPr lang="ar-SA" sz="26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endParaRPr lang="fr-FR" sz="26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90100"/>
                  </a:ext>
                </a:extLst>
              </a:tr>
              <a:tr h="1672585">
                <a:tc>
                  <a:txBody>
                    <a:bodyPr/>
                    <a:lstStyle/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............: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</a:t>
                      </a:r>
                    </a:p>
                    <a:p>
                      <a:pPr marL="177800" indent="-177800" algn="just" defTabSz="914400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FontTx/>
                        <a:buChar char="-"/>
                        <a:tabLst>
                          <a:tab pos="615950" algn="l"/>
                        </a:tabLst>
                      </a:pPr>
                      <a:r>
                        <a:rPr lang="ar-MA" sz="2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مُكَوِّناتُ </a:t>
                      </a:r>
                      <a:r>
                        <a:rPr lang="ar-SA" sz="28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ٱلْمَشْهَدِ</a:t>
                      </a:r>
                      <a:r>
                        <a:rPr lang="ar-SA" sz="2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41079"/>
                  </a:ext>
                </a:extLst>
              </a:tr>
            </a:tbl>
          </a:graphicData>
        </a:graphic>
      </p:graphicFrame>
      <p:pic>
        <p:nvPicPr>
          <p:cNvPr id="4" name="Picture 4">
            <a:extLst>
              <a:ext uri="{FF2B5EF4-FFF2-40B4-BE49-F238E27FC236}">
                <a16:creationId xmlns:a16="http://schemas.microsoft.com/office/drawing/2014/main" id="{A61E9918-161A-E623-FA49-894479CC6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93" y="2366242"/>
            <a:ext cx="5060373" cy="40248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59713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B7B6C-08DC-8304-DF53-03DC303C7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4FF7C-30D4-7C5F-4526-4B1FF63DD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استعينوا بما سجلتموه من أوصاف على الجدول وحرروا نصا وصفيا للمشهد وفق التصميم التالي: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35B13B7-7D87-3183-B7D0-110B1A5DB9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400E45-7D6E-1F8C-EBFE-721CF7571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EAE05-0B86-EE82-12DA-D82FCDA511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DCAF4D1-D5BF-D647-0392-7C655F2310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132A6E0-8BF4-CBEB-FE91-2797D623DA8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55683E-FE02-EA51-7F32-C47DA84DEF9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5BD655-A2C9-07AD-AA23-97D6CF4A9DAC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150D3C-EEB4-D3AC-746A-6462ABE15D9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6A2E812-DB62-E0A7-B17F-E00FB374BF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B0605F77-DF29-1FE0-B437-1396D0C97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31" y="1478603"/>
            <a:ext cx="4624452" cy="46233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Une image contenant texte, Police, écriture manuscri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2483063-9CF4-F5A5-6936-B65AA01BE5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9286" y="3429000"/>
            <a:ext cx="3380783" cy="24735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779207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C8A36-3BE5-A1CC-97AD-669B331F2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DB3BBB-5E31-3370-E30B-D1E65156F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التصحيح. من يقرأ إنتاجه؟ (يناقش  كل إنتاج على ضوء الضوابط التالية)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13978B8-8F0F-6370-AD6F-50D51087AF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54A5C7A-B00F-BE55-2494-A135C2ADE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1E58068-0723-0C39-42C7-FE98D87866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1B9863-3F75-1F26-0A91-AB99593A95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797541B-058E-F9C2-4B97-68BDE42D196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D52E4B-C817-B85D-32B2-00591B896968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A80002-1D13-6EE6-0119-E8D234CFCAFA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BDB88B-DC44-5CBC-9895-E0097F3B384B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E3A8B0-3E13-A47A-BE8D-B27339460F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Image 3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29179F9-5004-D577-7FE5-763699F565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48" y="1331328"/>
            <a:ext cx="726471" cy="836311"/>
          </a:xfrm>
          <a:prstGeom prst="rect">
            <a:avLst/>
          </a:prstGeom>
        </p:spPr>
      </p:pic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F4AAAFC-99A6-C7D3-AF07-09EDAD4B47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351" y="2549984"/>
            <a:ext cx="8102728" cy="307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6612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D0909-AB95-6962-AFF2-E6C18E394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7DE0ED-47BA-7580-78A2-D2B5396DC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قبل أن نواصل. سنلعب لعبة الدقة في القراءة. من يقرأ الجملة دون أخطاء؟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9AED5E-DEE1-5889-4289-277BFEA637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3A609B4-7AF1-BACE-8D4F-93FC884C00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75865B3-D82B-E6D2-1962-150A921B7F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E1558D6-E460-C61F-A576-BC33053DB4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29ABA26-0C25-4370-EBF4-03C4310184FC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5B64FA-9A62-1BDA-0C4C-6FAA6B45717D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7E7445-D75A-02D1-D879-EFAA6F809B6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B056D2-2690-C663-0158-1821D45CF6B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6498E17-34F0-7989-902D-A2CEBCDA8F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E88B724-E7C1-15E5-94BF-A50D87C7212E}"/>
              </a:ext>
            </a:extLst>
          </p:cNvPr>
          <p:cNvSpPr txBox="1"/>
          <p:nvPr/>
        </p:nvSpPr>
        <p:spPr>
          <a:xfrm>
            <a:off x="761791" y="3221535"/>
            <a:ext cx="7923175" cy="1042271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يتدفق جدول صغير بمائه الصافي.</a:t>
            </a:r>
          </a:p>
        </p:txBody>
      </p:sp>
    </p:spTree>
    <p:extLst>
      <p:ext uri="{BB962C8B-B14F-4D97-AF65-F5344CB8AC3E}">
        <p14:creationId xmlns:p14="http://schemas.microsoft.com/office/powerpoint/2010/main" val="39645623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84C10-194D-C8B2-F844-197A9A4CD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7FC6DC-AEA7-7CB8-AB6B-22C0414C6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دون أخطاء؟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DB0A6A-81B0-D355-D491-965F1CD04C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438910-AB49-0D24-4AFE-42C46898C8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900C5A-EF0F-622B-AD69-33543E3939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DD1541-1FA4-1712-31C5-1A461CA806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96016B0-F1C8-F8C9-61BC-EF4B19772AA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547B4E-A6C0-4919-809F-90D36046846B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0D722E-317B-2B29-A1B0-47D761D83F3B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6BB8AE-8523-7ABA-DF92-565C2FB12DB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B18E10D-80F1-59EC-0FE6-33445951490F}"/>
              </a:ext>
            </a:extLst>
          </p:cNvPr>
          <p:cNvSpPr txBox="1"/>
          <p:nvPr/>
        </p:nvSpPr>
        <p:spPr>
          <a:xfrm>
            <a:off x="632373" y="3371476"/>
            <a:ext cx="7934737" cy="728924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أروع النزهة في أكناف مراكش الحمراء.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F28C58F-40F7-8782-05CB-854FDAE67A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4185214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112C1-D1B1-C16D-3530-43941491A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2B15F5-B180-6986-554D-FAE7FE9A9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دون أخطاء؟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92F1A6D-A5E3-C1AA-1C17-D2B007441F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8851FD-04AB-88AE-F070-922BD2295D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B1ABAE8-C059-D811-A281-55CCE2F023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ED6707-B8A6-FA82-6283-AAAFBA9B40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9A03F09-7674-81A2-9564-85719DF05C65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9D2E29-6273-5EAE-6B1C-B0E5179EFD4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06EB60-BA85-0508-B957-F3E191902F0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C00A52-3DC6-3092-3735-3AFF2BED5F5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C84463-56F0-E44C-BE49-0CD2C9734AC7}"/>
              </a:ext>
            </a:extLst>
          </p:cNvPr>
          <p:cNvSpPr txBox="1"/>
          <p:nvPr/>
        </p:nvSpPr>
        <p:spPr>
          <a:xfrm>
            <a:off x="632373" y="3371476"/>
            <a:ext cx="7934737" cy="138477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تتعالى ضحكات الصبي، وهو يلاحق إحدى الفراشات.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40AD302-F44A-B39F-EC80-590780633A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1740695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4E7AF-E688-50A2-7436-AD8EF14E1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0FAE19-BCFF-5F55-87A8-21BAABC94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دون أخطاء؟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2043665-03B1-7CA8-BB43-B29ABFABE1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B33F5C-93F6-9D5B-CDDA-7BA5861027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77EFE2-18BD-F87D-5C6C-AD07B44D7D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A4AC91-E086-3870-9585-AB517FFDE0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BDCA7C-EF9D-7DA1-F748-AD02C8723E4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A82F54-4CF5-CF2A-50BC-61D728D8EE3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1ED41A-D026-CF6A-1665-AD4661E4ABF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5D544A-30F9-99D4-C79E-85F81AAD8F9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005555-2ADE-7E25-349D-0B65E221A2BE}"/>
              </a:ext>
            </a:extLst>
          </p:cNvPr>
          <p:cNvSpPr txBox="1"/>
          <p:nvPr/>
        </p:nvSpPr>
        <p:spPr>
          <a:xfrm>
            <a:off x="719922" y="2272250"/>
            <a:ext cx="7934737" cy="365596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غادَ</a:t>
            </a:r>
            <a:r>
              <a:rPr lang="ar-MA" sz="6600" b="1" dirty="0">
                <a:solidFill>
                  <a:srgbClr val="FFFF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رَتِ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ٱلطِّفْ</a:t>
            </a:r>
            <a:r>
              <a:rPr lang="ar-MA" sz="6600" b="1" dirty="0" err="1">
                <a:solidFill>
                  <a:schemeClr val="accent4">
                    <a:lumMod val="20000"/>
                    <a:lumOff val="80000"/>
                  </a:schemeClr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ــ</a:t>
            </a:r>
            <a:r>
              <a:rPr lang="ar-MA" sz="6600" b="1" dirty="0" err="1">
                <a:solidFill>
                  <a:srgbClr val="FFFF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ـلَة</a:t>
            </a:r>
            <a:r>
              <a:rPr lang="ar-MA" sz="6600" b="1" dirty="0" err="1">
                <a:solidFill>
                  <a:schemeClr val="accent4">
                    <a:lumMod val="20000"/>
                    <a:lumOff val="80000"/>
                  </a:schemeClr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ياسَ</a:t>
            </a:r>
            <a:r>
              <a:rPr lang="ar-MA" sz="6600" b="1" dirty="0">
                <a:solidFill>
                  <a:srgbClr val="FFFF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ـــمينُ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مَد</a:t>
            </a:r>
            <a:r>
              <a:rPr lang="ar-MA" sz="6600" b="1" dirty="0">
                <a:solidFill>
                  <a:srgbClr val="FFFF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ينَتَها</a:t>
            </a:r>
            <a:r>
              <a:rPr lang="ar-MA" sz="6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ٱلْوا</a:t>
            </a:r>
            <a:r>
              <a:rPr lang="ar-MA" sz="6600" b="1" dirty="0" err="1">
                <a:solidFill>
                  <a:srgbClr val="FFFF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سِعَة</a:t>
            </a:r>
            <a:r>
              <a:rPr lang="ar-MA" sz="6600" b="1" dirty="0" err="1">
                <a:solidFill>
                  <a:schemeClr val="accent4">
                    <a:lumMod val="20000"/>
                    <a:lumOff val="80000"/>
                  </a:schemeClr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تَحْمِلُ في قَلْــ</a:t>
            </a:r>
            <a:r>
              <a:rPr lang="ar-MA" sz="6600" b="1" dirty="0">
                <a:solidFill>
                  <a:srgbClr val="FFFF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ـــــبِها 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دَهْشَةَ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ٱلرَّحــ</a:t>
            </a:r>
            <a:r>
              <a:rPr lang="ar-MA" sz="6600" b="1" dirty="0" err="1">
                <a:solidFill>
                  <a:schemeClr val="accent4">
                    <a:lumMod val="20000"/>
                    <a:lumOff val="80000"/>
                  </a:schemeClr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ـ</a:t>
            </a:r>
            <a:r>
              <a:rPr lang="ar-MA" sz="6600" b="1" dirty="0" err="1">
                <a:solidFill>
                  <a:srgbClr val="FFFF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ــــيلِ</a:t>
            </a:r>
            <a:r>
              <a:rPr lang="ar-MA" sz="66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CE4467-3B9C-EF86-A367-9028449E26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052867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2C164-FA7B-08A4-E300-0112126AA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9248BE-59E1-6EEC-D66C-825ECAC29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الجملة؟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74216D-F0B0-F3AF-045E-3B8AB82CD5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77BFED8-53AD-602B-1283-A58EBEFA8E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B3E3EC3-BBA4-E530-41E5-EE985622A5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60358B6-4144-D310-8B0E-E05492C2FE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6CC89B1-BCE4-0834-7762-96A4B2388A34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F47B3C-8667-2951-0ED6-D9623C92C55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25E71D-BE15-243A-4EA9-336E340BC2C5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DFE619-8068-D77A-16B4-8198596E8DE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4CD6DAB-4236-95D4-876F-2F43910F7F1C}"/>
              </a:ext>
            </a:extLst>
          </p:cNvPr>
          <p:cNvSpPr txBox="1"/>
          <p:nvPr/>
        </p:nvSpPr>
        <p:spPr>
          <a:xfrm>
            <a:off x="719922" y="2272250"/>
            <a:ext cx="7934737" cy="365596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غادَرَتِ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ٱلطِّفْـــلَةُ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ياسَـــمينُ مَدينَتَها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ٱلْواسِعَةَ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تَحْمِلُ في قَلْـــــــبِها دَهْشَةَ </a:t>
            </a:r>
            <a:r>
              <a:rPr lang="ar-MA" sz="66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ٱلرَّحـــــــيلِ</a:t>
            </a:r>
            <a:r>
              <a:rPr lang="ar-MA" sz="6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93FF612-655A-972A-A7C1-683443D0F9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1284323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EAA22-C3E1-4188-9F01-17ACAE3CE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AE58EBC-DE9B-FE6F-409F-772D2FCF3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905038"/>
            <a:ext cx="7886700" cy="720000"/>
          </a:xfrm>
        </p:spPr>
        <p:txBody>
          <a:bodyPr/>
          <a:lstStyle/>
          <a:p>
            <a:r>
              <a:rPr lang="ar-MA" sz="2800" dirty="0"/>
              <a:t>             أنشطة داعمة  : مراجعة وتوليف؟</a:t>
            </a:r>
            <a:endParaRPr lang="fr-MA" sz="3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34C02819-CD6D-E421-7957-A3CD9BCB9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875467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354C0A18-5631-CC96-50D7-6F7930B954EC}"/>
              </a:ext>
            </a:extLst>
          </p:cNvPr>
          <p:cNvSpPr txBox="1">
            <a:spLocks/>
          </p:cNvSpPr>
          <p:nvPr/>
        </p:nvSpPr>
        <p:spPr>
          <a:xfrm>
            <a:off x="1300715" y="2330694"/>
            <a:ext cx="5962196" cy="159709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أنشطة تطبيقية.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C7D375A-F747-B2E9-FFC2-0978513DC081}"/>
              </a:ext>
            </a:extLst>
          </p:cNvPr>
          <p:cNvSpPr txBox="1"/>
          <p:nvPr/>
        </p:nvSpPr>
        <p:spPr>
          <a:xfrm>
            <a:off x="4299000" y="1827529"/>
            <a:ext cx="2866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الظواهر اللغوية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00FEF7C-0DE2-9859-DC4F-D3DAFE9291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577781-9193-65DA-2450-C3D0B77D2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8234" y="1006089"/>
            <a:ext cx="465091" cy="49610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01528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E918C-E178-6A21-B4F9-1194DCE7B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C823FB-0CD9-8418-5DF2-7C213B721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4" y="756000"/>
            <a:ext cx="714623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852CCF7-2CAE-2FC8-25DE-AA93455077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CAD21F-168B-826D-C3FC-3E3CE48C1F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C5CA3DC-AF91-1658-62ED-BEB0B6CBF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C39D03-872F-1BAF-B269-9A870D2E9C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48B4572-F68F-820B-5DA1-3AD77B5995F6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79707D-D41B-56FA-5A05-A749BD6BB612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3BD620-6E11-C244-FA8E-74C30014D8E5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474308-888A-10A8-E73D-F0158B6F6A9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3" name="Espace réservé pour une image  22">
            <a:extLst>
              <a:ext uri="{FF2B5EF4-FFF2-40B4-BE49-F238E27FC236}">
                <a16:creationId xmlns:a16="http://schemas.microsoft.com/office/drawing/2014/main" id="{3BC73594-4923-915A-05CD-E40F430F44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44" t="11033" r="-3319" b="12629"/>
          <a:stretch/>
        </p:blipFill>
        <p:spPr>
          <a:xfrm>
            <a:off x="2492942" y="2589195"/>
            <a:ext cx="4321743" cy="3128210"/>
          </a:xfrm>
          <a:prstGeom prst="roundRect">
            <a:avLst/>
          </a:prstGeom>
        </p:spPr>
      </p:pic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05FA73D-5404-F1DB-31D4-6D767A885D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63166510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8635F-9F7C-6198-3BF3-A5411F5CD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915354-43B6-9B1E-E866-EBB825CE3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4" y="756000"/>
            <a:ext cx="714623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أعربوا الكلمة المكتوبة بلون أحمر في الجملة التالية.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408D68C-1B8C-B275-128F-10D75A8368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F72651-152A-00AD-D5F1-6262FAE5BB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B51ECA-A0F8-B885-14E3-3782BBA4D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DAE483D-75AF-980B-D079-DB2BA2754B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794D7C-D215-F795-7CC3-C88064BC2E8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FD00B7-5E64-D2C0-631F-8A25F03170B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EFD1D8-C017-698C-9DC5-8411B27D007E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D2DCC5-6D88-2508-53DB-804105A0927A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1925A0-F5C2-6DC4-52E6-8762A480945B}"/>
              </a:ext>
            </a:extLst>
          </p:cNvPr>
          <p:cNvSpPr txBox="1"/>
          <p:nvPr/>
        </p:nvSpPr>
        <p:spPr>
          <a:xfrm>
            <a:off x="400449" y="3231263"/>
            <a:ext cx="8343102" cy="937775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رَأَيْتُ رَجُلاً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كَريماً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ٱلسّوقِ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129604D-4FD4-6147-1B2F-DD34606652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589777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DC824-004A-A5A0-3BE0-18D50E332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C347FB-CEB8-2843-382F-80C3E2155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4" y="756000"/>
            <a:ext cx="714623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أعربوا الكلمة المكتوبة بلون أحمر في الجملة التالية.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B9E8D0-00C9-1024-5AC3-F2912EEEAE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3218DE-E714-B86E-75A7-E34F2D1D9D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849DEC1-7F8B-36A9-7C4A-DBB75F4A7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4942007-9C2D-1C51-F463-5C801CDDA5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60B242F-8FAF-69FD-E4C3-FBF456CFB9C0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20FA17-5BDB-99BE-E4BD-B768218EA53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8DFB3F-5B81-E923-9F9C-E7140511DD08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D63EB-DBF7-48BD-73D6-0E839FF2079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11A450-184A-AE6B-DF43-9252D594C3EB}"/>
              </a:ext>
            </a:extLst>
          </p:cNvPr>
          <p:cNvSpPr txBox="1"/>
          <p:nvPr/>
        </p:nvSpPr>
        <p:spPr>
          <a:xfrm>
            <a:off x="476654" y="3250719"/>
            <a:ext cx="8343102" cy="728924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زُرْتُ مَدينَتَيْنِ </a:t>
            </a:r>
            <a:r>
              <a:rPr lang="ar-MA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عَريقَتَيْنِ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تَشْهَدانِ عَلى عَظَمَةِ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ٱلْأَجْدادِ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D2245-3B44-CAEA-941A-07D3B93FE6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1417608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84EAF-4C6E-4ABE-271B-3D27D7F1E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673450-CFC1-334F-4EF3-66C13AC32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4" y="756000"/>
            <a:ext cx="714623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أعربوا الكلمة المكتوبة بلون أحمر في الجملة التالية.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F261D4F-495B-0CEC-C95F-E5A39A093F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0AF18BD-6676-1CB8-2116-E1A78F07AD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F5C413-004B-FA9F-AA07-8D50B3EBA0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3DCBB3A-1CDF-C4CD-2D36-90C92FBBA3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293CE75-D43A-A643-E008-3ACF14C7B3A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3AA8F2-FEEC-240E-F8A3-0B5D63A764E5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BB0AD8-800B-FDEF-9928-5D13B56CBECA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1C5B7-E1D2-2FF5-E26E-FCEAC27D1D77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7C7F1A-0958-B5AE-049D-9C0D4143F044}"/>
              </a:ext>
            </a:extLst>
          </p:cNvPr>
          <p:cNvSpPr txBox="1"/>
          <p:nvPr/>
        </p:nvSpPr>
        <p:spPr>
          <a:xfrm>
            <a:off x="400449" y="3231263"/>
            <a:ext cx="8343102" cy="79851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شاهَدْتُ عُمّالاً </a:t>
            </a:r>
            <a:r>
              <a:rPr lang="ar-M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مُخْلِصينَ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يَبْنونَ صَرْحَ </a:t>
            </a:r>
            <a:r>
              <a:rPr lang="ar-MA" sz="4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ٱلْحَضارَةِ</a:t>
            </a:r>
            <a:r>
              <a:rPr lang="ar-MA" sz="4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82D515-0D68-D5D5-04E6-F8C93366B4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7926974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64491-791F-1377-F845-E7FDBDEDA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99F6AD-F03C-217D-3966-65F4A607C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4" y="756000"/>
            <a:ext cx="714623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أعربوا الكلمة المكتوبة بلون أحمر في الجملة التالية.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15624BF-440E-4B1C-19A6-E0B537E799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152553-7895-33B6-9A3D-F26841F480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972925-DE71-758F-BB91-91C6E0F1D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79A6AF-879A-DEB7-59DB-F21C9A240E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362308F-6FAB-452E-6C79-C9A4BCA065D0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4C391D-36A7-B7D0-87CA-7B6CF03FF611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23A156-258C-3DEF-9A93-71B99B706A72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FD03A6-1C97-BA2E-EA1A-BA89A606F779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62A252B-7730-B30A-6574-FD7C78A04779}"/>
              </a:ext>
            </a:extLst>
          </p:cNvPr>
          <p:cNvSpPr txBox="1"/>
          <p:nvPr/>
        </p:nvSpPr>
        <p:spPr>
          <a:xfrm>
            <a:off x="400449" y="3260446"/>
            <a:ext cx="8343102" cy="937775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وَقَفَ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ٱلْخَطيبُ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عَلى </a:t>
            </a:r>
            <a:r>
              <a:rPr lang="ar-MA" sz="48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ٱلْمِنْبَرِ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خاشِعاً</a:t>
            </a:r>
            <a:r>
              <a:rPr lang="ar-MA" sz="4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9E13CC9-B031-EE0F-DDA2-141ED29594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805053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4EA08-2534-2C8B-0B2C-1459F9377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55D3B-8C40-B4C5-2013-605700A00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5" y="756000"/>
            <a:ext cx="699571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وأنجزوا الأنشطة التالية: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FA33DBE-4E79-C1E8-C1F1-A89CD001F8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A18C32-CA71-0029-C3A4-234DC74FB3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7D79E23-2EF6-4DCD-F295-98F2BD3EC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764247B-3001-E53E-3BC0-29B1770811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F1F9DA4-02E8-048F-3F7C-C9B941D963AE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F1508B-5B04-00A9-443A-E591F335C5DF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C192A7-8EB7-AB90-50AF-A96063D75712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D18022-70A2-539F-7ACE-096E51560DEF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13FFDB-10A2-CE67-3222-D239450059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20674AC-CD46-9F18-B9B7-29F9A8648C9C}"/>
              </a:ext>
            </a:extLst>
          </p:cNvPr>
          <p:cNvSpPr/>
          <p:nvPr/>
        </p:nvSpPr>
        <p:spPr>
          <a:xfrm>
            <a:off x="476655" y="1449395"/>
            <a:ext cx="6995719" cy="51405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73050" indent="-273050" algn="r" rtl="1">
              <a:spcAft>
                <a:spcPts val="800"/>
              </a:spcAft>
              <a:buAutoNum type="arabicPeriod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حَوِّل(ي)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ٱلْأَسْماءَ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ٱلْواردَةَ في ٱلْجُمْلَةِ إِلى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ٱلْجَمْعِ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>
              <a:spcAft>
                <a:spcPts val="800"/>
              </a:spcAft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اِسْتَقْبَلَ ٱلْمُديرُ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ٱلْمُتَعَلِّمَ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ٱلْوافِدَ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مُبْتَسِماً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>
              <a:spcAft>
                <a:spcPts val="800"/>
              </a:spcAft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2.أُشْكُل (ي) 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ٱلْجُمَلَتَيْنِ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ٱلتّالِيَتَيْــنِ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982663" indent="-263525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كتب المؤلفون مجموعة قصصية  متنوعة حكاياتها.</a:t>
            </a:r>
          </a:p>
          <a:p>
            <a:pPr marL="982663" indent="-263525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يشجع المتفرجون فريقهم الوطني متحمسين للفوز بالمباراة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>
              <a:spcAft>
                <a:spcPts val="800"/>
              </a:spcAft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أَعْرِب (ي) ٱلْجُمْلَةَ ٱلتّالِيَةَ:</a:t>
            </a:r>
          </a:p>
          <a:p>
            <a:pPr marL="982663" indent="-263525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خَلَّفَتِ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ٱلْحَضاراتُ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ٱلْقَديمَةُ صُروحاً جَميلَةً.</a:t>
            </a:r>
          </a:p>
          <a:p>
            <a:pPr algn="r" rtl="1">
              <a:spcAft>
                <a:spcPts val="800"/>
              </a:spcAft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سَجِّل(ي)  عَلى دَفْتَرك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ٱلْجُمَلَ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ٱلَّتي كُتِبَ فيها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ٱسْمُ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«اِبْن» بِشَكْلٍ صَحيحٍ:</a:t>
            </a:r>
          </a:p>
          <a:p>
            <a:pPr marL="982663" indent="-263525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وُلِدَ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ٱلرَّسولُ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مُحَمَّدُ بْنُ عَبْدِ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ٱللَّهِ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بِمَكَّةَ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ٱلْمُكَرَّمَةِ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982663" indent="-263525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يا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ٱبْنَ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زَيْدٍ راجِعْ دُروسَكَ.</a:t>
            </a:r>
          </a:p>
          <a:p>
            <a:pPr marL="982663" indent="-263525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اِبْنُ خَلْدونَ مُؤَرِّخٌ مَشْهورٌ.</a:t>
            </a:r>
          </a:p>
        </p:txBody>
      </p:sp>
      <p:pic>
        <p:nvPicPr>
          <p:cNvPr id="7" name="Image 6" descr="Une image contenant horloge, cercle, symbole, Graphique&#10;&#10;Le contenu généré par l’IA peut être incorrect.">
            <a:extLst>
              <a:ext uri="{FF2B5EF4-FFF2-40B4-BE49-F238E27FC236}">
                <a16:creationId xmlns:a16="http://schemas.microsoft.com/office/drawing/2014/main" id="{8B7E8EC5-2DB9-C52D-4F1B-8A0D04AC7A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76" y="1089861"/>
            <a:ext cx="775146" cy="89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6031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2FD88-CA81-9116-FEAF-93765155D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B416D2-1055-22F2-FBA9-F2E6C1737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5" y="756000"/>
            <a:ext cx="6951279" cy="612000"/>
          </a:xfrm>
        </p:spPr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من يقوم إلى السبورة للإجابة عن السؤال الأول؟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( بعد مناقشة الجواب يتم الانتقال إلى السؤال الموالي)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DEBA311-5494-EEB2-ACC5-A4C7BFFF0D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6FC346-C330-9122-D801-9997B0BAB2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01540A-0EB5-BBD0-1E44-DC27FC57D9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42C6A06-E3A2-C3E0-5E7D-66B90BDB0E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C6181C-8371-E93D-699E-1C64E1C87E67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5AEF91-9D75-F2B9-C29F-AC27EA7482DA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724E24-9E1C-2121-E72F-60D92E0E319C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835BAA-1F23-9691-E531-2F75F484D4F4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5144DA7-7A59-E9BC-0315-02BA683513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89836C-EBBA-B8B1-13C2-6E5EE623CB9D}"/>
              </a:ext>
            </a:extLst>
          </p:cNvPr>
          <p:cNvSpPr/>
          <p:nvPr/>
        </p:nvSpPr>
        <p:spPr>
          <a:xfrm>
            <a:off x="476655" y="1449395"/>
            <a:ext cx="6995719" cy="51405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73050" indent="-273050" algn="r" rtl="1">
              <a:spcAft>
                <a:spcPts val="800"/>
              </a:spcAft>
              <a:buAutoNum type="arabicPeriod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حَوِّل(ي)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ٱلْأَسْماءَ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ٱلْواردَةَ في ٱلْجُمْلَةِ إِلى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ٱلْجَمْعِ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>
              <a:spcAft>
                <a:spcPts val="800"/>
              </a:spcAft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اِسْتَقْبَلَ ٱلْمُديرُ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ٱلْمُتَعَلِّمَ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ٱلْوافِدَ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مُبْتَسِماً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>
              <a:spcAft>
                <a:spcPts val="800"/>
              </a:spcAft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2.أُشْكُل (ي) 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ٱلْجُمَلَتَيْنِ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ٱلتّالِيَتَيْــنِ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982663" indent="-263525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كتب المؤلفون مجموعة قصصية متنوعة حكاياتها.</a:t>
            </a:r>
          </a:p>
          <a:p>
            <a:pPr marL="982663" indent="-263525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يشجع المتفرجون فريقهم الوطني متحمسين للفوز بالمباراة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>
              <a:spcAft>
                <a:spcPts val="800"/>
              </a:spcAft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أَعْرِب (ي) ٱلْجُمْلَةَ ٱلتّالِيَةَ:</a:t>
            </a:r>
          </a:p>
          <a:p>
            <a:pPr marL="982663" indent="-263525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خَلَّفَتِ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ٱلْحَضاراتُ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ٱلْقَديمَةُ صُروحاً جَميلَةً.</a:t>
            </a:r>
          </a:p>
          <a:p>
            <a:pPr algn="r" rtl="1">
              <a:spcAft>
                <a:spcPts val="800"/>
              </a:spcAft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سَجِّل(ي)  عَلى دَفْتَرك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ٱلْجُمَلَ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ٱلَّتي كُتِبَ فيها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ٱسْمُ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«اِبْن» بِشَكْلٍ صَحيحٍ:</a:t>
            </a:r>
          </a:p>
          <a:p>
            <a:pPr marL="982663" indent="-263525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وُلِدَ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ٱلرَّسولُ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مُحَمَّدُ بْنُ عَبْدِ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ٱللَّهِ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بِمَكَّةَ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ٱلْمُكَرَّمَةِ</a:t>
            </a:r>
            <a:r>
              <a:rPr lang="ar-MA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982663" indent="-263525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يا </a:t>
            </a:r>
            <a:r>
              <a:rPr lang="ar-MA" sz="20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ٱبْنَ</a:t>
            </a: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زَيْدٍ راجِعْ دُروسَكَ.</a:t>
            </a:r>
          </a:p>
          <a:p>
            <a:pPr marL="982663" indent="-263525" algn="r" rtl="1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اِبْنُ خَلْدونَ مُؤَرِّخٌ مَشْهورٌ.</a:t>
            </a:r>
          </a:p>
        </p:txBody>
      </p:sp>
    </p:spTree>
    <p:extLst>
      <p:ext uri="{BB962C8B-B14F-4D97-AF65-F5344CB8AC3E}">
        <p14:creationId xmlns:p14="http://schemas.microsoft.com/office/powerpoint/2010/main" val="147591797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99AEC-6A1A-5EFF-D9EB-FE5A83D8D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18526-B879-76DF-9EF2-6C3ABD9FF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5" y="756000"/>
            <a:ext cx="699571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دفاتركم.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C8AA13D-CE6D-4E99-AB3C-FD4A53D813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3B8CB2-3A90-5322-6DA1-B4EC19E5F2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799EF6-08EA-3CCF-1DE6-4D77EEC490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BE0D4C8-7C7C-46E8-6E27-BC7BA7D856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2ACDFF6-3E75-F3EC-69D8-F1940DA1318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224D6D-C7F6-9E45-BEDF-EE0B0986C80C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/>
                </a:solidFill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5572A8-90AA-B1E9-B2B6-84CC602077F3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66DAFF-F0B6-2460-4601-00A5137D7256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4BC7D0-0977-B97B-A0CA-91804F216B88}"/>
              </a:ext>
            </a:extLst>
          </p:cNvPr>
          <p:cNvSpPr/>
          <p:nvPr/>
        </p:nvSpPr>
        <p:spPr>
          <a:xfrm>
            <a:off x="476655" y="1449395"/>
            <a:ext cx="6995719" cy="51405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r" rtl="1">
              <a:spcAft>
                <a:spcPts val="800"/>
              </a:spcAft>
              <a:buAutoNum type="arabicPeriod"/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اِسْتَقْبَلَ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ٱلْمُديرونَ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ٱلْمُتَعَلِّمينَ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ٱلْوافِدينَ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مُبْتَسِمينَ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>
              <a:spcAft>
                <a:spcPts val="80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       كَتَبَ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ٱلْمُؤَلِّفونَ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مَجْموعَةً قَصَصِيَّةً مُتَنَوِّعَةً حِكاياتُها.</a:t>
            </a:r>
          </a:p>
          <a:p>
            <a:pPr marL="719138" algn="r" rtl="1">
              <a:spcAft>
                <a:spcPts val="80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يُشَجِّعُ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ٱلْمُتَفَرِّجونَ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فَريقَهُمُ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ٱلْوَطَنِيَّ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مُتَحَمِّسينَ لِلْفَوْزِ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بِٱلْمُباراةِ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>
              <a:spcAft>
                <a:spcPts val="80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:</a:t>
            </a:r>
            <a:r>
              <a:rPr lang="ar-MA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خَلَّفَتْ: فِعْلٌ ماضٍ مَبْنِيٌّ عَلى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ٱلْفَتْحِ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وَٱلتّاءُ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تاءُ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ٱلتَّأْنيثِ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ٱلسّاكِنَةِ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algn="r" rtl="1">
              <a:spcAft>
                <a:spcPts val="800"/>
              </a:spcAft>
            </a:pP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ٱلْحَضاراتُ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فاعِلٌ مَرْفوعٌ وَعَلامَةُ رَفْعِهِ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ٱلضَّمَّةُ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algn="r" rtl="1">
              <a:spcAft>
                <a:spcPts val="80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اَلْقَديمَةُ: نَعْتٌ مَرْفوعٌ وَعَلامَةُ رَفْعِهِ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ٱلضَّمَّةُ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algn="r" rtl="1">
              <a:spcAft>
                <a:spcPts val="80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صُروحاً: مَفْعولٌ بِهِ مَنْصوبٌ وَعَلامَةُ نَصْبِهِ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ٱلْفَتْحَةُ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algn="r" rtl="1">
              <a:spcAft>
                <a:spcPts val="80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جَميلَةً: نَعْتٌ مَنْصوبٌ وَعَلامَةُ نَصْبِهِ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ٱلْفَتْحَةُ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rtl="1">
              <a:spcAft>
                <a:spcPts val="80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:      وُلِدَ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ٱلرَّسولُ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مُحَمَّدُ بْنُ عَبْدِ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ٱللَّهِ</a:t>
            </a: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بِمَكَّةَ </a:t>
            </a:r>
            <a:r>
              <a:rPr lang="ar-MA" sz="2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ٱلْمُكَرَّمَةِ</a:t>
            </a:r>
            <a:r>
              <a:rPr lang="ar-M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19138" algn="r" rtl="1">
              <a:spcAft>
                <a:spcPts val="800"/>
              </a:spcAft>
            </a:pPr>
            <a:r>
              <a:rPr lang="ar-MA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اِبْنُ خَلْدونَ مُؤَرِّخٌ مَشْهورٌ.</a:t>
            </a:r>
          </a:p>
        </p:txBody>
      </p:sp>
      <p:pic>
        <p:nvPicPr>
          <p:cNvPr id="8" name="Espace réservé pour une image  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657BEF-D59D-8FD5-1F4D-41C8187FBB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4959048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82E4-EEB5-F952-9174-9F1659A8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A8BF5239-5C3D-95BC-484F-07883C2C6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7053" y="1680707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B59BFC9-5120-AA06-2828-5D4433ABD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03CC685-9232-CF85-B60A-F8A2E630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>
            <a:normAutofit/>
          </a:bodyPr>
          <a:lstStyle/>
          <a:p>
            <a:r>
              <a:rPr lang="ar-MA" dirty="0">
                <a:solidFill>
                  <a:srgbClr val="424D7C"/>
                </a:solidFill>
              </a:rPr>
              <a:t>اختتام الحصة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B36EE5-C0D7-DBD2-E065-434165B944F8}"/>
              </a:ext>
            </a:extLst>
          </p:cNvPr>
          <p:cNvSpPr txBox="1"/>
          <p:nvPr/>
        </p:nvSpPr>
        <p:spPr>
          <a:xfrm>
            <a:off x="4958137" y="1694480"/>
            <a:ext cx="206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E504C-8CD3-5CB6-57E7-CFD362C56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5600" y="961283"/>
            <a:ext cx="396000" cy="39600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9D24109-5D4C-429C-61FC-ED62F46F6AC3}"/>
              </a:ext>
            </a:extLst>
          </p:cNvPr>
          <p:cNvSpPr txBox="1"/>
          <p:nvPr/>
        </p:nvSpPr>
        <p:spPr>
          <a:xfrm>
            <a:off x="3612381" y="3274714"/>
            <a:ext cx="339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</p:txBody>
      </p:sp>
    </p:spTree>
    <p:extLst>
      <p:ext uri="{BB962C8B-B14F-4D97-AF65-F5344CB8AC3E}">
        <p14:creationId xmlns:p14="http://schemas.microsoft.com/office/powerpoint/2010/main" val="33344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راجعوا دروسكم استعدادا للفرض الثاني.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0E067D-82F9-CC5C-BF0A-B78BE7B9C2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F1C3FC-B97E-207E-7CB7-53D42B2811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A5D8BE-3402-C6DE-2FD3-F7A83A7DE7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07754E-7B22-AAD4-FA58-6AC66A291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C630EC5-0C95-F4D2-27DD-BD5AA075564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41F991-029E-20CD-09BD-350400ADE4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9B2824-074C-56D1-A391-B51C34BA3C9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5E3B14-BD0D-1AA1-40E4-243983DC090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95CAC3-60A8-439F-2CBD-22A07936C6FA}"/>
              </a:ext>
            </a:extLst>
          </p:cNvPr>
          <p:cNvSpPr txBox="1">
            <a:spLocks/>
          </p:cNvSpPr>
          <p:nvPr/>
        </p:nvSpPr>
        <p:spPr>
          <a:xfrm>
            <a:off x="827215" y="2025482"/>
            <a:ext cx="7324927" cy="3829989"/>
          </a:xfrm>
          <a:prstGeom prst="roundRect">
            <a:avLst>
              <a:gd name="adj" fmla="val 16667"/>
            </a:avLst>
          </a:prstGeom>
          <a:ln w="28575">
            <a:solidFill>
              <a:srgbClr val="48B2DC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أُراجِعُ دُروسي:</a:t>
            </a:r>
          </a:p>
          <a:p>
            <a:pPr marL="1166813" indent="-447675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اَلْمُعْجَمُ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ٱلْمُسَجَّلُ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ٱلْكُراسَةِ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1166813" indent="-447675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اَلظَّواهِرُ </a:t>
            </a:r>
            <a:r>
              <a:rPr lang="ar-MA" sz="44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ٱللُّغَوِيَّةُ</a:t>
            </a: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1166813" indent="-447675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اَلْإِمْلاءُ؛</a:t>
            </a:r>
          </a:p>
          <a:p>
            <a:pPr marL="1166813" indent="-447675" algn="r" rtl="1">
              <a:buFont typeface="Arial" panose="020B0604020202020204" pitchFamily="34" charset="0"/>
              <a:buChar char="•"/>
            </a:pPr>
            <a:r>
              <a:rPr lang="ar-MA" sz="44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طَريقَةُ كِتابَةِ نَصٍّ وَصْفِيٍّ.</a:t>
            </a:r>
            <a:endParaRPr lang="ar-MA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Image 4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E8EFE6E1-DFEE-46A8-4C16-C5ECF4CCA8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84" y="1205628"/>
            <a:ext cx="740451" cy="74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9646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DD85-D772-4803-927F-18535890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A99C2-99C1-EA94-C2A2-B38ECF85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السلوك هم: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0E067D-82F9-CC5C-BF0A-B78BE7B9C2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F1C3FC-B97E-207E-7CB7-53D42B2811B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A5D8BE-3402-C6DE-2FD3-F7A83A7DE7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907754E-7B22-AAD4-FA58-6AC66A2917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C630EC5-0C95-F4D2-27DD-BD5AA075564D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41F991-029E-20CD-09BD-350400ADE4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9B2824-074C-56D1-A391-B51C34BA3C9F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5E3B14-BD0D-1AA1-40E4-243983DC0901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7E507D3-2C26-C566-2768-7461D0C62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4C61A996-2908-496F-CF84-EEB5287A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2835612" y="2166095"/>
            <a:ext cx="3472775" cy="347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72664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A956-1637-C68B-E60E-19D3E2D7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4E5D2-BF70-0653-E20F-9502D826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4FA05ED-45B6-9DFF-ABDA-312637F3EC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2888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C9E5C2-95F5-3D42-AE26-A996A8CBE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7097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9BF79A-4F10-8F5C-ABA6-2C7855C3ED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811" y="14162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96E24A0-3A01-FCD4-3EB7-98C61BF97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7256" y="14162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C040C3-E6E6-BC3D-CE1C-7F2E4876FC21}"/>
              </a:ext>
            </a:extLst>
          </p:cNvPr>
          <p:cNvSpPr>
            <a:spLocks/>
          </p:cNvSpPr>
          <p:nvPr/>
        </p:nvSpPr>
        <p:spPr>
          <a:xfrm>
            <a:off x="6362888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srgbClr val="565F88">
                    <a:alpha val="20000"/>
                  </a:srgbClr>
                </a:solidFill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6A5467-629D-39E3-D9C6-2877B3908EB3}"/>
              </a:ext>
            </a:extLst>
          </p:cNvPr>
          <p:cNvSpPr>
            <a:spLocks/>
          </p:cNvSpPr>
          <p:nvPr/>
        </p:nvSpPr>
        <p:spPr>
          <a:xfrm>
            <a:off x="2702553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أنشطة تطبيقية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8AA04-E3F9-F66E-9187-809F45BAB689}"/>
              </a:ext>
            </a:extLst>
          </p:cNvPr>
          <p:cNvSpPr>
            <a:spLocks/>
          </p:cNvSpPr>
          <p:nvPr/>
        </p:nvSpPr>
        <p:spPr>
          <a:xfrm>
            <a:off x="4387174" y="131694"/>
            <a:ext cx="1453342" cy="31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+mn-lt"/>
                <a:cs typeface="+mn-cs"/>
              </a:rPr>
              <a:t>إنتاج كتابي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EEBB11-3C16-84C7-31E4-803FD66C93D8}"/>
              </a:ext>
            </a:extLst>
          </p:cNvPr>
          <p:cNvSpPr>
            <a:spLocks/>
          </p:cNvSpPr>
          <p:nvPr/>
        </p:nvSpPr>
        <p:spPr>
          <a:xfrm>
            <a:off x="827215" y="13169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1600" b="1" dirty="0">
                <a:solidFill>
                  <a:srgbClr val="565F88"/>
                </a:solidFill>
              </a:rPr>
              <a:t>اختــتام الحــصة</a:t>
            </a: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CD1F8E-201E-2661-B5D3-959240AA18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اختتام الحصة6_1">
            <a:hlinkClick r:id="" action="ppaction://media"/>
            <a:extLst>
              <a:ext uri="{FF2B5EF4-FFF2-40B4-BE49-F238E27FC236}">
                <a16:creationId xmlns:a16="http://schemas.microsoft.com/office/drawing/2014/main" id="{31B6043E-2237-50C4-F6CE-D47B926BE2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512" y="192022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2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نشاط اعتيادي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معج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18775</TotalTime>
  <Words>2164</Words>
  <Application>Microsoft Office PowerPoint</Application>
  <PresentationFormat>Affichage à l'écran (4:3)</PresentationFormat>
  <Paragraphs>394</Paragraphs>
  <Slides>52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20</vt:i4>
      </vt:variant>
      <vt:variant>
        <vt:lpstr>Titres des diapositives</vt:lpstr>
      </vt:variant>
      <vt:variant>
        <vt:i4>52</vt:i4>
      </vt:variant>
    </vt:vector>
  </HeadingPairs>
  <TitlesOfParts>
    <vt:vector size="83" baseType="lpstr">
      <vt:lpstr>Calibri</vt:lpstr>
      <vt:lpstr>Dosis ExtraBold</vt:lpstr>
      <vt:lpstr>Aptos</vt:lpstr>
      <vt:lpstr>Dosis Medium</vt:lpstr>
      <vt:lpstr>Arial</vt:lpstr>
      <vt:lpstr>Wingdings</vt:lpstr>
      <vt:lpstr>Microsoft Uighur</vt:lpstr>
      <vt:lpstr>Modern Love</vt:lpstr>
      <vt:lpstr>Viga</vt:lpstr>
      <vt:lpstr>Aptos Display</vt:lpstr>
      <vt:lpstr>Dosis</vt:lpstr>
      <vt:lpstr>00_Env-Enseignant</vt:lpstr>
      <vt:lpstr>2_Env-Apprenant_Tmplt</vt:lpstr>
      <vt:lpstr>01- نشاط اعتيادي</vt:lpstr>
      <vt:lpstr>02- معــــــــــجم</vt:lpstr>
      <vt:lpstr>03- استماع وتحدث</vt:lpstr>
      <vt:lpstr>04- قراءة/ كتابة</vt:lpstr>
      <vt:lpstr>6_04- قراءة/ كتابة</vt:lpstr>
      <vt:lpstr>1_04- قراءة/ كتابة</vt:lpstr>
      <vt:lpstr>2_04- قراءة/ كتابة</vt:lpstr>
      <vt:lpstr>3_04- قراءة/ كتابة</vt:lpstr>
      <vt:lpstr>1_03- استماع وتحدث</vt:lpstr>
      <vt:lpstr>4_04- قراءة/ كتابة</vt:lpstr>
      <vt:lpstr>1_01- نشاط اعتيادي</vt:lpstr>
      <vt:lpstr>1_02- معــــــــــجم</vt:lpstr>
      <vt:lpstr>افتتاح الحصة nv</vt:lpstr>
      <vt:lpstr>نشاط اعتيادي nv</vt:lpstr>
      <vt:lpstr>معجم nv</vt:lpstr>
      <vt:lpstr>استماع وتحدث nv</vt:lpstr>
      <vt:lpstr>1_Conception personnalisée</vt:lpstr>
      <vt:lpstr>3_Env-Apprenant_Tmplt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بكم، سنبدأ حصة اللغة العربية.</vt:lpstr>
      <vt:lpstr>تعلمتم مجموعة من السلوكات في الأسابيع الماضية. من يذكرنا بها؟</vt:lpstr>
      <vt:lpstr>نواصل نشاط الطلاقة. سأسجل نتائجكم على سجل الطلاقة. انتبهوا إلى القواعد التالية. من يقرأ؟</vt:lpstr>
      <vt:lpstr>سأعين من يقرأ النص الأول. التلميذ(ة).................... </vt:lpstr>
      <vt:lpstr>سأعين من يقرأ النص الثاني. التلميذ(ة).................... </vt:lpstr>
      <vt:lpstr>سأعين من يقرأ النص الثالث. التلميذ(ة).................... </vt:lpstr>
      <vt:lpstr>سأعين من يقرأ النص الرابع. التلميذ(ة).................... </vt:lpstr>
      <vt:lpstr>سأعين من يقرأ النص الخامس. التلميذ(ة).................... </vt:lpstr>
      <vt:lpstr>من الفائز؟ </vt:lpstr>
      <vt:lpstr>             إنتاج كتابي: كتابة نص وصفي </vt:lpstr>
      <vt:lpstr>نتذكر جماعة تعريف الوصف . من يقرأ؟ </vt:lpstr>
      <vt:lpstr> من يذكرنا بتصميم النص الوصفي الذي تعلمتموه في الحصص السابقة؟ </vt:lpstr>
      <vt:lpstr>نتذكر جماعة. من يقرأ؟</vt:lpstr>
      <vt:lpstr> من يذكرنا بالعناصر التي نصفها في شخص؟</vt:lpstr>
      <vt:lpstr>نتذكر جماعة. من يقرأ؟ </vt:lpstr>
      <vt:lpstr> من يذكرنا بالعناصر التي نصفها في مشهد؟</vt:lpstr>
      <vt:lpstr>نتذكر جماعة. من يقرأ؟ </vt:lpstr>
      <vt:lpstr> من يذكرنا بالأساليب والظواهر اللغوية التي تساعدنا على الوصف؟</vt:lpstr>
      <vt:lpstr>نتذكر جماعة. من يقرأ؟</vt:lpstr>
      <vt:lpstr>لاحظوا المشهد التالي: </vt:lpstr>
      <vt:lpstr>ما الخطوة الأولى التي نقوم بها لوصف المشهد؟</vt:lpstr>
      <vt:lpstr>رسم جدول عناصر المشهد وتحديد الأوصاف المناسبة لكل منها. </vt:lpstr>
      <vt:lpstr>خذوا دفاتر القسم وراسموا عليها جدول عناصر المشهد ثم حددوا مكوناته والأوصاف المناسبة لها.</vt:lpstr>
      <vt:lpstr>نصحح جماعة. ما مكونات المشهد ؟ ( مناقشة المكونات المقترحة.)</vt:lpstr>
      <vt:lpstr>ما الزمان الذي يعبر عنه المشهد؟  (مناقشة الأجوبة قبل الانتقال إلى باقي العناصر والمكونات.)</vt:lpstr>
      <vt:lpstr>استعينوا بما سجلتموه من أوصاف على الجدول وحرروا نصا وصفيا للمشهد وفق التصميم التالي:</vt:lpstr>
      <vt:lpstr>نمر إلى التصحيح. من يقرأ إنتاجه؟ (يناقش  كل إنتاج على ضوء الضوابط التالية)</vt:lpstr>
      <vt:lpstr>قبل أن نواصل. سنلعب لعبة الدقة في القراءة. من يقرأ الجملة دون أخطاء؟</vt:lpstr>
      <vt:lpstr>من يقرأ الجملة دون أخطاء؟</vt:lpstr>
      <vt:lpstr>من يقرأ الجملة دون أخطاء؟</vt:lpstr>
      <vt:lpstr>من يقرأ الجملة دون أخطاء؟</vt:lpstr>
      <vt:lpstr>من يعيد قراءة الجملة؟</vt:lpstr>
      <vt:lpstr>             أنشطة داعمة  : مراجعة وتوليف؟</vt:lpstr>
      <vt:lpstr>خذوا ألواحكم. </vt:lpstr>
      <vt:lpstr>أعربوا الكلمة المكتوبة بلون أحمر في الجملة التالية.</vt:lpstr>
      <vt:lpstr>أعربوا الكلمة المكتوبة بلون أحمر في الجملة التالية.</vt:lpstr>
      <vt:lpstr>أعربوا الكلمة المكتوبة بلون أحمر في الجملة التالية.</vt:lpstr>
      <vt:lpstr>أعربوا الكلمة المكتوبة بلون أحمر في الجملة التالية.</vt:lpstr>
      <vt:lpstr>خذوا دفاتر القسم وأنجزوا الأنشطة التالية: </vt:lpstr>
      <vt:lpstr>نصحح جماعة. من يقوم إلى السبورة للإجابة عن السؤال الأول؟ ( بعد مناقشة الجواب يتم الانتقال إلى السؤال الموالي)</vt:lpstr>
      <vt:lpstr>صححوا على دفاتركم.</vt:lpstr>
      <vt:lpstr>اختتام الحصة</vt:lpstr>
      <vt:lpstr>راجعوا دروسكم استعدادا للفرض الثاني.</vt:lpstr>
      <vt:lpstr>الفائزون بنجمة السلوك هم: </vt:lpstr>
      <vt:lpstr>إلى اللقاء في الحصة المقبلة.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 HAMDOUNI BTIHAJ;BTIHAJ</dc:creator>
  <cp:lastModifiedBy>KHAOUA AZEDDIN</cp:lastModifiedBy>
  <cp:revision>239</cp:revision>
  <dcterms:created xsi:type="dcterms:W3CDTF">2023-09-20T21:35:22Z</dcterms:created>
  <dcterms:modified xsi:type="dcterms:W3CDTF">2026-01-11T21:35:03Z</dcterms:modified>
</cp:coreProperties>
</file>