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5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6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8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9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7"/>
  </p:notesMasterIdLst>
  <p:handoutMasterIdLst>
    <p:handoutMasterId r:id="rId68"/>
  </p:handoutMasterIdLst>
  <p:sldIdLst>
    <p:sldId id="2147482625" r:id="rId21"/>
    <p:sldId id="2147482603" r:id="rId22"/>
    <p:sldId id="2147482735" r:id="rId23"/>
    <p:sldId id="2147482382" r:id="rId24"/>
    <p:sldId id="2147482616" r:id="rId25"/>
    <p:sldId id="2147482691" r:id="rId26"/>
    <p:sldId id="2147482658" r:id="rId27"/>
    <p:sldId id="2147482738" r:id="rId28"/>
    <p:sldId id="2147482740" r:id="rId29"/>
    <p:sldId id="2147482755" r:id="rId30"/>
    <p:sldId id="2147482756" r:id="rId31"/>
    <p:sldId id="2147482741" r:id="rId32"/>
    <p:sldId id="2147482758" r:id="rId33"/>
    <p:sldId id="2147482754" r:id="rId34"/>
    <p:sldId id="2147482745" r:id="rId35"/>
    <p:sldId id="2147482734" r:id="rId36"/>
    <p:sldId id="2147482759" r:id="rId37"/>
    <p:sldId id="2147482815" r:id="rId38"/>
    <p:sldId id="2147482820" r:id="rId39"/>
    <p:sldId id="2147482816" r:id="rId40"/>
    <p:sldId id="2147482817" r:id="rId41"/>
    <p:sldId id="2147482821" r:id="rId42"/>
    <p:sldId id="2147482818" r:id="rId43"/>
    <p:sldId id="2147482819" r:id="rId44"/>
    <p:sldId id="2147482822" r:id="rId45"/>
    <p:sldId id="2147482831" r:id="rId46"/>
    <p:sldId id="2147482824" r:id="rId47"/>
    <p:sldId id="2147482832" r:id="rId48"/>
    <p:sldId id="2147482833" r:id="rId49"/>
    <p:sldId id="2147482825" r:id="rId50"/>
    <p:sldId id="2147482834" r:id="rId51"/>
    <p:sldId id="2147482765" r:id="rId52"/>
    <p:sldId id="2147482795" r:id="rId53"/>
    <p:sldId id="2147482835" r:id="rId54"/>
    <p:sldId id="2147482773" r:id="rId55"/>
    <p:sldId id="2147482768" r:id="rId56"/>
    <p:sldId id="2147482829" r:id="rId57"/>
    <p:sldId id="2147482830" r:id="rId58"/>
    <p:sldId id="2147482704" r:id="rId59"/>
    <p:sldId id="2147482751" r:id="rId60"/>
    <p:sldId id="2147482836" r:id="rId61"/>
    <p:sldId id="2147482837" r:id="rId62"/>
    <p:sldId id="2147482753" r:id="rId63"/>
    <p:sldId id="2147482788" r:id="rId64"/>
    <p:sldId id="2147482752" r:id="rId65"/>
    <p:sldId id="2147482707" r:id="rId66"/>
  </p:sldIdLst>
  <p:sldSz cx="9144000" cy="6858000" type="screen4x3"/>
  <p:notesSz cx="6858000" cy="9144000"/>
  <p:embeddedFontLst>
    <p:embeddedFont>
      <p:font typeface="Dosis" panose="02010703020202060003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Microsoft Uighur" panose="02000000000000000000" pitchFamily="2" charset="-78"/>
      <p:regular r:id="rId73"/>
      <p:bold r:id="rId74"/>
    </p:embeddedFont>
    <p:embeddedFont>
      <p:font typeface="Modern Love" panose="04090805081005020601" pitchFamily="82" charset="0"/>
      <p:regular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E2F4FD"/>
    <a:srgbClr val="565F88"/>
    <a:srgbClr val="56B64A"/>
    <a:srgbClr val="D0CECE"/>
    <a:srgbClr val="B1EDEA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33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handoutMaster" Target="handoutMasters/handout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slide" Target="slides/slide46.xml"/><Relationship Id="rId74" Type="http://schemas.openxmlformats.org/officeDocument/2006/relationships/font" Target="fonts/font6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font" Target="fonts/font1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font" Target="fonts/font5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1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78.xml"/><Relationship Id="rId21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17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77.xml"/><Relationship Id="rId16" Type="http://schemas.openxmlformats.org/officeDocument/2006/relationships/slideLayout" Target="../slideLayouts/slideLayout191.xml"/><Relationship Id="rId20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0.xml"/><Relationship Id="rId15" Type="http://schemas.openxmlformats.org/officeDocument/2006/relationships/slideLayout" Target="../slideLayouts/slideLayout190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5.xml"/><Relationship Id="rId19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89.xml"/><Relationship Id="rId22" Type="http://schemas.openxmlformats.org/officeDocument/2006/relationships/slideLayout" Target="../slideLayouts/slideLayout19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5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2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11" Type="http://schemas.openxmlformats.org/officeDocument/2006/relationships/image" Target="../media/image40.png"/><Relationship Id="rId5" Type="http://schemas.openxmlformats.org/officeDocument/2006/relationships/image" Target="../media/image14.png"/><Relationship Id="rId10" Type="http://schemas.openxmlformats.org/officeDocument/2006/relationships/image" Target="../media/image39.png"/><Relationship Id="rId4" Type="http://schemas.openxmlformats.org/officeDocument/2006/relationships/image" Target="../media/image1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4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EB01DC-17DF-99EC-2839-4BD65053A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94" y="0"/>
            <a:ext cx="9212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457" y="1957748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0457" y="23638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 (10)د؛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 ح2: استثمار الظواهر اللغوية (40د)؛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تصحيح الإنتاج الكتابي (كتابة نص وصفي) (20د).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777110" y="194101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60787" y="38160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60787" y="198000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02085" y="39368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75877" y="4332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  <a:r>
              <a:rPr lang="ar-MA" dirty="0"/>
              <a:t>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إنتاج كتابي: نص وصفي (30د)؛</a:t>
            </a:r>
            <a:endParaRPr lang="ar-S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أنشطة داعمة(30د).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4342" y="2430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معجم: مراجعة وتوليف (30د)؛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أساليب: مراجعة وتوليف( 30د)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5D87BD-78BD-CC49-C619-0B7460EA1613}"/>
              </a:ext>
            </a:extLst>
          </p:cNvPr>
          <p:cNvSpPr txBox="1">
            <a:spLocks/>
          </p:cNvSpPr>
          <p:nvPr/>
        </p:nvSpPr>
        <p:spPr>
          <a:xfrm>
            <a:off x="502085" y="100159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804787" y="42544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نشاط اعتيادي (10)؛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التحدث (30د): مراجعة وتوليف؛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قراءة: استثمار إستراتيجية الفهم (30د).</a:t>
            </a:r>
          </a:p>
        </p:txBody>
      </p:sp>
    </p:spTree>
    <p:extLst>
      <p:ext uri="{BB962C8B-B14F-4D97-AF65-F5344CB8AC3E}">
        <p14:creationId xmlns:p14="http://schemas.microsoft.com/office/powerpoint/2010/main" val="2530201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06" y="1448384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29542" y="173753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0525" y="1749527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76377" y="1583658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20383" y="201952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.</a:t>
            </a:r>
          </a:p>
        </p:txBody>
      </p:sp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737407A-AB37-E362-72C5-A16CC5A17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77" y="2799955"/>
            <a:ext cx="5472000" cy="195946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7F893-037F-CDE8-2046-FBAE949111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1826" y="3279376"/>
            <a:ext cx="536339" cy="540000"/>
          </a:xfrm>
          <a:prstGeom prst="rect">
            <a:avLst/>
          </a:prstGeom>
        </p:spPr>
      </p:pic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4DB0C5C-0D2A-6F3E-C5E6-64FE3D2E2443}"/>
              </a:ext>
            </a:extLst>
          </p:cNvPr>
          <p:cNvSpPr txBox="1">
            <a:spLocks/>
          </p:cNvSpPr>
          <p:nvPr/>
        </p:nvSpPr>
        <p:spPr>
          <a:xfrm>
            <a:off x="2020383" y="3258362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استثمار الظواهر اللغوية المدرسة في المرحلة الثانية.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14794A-B3F2-C020-194E-10AF8F2B299E}"/>
              </a:ext>
            </a:extLst>
          </p:cNvPr>
          <p:cNvSpPr txBox="1"/>
          <p:nvPr/>
        </p:nvSpPr>
        <p:spPr>
          <a:xfrm>
            <a:off x="5802398" y="3110099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 قراءة  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1DC767E-E959-893B-229A-8C5392E38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84" y="4498194"/>
            <a:ext cx="5472000" cy="19594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3018A0-F9E2-99D1-D913-B4BCBAB1F6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67977" y="4811439"/>
            <a:ext cx="536339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398CBB5-4FB4-1B8B-13F4-153B10C4F68A}"/>
              </a:ext>
            </a:extLst>
          </p:cNvPr>
          <p:cNvSpPr txBox="1"/>
          <p:nvPr/>
        </p:nvSpPr>
        <p:spPr>
          <a:xfrm>
            <a:off x="5521391" y="4791058"/>
            <a:ext cx="998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 إنتاج كتابي 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BFC738A1-D625-E0DD-3292-5EB5F301B419}"/>
              </a:ext>
            </a:extLst>
          </p:cNvPr>
          <p:cNvSpPr txBox="1">
            <a:spLocks/>
          </p:cNvSpPr>
          <p:nvPr/>
        </p:nvSpPr>
        <p:spPr>
          <a:xfrm>
            <a:off x="2033069" y="5003015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تصحيح الإنتاج الكتابي: كتابة نص وصفي انطلاقا من مشهد.</a:t>
            </a:r>
          </a:p>
        </p:txBody>
      </p:sp>
      <p:pic>
        <p:nvPicPr>
          <p:cNvPr id="16" name="Image 15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953B47EA-717A-4503-94F8-61EA123EB3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23" y="2983441"/>
            <a:ext cx="389344" cy="465212"/>
          </a:xfrm>
          <a:prstGeom prst="rect">
            <a:avLst/>
          </a:prstGeom>
        </p:spPr>
      </p:pic>
      <p:pic>
        <p:nvPicPr>
          <p:cNvPr id="18" name="Image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9471D18-70EA-61AC-5118-5046EF20A6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65" y="4700758"/>
            <a:ext cx="404112" cy="46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الظواهر اللغوية المدرسة خلال المرحلة الثانية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048994" y="4730329"/>
            <a:ext cx="6824285" cy="890781"/>
            <a:chOff x="1203260" y="2851205"/>
            <a:chExt cx="68242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03260" y="3134373"/>
              <a:ext cx="520406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تصحيح أخطائهم اللغوية الواردة في إنتاجاتهم الكتابية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المتعلمون 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95" y="80463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59F2C95-45F5-F2AD-71F3-9D3EF0811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A9A37E-BC5A-4B79-1190-E3AED686D9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26BB4B-26D4-B22B-145B-7D3D3B23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C4CC80-798D-4C74-CF2F-914066439A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3D0615-C488-5903-53C6-693EDA7548C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AE4BBC-D094-AA19-9A44-36EFFC2D20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D9B64B-DD9B-9A94-92A8-6FDED1F00AE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E265C8-23A6-0CF0-2BCF-29664D0CDD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7D4D8D-970F-FA68-CD87-4EFD9DD481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FC87D805-BADB-315D-A6D2-A02D7D97A0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57215" y="1817627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84C2F-38FE-FEFD-F461-2F984327D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D4F4E-2BD9-C68E-6A93-ACBF40E8F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مجموعة من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الأسابيع الماضية. من يذكرنا بها؟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8C9763D-9E2E-FA57-FB98-D1DE1B9CF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34CF4A-5376-7668-470A-720AAE62EA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B03C34-E31E-A758-670E-A1CD9C0614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D78F72-EBAA-244C-161C-A93BB31862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70DCA8-6C57-998D-5FB7-370934FE508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87622E-0DC0-1AE5-383A-30550FDB0BE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9AB412-773E-1AD1-8275-824DAA0C8F7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–ح2-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49EA8-D917-D687-DFA4-93F641A5371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8F2889-9778-BE24-7FCA-D12F69E6B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2862CF3-7707-1088-0F7E-66F3A3085E3E}"/>
              </a:ext>
            </a:extLst>
          </p:cNvPr>
          <p:cNvSpPr txBox="1">
            <a:spLocks/>
          </p:cNvSpPr>
          <p:nvPr/>
        </p:nvSpPr>
        <p:spPr>
          <a:xfrm>
            <a:off x="1558427" y="3310833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7" name="Image 6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1FBD2CD0-3039-D1DD-0A18-ACDD2BFA87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5" y="5102937"/>
            <a:ext cx="1047241" cy="93520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CB72A5-BAE8-4E68-D999-3ACDEFC195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80" y="202018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45304323-4FC1-E03E-CC9B-E76C5E326286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4" name="Image 2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B346D0-4917-52A0-3990-3967E9BBEE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4624916-722F-3091-AAF6-CF63E016F6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Image 2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670C520-034E-0FF4-731B-4973C415A0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123C848E-7668-E14B-1FC9-E43D43F29F98}"/>
              </a:ext>
            </a:extLst>
          </p:cNvPr>
          <p:cNvSpPr txBox="1">
            <a:spLocks/>
          </p:cNvSpPr>
          <p:nvPr/>
        </p:nvSpPr>
        <p:spPr>
          <a:xfrm>
            <a:off x="1539232" y="4256966"/>
            <a:ext cx="4698960" cy="6836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600" b="1" dirty="0">
              <a:solidFill>
                <a:srgbClr val="424D7B"/>
              </a:solidFill>
            </a:endParaRP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70F82B6E-4DDB-28FE-024C-702FD83672BD}"/>
              </a:ext>
            </a:extLst>
          </p:cNvPr>
          <p:cNvSpPr txBox="1">
            <a:spLocks/>
          </p:cNvSpPr>
          <p:nvPr/>
        </p:nvSpPr>
        <p:spPr>
          <a:xfrm>
            <a:off x="1605454" y="5354925"/>
            <a:ext cx="4604906" cy="51849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أُراجِعُ دُروسي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ٱسْتِعْداداً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لِاخْتِبارِ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ٱلْمُراقَبَةِ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ٱلْمُسْتَمِرَّةِ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ٱلْمُقْبِلِ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0200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نشاط الطلاقة. سأسجل نتائجكم على سجل الطلاقة. انتبهوا إلى القواعد التالية.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DEBC456-31FC-D8A1-C295-4220148528F1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B0EEEC4-B960-171F-37FD-134AEB9CD12D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BF840AF-6C14-0C76-C188-5BD999092719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E8598546-A511-4198-50AD-CA4803EBB32A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1FC0FA7-0B76-BC9C-7254-6DC750BCA475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4919402-5B1E-BBB1-F828-78A59B77AF2E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9F9C699-71AA-5BC5-05AE-6184E51E17EF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ACF1E3F-12BE-BE93-5E55-7E4EE7F5BFDD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45C47-0E10-EF99-A526-5EB00F18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8916D-9088-0BB4-A069-A16FDDA2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الأول. التلميذ(ة)....................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(تسجل النتيجة على سجل الطلاقة وتناقش القراءة  على ضوء القواعد السابقة مع تصحيح الأخطاء المرتكبة.)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A41945-3C55-A701-6789-3104B3B9E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9D395A-2A54-E77D-C7BC-2B497E7264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B360FC-337E-C81E-A33E-FE65ACB6E4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D56AD4-83D5-387C-1F19-961E44E015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E5C8EB-20CB-0B33-5E9D-383AE38CAE3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783DEB-E26C-47C1-803A-7398483ADA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BFF297-CBAD-5436-63A8-2963EF297F4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B9C3A2-7D35-09A4-7786-57831F74D6A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0EA4C3-7F43-87CB-F9BE-3A6D0B6434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F95B53-4911-ECFF-9FC6-07B7D9496C5F}"/>
              </a:ext>
            </a:extLst>
          </p:cNvPr>
          <p:cNvSpPr/>
          <p:nvPr/>
        </p:nvSpPr>
        <p:spPr>
          <a:xfrm>
            <a:off x="401359" y="1272737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ٱلْأَوَّلُ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35A288-7CCD-64D5-DDAD-4DC2A524B497}"/>
              </a:ext>
            </a:extLst>
          </p:cNvPr>
          <p:cNvSpPr txBox="1"/>
          <p:nvPr/>
        </p:nvSpPr>
        <p:spPr>
          <a:xfrm>
            <a:off x="637161" y="1912159"/>
            <a:ext cx="7500025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في كُلِّ صَباحٍ، تُلْقي </a:t>
            </a:r>
            <a:r>
              <a:rPr lang="ar-MA" sz="2800" dirty="0" err="1"/>
              <a:t>ٱلشَّمْسُ</a:t>
            </a:r>
            <a:r>
              <a:rPr lang="ar-MA" sz="2800" dirty="0"/>
              <a:t> أَشِعَّتَها </a:t>
            </a:r>
            <a:r>
              <a:rPr lang="ar-MA" sz="2800" dirty="0" err="1"/>
              <a:t>ٱلذَّهَبِيَّةَ</a:t>
            </a:r>
            <a:r>
              <a:rPr lang="ar-MA" sz="2800" dirty="0"/>
              <a:t> عَلى </a:t>
            </a:r>
            <a:r>
              <a:rPr lang="ar-MA" sz="2800" dirty="0" err="1"/>
              <a:t>ٱلْبُسْتانِ</a:t>
            </a:r>
            <a:r>
              <a:rPr lang="ar-MA" sz="2800" dirty="0"/>
              <a:t>، لِتُداعِبَ </a:t>
            </a:r>
            <a:r>
              <a:rPr lang="ar-MA" sz="2800" dirty="0" err="1"/>
              <a:t>ٱلْأَزْهارَ</a:t>
            </a:r>
            <a:r>
              <a:rPr lang="ar-MA" sz="2800" dirty="0"/>
              <a:t> </a:t>
            </a:r>
            <a:r>
              <a:rPr lang="ar-MA" sz="2800" dirty="0" err="1"/>
              <a:t>ٱلْمُتَفَتِّحَةَ</a:t>
            </a:r>
            <a:r>
              <a:rPr lang="ar-MA" sz="2800" dirty="0"/>
              <a:t>، وَهِيَ تَتَمايَلُ مَعَ هَبَّاتِ </a:t>
            </a:r>
            <a:r>
              <a:rPr lang="ar-MA" sz="2800" dirty="0" err="1"/>
              <a:t>ٱلنَّسيمِ</a:t>
            </a:r>
            <a:r>
              <a:rPr lang="ar-MA" sz="2800" dirty="0"/>
              <a:t> </a:t>
            </a:r>
            <a:r>
              <a:rPr lang="ar-MA" sz="2800" dirty="0" err="1"/>
              <a:t>ٱللَّطيفَةِ</a:t>
            </a:r>
            <a:r>
              <a:rPr lang="ar-MA" sz="2800" dirty="0"/>
              <a:t> ناشِرَةً أَريجَها </a:t>
            </a:r>
            <a:r>
              <a:rPr lang="ar-MA" sz="2800" dirty="0" err="1"/>
              <a:t>ٱلْفَوّاحَ</a:t>
            </a:r>
            <a:r>
              <a:rPr lang="ar-MA" sz="2800" dirty="0"/>
              <a:t> في </a:t>
            </a:r>
            <a:r>
              <a:rPr lang="ar-MA" sz="2800" dirty="0" err="1"/>
              <a:t>ٱلْأَرْجاءِ</a:t>
            </a:r>
            <a:r>
              <a:rPr lang="ar-MA" sz="2800" dirty="0"/>
              <a:t>، عَلى إيقاعِ حَفيفِ </a:t>
            </a:r>
            <a:r>
              <a:rPr lang="ar-MA" sz="2800" dirty="0" err="1"/>
              <a:t>ٱلْأَشْجارِ</a:t>
            </a:r>
            <a:r>
              <a:rPr lang="ar-MA" sz="2800" dirty="0"/>
              <a:t>، </a:t>
            </a:r>
            <a:r>
              <a:rPr lang="ar-MA" sz="2800" dirty="0" err="1"/>
              <a:t>وَأُغْروداتِ</a:t>
            </a:r>
            <a:r>
              <a:rPr lang="ar-MA" sz="2800" dirty="0"/>
              <a:t> </a:t>
            </a:r>
            <a:r>
              <a:rPr lang="ar-MA" sz="2800" dirty="0" err="1"/>
              <a:t>ٱلْعَصافيرِ</a:t>
            </a:r>
            <a:r>
              <a:rPr lang="ar-MA" sz="2800" dirty="0"/>
              <a:t> </a:t>
            </a:r>
            <a:r>
              <a:rPr lang="ar-MA" sz="2800" dirty="0" err="1"/>
              <a:t>ٱلنّاشِبَةِ</a:t>
            </a:r>
            <a:r>
              <a:rPr lang="ar-MA" sz="2800" dirty="0"/>
              <a:t> في </a:t>
            </a:r>
            <a:r>
              <a:rPr lang="ar-MA" sz="2800" dirty="0" err="1"/>
              <a:t>ٱلشَّبابيكِ</a:t>
            </a:r>
            <a:r>
              <a:rPr lang="ar-MA" sz="2800" dirty="0"/>
              <a:t>، في مَقْطوعَةٍ موسيقِيَّةٍ بَديعَةٍ، تَنْسابُ أَلْحانُها مِنْ أَعْماقِ ٱلطَّبيعَةِ </a:t>
            </a:r>
            <a:r>
              <a:rPr lang="ar-MA" sz="2800" dirty="0" err="1"/>
              <a:t>ٱلْفاتِنَةِ</a:t>
            </a:r>
            <a:r>
              <a:rPr lang="ar-MA" sz="2800" dirty="0"/>
              <a:t>.</a:t>
            </a:r>
          </a:p>
          <a:p>
            <a:r>
              <a:rPr lang="ar-MA" sz="2800" dirty="0"/>
              <a:t>ها هُوَ ذا نورُ </a:t>
            </a:r>
            <a:r>
              <a:rPr lang="ar-MA" sz="2800" dirty="0" err="1"/>
              <a:t>ٱلشَّمْسِ</a:t>
            </a:r>
            <a:r>
              <a:rPr lang="ar-MA" sz="2800" dirty="0"/>
              <a:t> </a:t>
            </a:r>
            <a:r>
              <a:rPr lang="ar-MA" sz="2800" dirty="0" err="1"/>
              <a:t>ٱلدّافِئُ</a:t>
            </a:r>
            <a:r>
              <a:rPr lang="ar-MA" sz="2800" dirty="0"/>
              <a:t>، يَتَسَلَّلُ بِلُطْفٍ مِنْ بَيْنِ </a:t>
            </a:r>
            <a:r>
              <a:rPr lang="ar-MA" sz="2800" dirty="0" err="1"/>
              <a:t>ٱلْأَشْجارِ</a:t>
            </a:r>
            <a:r>
              <a:rPr lang="ar-MA" sz="2800" dirty="0"/>
              <a:t> </a:t>
            </a:r>
            <a:r>
              <a:rPr lang="ar-MA" sz="2800" dirty="0" err="1"/>
              <a:t>ٱلْمُثْقَلَةِ</a:t>
            </a:r>
            <a:r>
              <a:rPr lang="ar-MA" sz="2800" dirty="0"/>
              <a:t> أَغْصانُها بِحُبَيْباتِ </a:t>
            </a:r>
            <a:r>
              <a:rPr lang="ar-MA" sz="2800" dirty="0" err="1"/>
              <a:t>ٱلنَّدى</a:t>
            </a:r>
            <a:r>
              <a:rPr lang="ar-MA" sz="2800" dirty="0"/>
              <a:t>، فَيَرْسُمُ عَلى </a:t>
            </a:r>
            <a:r>
              <a:rPr lang="ar-MA" sz="2800" dirty="0" err="1"/>
              <a:t>ٱلْأَرْضِ</a:t>
            </a:r>
            <a:r>
              <a:rPr lang="ar-MA" sz="2800" dirty="0"/>
              <a:t> ظِلالاً مُتَشابِكَةً، كَأَنَّها لَوْحَةٌ فَنِّيَّةٌ تَجْلُبُ </a:t>
            </a:r>
            <a:r>
              <a:rPr lang="ar-MA" sz="2800" dirty="0" err="1"/>
              <a:t>ٱلْأَلْبابَ</a:t>
            </a:r>
            <a:r>
              <a:rPr lang="ar-MA" sz="2800" dirty="0"/>
              <a:t>. وَفي كُلِّ زاوِيَةٍ، تَتَراقَصُ </a:t>
            </a:r>
            <a:r>
              <a:rPr lang="ar-MA" sz="2800" dirty="0" err="1"/>
              <a:t>ٱلْفَراشاتُ</a:t>
            </a:r>
            <a:r>
              <a:rPr lang="ar-MA" sz="2800" dirty="0"/>
              <a:t> فَوْقَ </a:t>
            </a:r>
            <a:r>
              <a:rPr lang="ar-MA" sz="2800" dirty="0" err="1"/>
              <a:t>ٱلْأَزْهارِ</a:t>
            </a:r>
            <a:r>
              <a:rPr lang="ar-MA" sz="2800" dirty="0"/>
              <a:t>، مُزَيِّنَةً فَضاءَ </a:t>
            </a:r>
            <a:r>
              <a:rPr lang="ar-MA" sz="2800" dirty="0" err="1"/>
              <a:t>ٱلرَّوْضَةِ</a:t>
            </a:r>
            <a:r>
              <a:rPr lang="ar-MA" sz="2800" dirty="0"/>
              <a:t> بِأَجْنِحَتِها </a:t>
            </a:r>
            <a:r>
              <a:rPr lang="ar-MA" sz="2800" dirty="0" err="1"/>
              <a:t>ٱلْمُوَشَّاةِ</a:t>
            </a:r>
            <a:r>
              <a:rPr lang="ar-MA" sz="2800" dirty="0"/>
              <a:t> بِأَلْوانِ </a:t>
            </a:r>
            <a:r>
              <a:rPr lang="ar-MA" sz="2800" dirty="0" err="1"/>
              <a:t>ٱلطّاووسِ</a:t>
            </a:r>
            <a:r>
              <a:rPr lang="ar-MA" sz="2800" dirty="0"/>
              <a:t>، </a:t>
            </a:r>
            <a:r>
              <a:rPr lang="ar-MA" sz="2800" dirty="0" err="1"/>
              <a:t>وَٱلْمُرَقَّشَةِ</a:t>
            </a:r>
            <a:r>
              <a:rPr lang="ar-MA" sz="2800" dirty="0"/>
              <a:t> بِبَهاءِ </a:t>
            </a:r>
            <a:r>
              <a:rPr lang="ar-MA" sz="2800" dirty="0" err="1"/>
              <a:t>ٱلْكُرومِ</a:t>
            </a:r>
            <a:r>
              <a:rPr lang="ar-MA" sz="2800" dirty="0"/>
              <a:t>. وَفي وَسَطِ </a:t>
            </a:r>
            <a:r>
              <a:rPr lang="ar-MA" sz="2800" dirty="0" err="1"/>
              <a:t>ٱلْبُسْتانِ</a:t>
            </a:r>
            <a:r>
              <a:rPr lang="ar-MA" sz="2800" dirty="0"/>
              <a:t>، يَتَدَفَّقُ جَدْوَلٌ صَغيرٌ بِمائِهِ </a:t>
            </a:r>
            <a:r>
              <a:rPr lang="ar-MA" sz="2800" dirty="0" err="1"/>
              <a:t>ٱلصّافي</a:t>
            </a:r>
            <a:r>
              <a:rPr lang="ar-MA" sz="2800" dirty="0"/>
              <a:t>، مُطْلِقاً خَريراً مِنْ عالَمِ </a:t>
            </a:r>
            <a:r>
              <a:rPr lang="ar-MA" sz="2800" dirty="0" err="1"/>
              <a:t>ٱلْأَحْلامِ</a:t>
            </a:r>
            <a:r>
              <a:rPr lang="ar-MA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669255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11DF6-FD33-47FC-F844-867AA47A4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114B7-EA8F-E1D6-2529-EE8868C4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الثاني.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D000F4-30D8-6596-A7FC-01790A121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A404CF-6AF2-7F66-9831-1FDBCA0CD2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B14F6F-3A1C-DD73-B612-E19354FB0C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985988-9012-FC49-CD62-AF6E1DEE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FA2184-86B2-9C4F-F036-ABBD8AF910C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19B80D-05B9-479C-5674-3A4E5637A3B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E2A406-9770-6D50-AD91-962B1037B2A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B935CC-6BB7-AEB7-DC5A-69923FBD121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C43296-B7DA-FEC8-02E1-35EF9D217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5132F7-A3F3-978F-3E6C-233BAE659FAD}"/>
              </a:ext>
            </a:extLst>
          </p:cNvPr>
          <p:cNvSpPr/>
          <p:nvPr/>
        </p:nvSpPr>
        <p:spPr>
          <a:xfrm>
            <a:off x="324244" y="1309547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 de texte 138">
            <a:extLst>
              <a:ext uri="{FF2B5EF4-FFF2-40B4-BE49-F238E27FC236}">
                <a16:creationId xmlns:a16="http://schemas.microsoft.com/office/drawing/2014/main" id="{F33A6B1D-6080-9B8C-0A58-7078FCEFD03E}"/>
              </a:ext>
            </a:extLst>
          </p:cNvPr>
          <p:cNvSpPr txBox="1"/>
          <p:nvPr/>
        </p:nvSpPr>
        <p:spPr>
          <a:xfrm>
            <a:off x="505205" y="1980000"/>
            <a:ext cx="7763937" cy="41590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فَجْأَةً، وَفي غَمْرَةِ </a:t>
            </a:r>
            <a:r>
              <a:rPr lang="ar-MA" sz="2800" dirty="0" err="1"/>
              <a:t>ٱلْهُدوءِ</a:t>
            </a:r>
            <a:r>
              <a:rPr lang="ar-MA" sz="2800" dirty="0"/>
              <a:t>، يَلوحُ طَيْفُ أَخَوَيْنِ عابِثَيْنِ، وَهُما يَتَراكَضانِ في مَرَحٍ بَيْنَ </a:t>
            </a:r>
            <a:r>
              <a:rPr lang="ar-MA" sz="2800" dirty="0" err="1"/>
              <a:t>ٱلْأَشْجارِ</a:t>
            </a:r>
            <a:r>
              <a:rPr lang="ar-MA" sz="2800" dirty="0"/>
              <a:t>، وَقَدْ أَضاءَتْ مَلامِحُهُما </a:t>
            </a:r>
            <a:r>
              <a:rPr lang="ar-MA" sz="2800" dirty="0" err="1"/>
              <a:t>بِٱلْبَهْجَةِ</a:t>
            </a:r>
            <a:r>
              <a:rPr lang="ar-MA" sz="2800" dirty="0"/>
              <a:t> </a:t>
            </a:r>
            <a:r>
              <a:rPr lang="ar-MA" sz="2800" dirty="0" err="1"/>
              <a:t>وَٱلْحُبورِ</a:t>
            </a:r>
            <a:r>
              <a:rPr lang="ar-MA" sz="2800" dirty="0"/>
              <a:t>. تَتَعالى ضَحَكاتُ </a:t>
            </a:r>
            <a:r>
              <a:rPr lang="ar-MA" sz="2800" dirty="0" err="1"/>
              <a:t>ٱلصَّبِيِّ</a:t>
            </a:r>
            <a:r>
              <a:rPr lang="ar-MA" sz="2800" dirty="0"/>
              <a:t>، وَهُوَ يُلاحِقُ إِحْدى </a:t>
            </a:r>
            <a:r>
              <a:rPr lang="ar-MA" sz="2800" dirty="0" err="1"/>
              <a:t>ٱلْفَراشاتِ</a:t>
            </a:r>
            <a:r>
              <a:rPr lang="ar-MA" sz="2800" dirty="0"/>
              <a:t>. وَكُلَّما مَدَّ يَدَيْهِ لِيُمْسِكَها، تَفَلَّتَتْ مِنْ بَيْنِ أَنامِلِهِ، كَأَنَّما تَحُثُّهُ عَلى </a:t>
            </a:r>
            <a:r>
              <a:rPr lang="ar-MA" sz="2800" dirty="0" err="1"/>
              <a:t>ٱللِّحاقِ</a:t>
            </a:r>
            <a:r>
              <a:rPr lang="ar-MA" sz="2800" dirty="0"/>
              <a:t> بِها. يَتَوَقَّفُ لِالْتِقاطِ أَنْفاسِهِ لِلَحَظاتٍ، ثُمَّ ما يَلْبَثُ أَنْ يَنْطَلِقَ خَلْفَها مِنْ جَديدٍ.</a:t>
            </a:r>
          </a:p>
          <a:p>
            <a:r>
              <a:rPr lang="ar-MA" sz="2800" dirty="0"/>
              <a:t>وَعَلى مَقْرُبَةٍ مِنْهُ، تَجْلِسُ </a:t>
            </a:r>
            <a:r>
              <a:rPr lang="ar-MA" sz="2800" dirty="0" err="1"/>
              <a:t>ٱلطِّفْلَةُ</a:t>
            </a:r>
            <a:r>
              <a:rPr lang="ar-MA" sz="2800" dirty="0"/>
              <a:t> عَلى بِساطِ </a:t>
            </a:r>
            <a:r>
              <a:rPr lang="ar-MA" sz="2800" dirty="0" err="1"/>
              <a:t>ٱلْعُشْبِ</a:t>
            </a:r>
            <a:r>
              <a:rPr lang="ar-MA" sz="2800" dirty="0"/>
              <a:t>، وَهِيَ تُشَكِّلُ بِأَصابِعِها إِكْليلاً مِنَ </a:t>
            </a:r>
            <a:r>
              <a:rPr lang="ar-MA" sz="2800" dirty="0" err="1"/>
              <a:t>ٱلْأَزْهارِ</a:t>
            </a:r>
            <a:r>
              <a:rPr lang="ar-MA" sz="2800" dirty="0"/>
              <a:t>. تُديرُهُ في يَدَيْها بُرْهَةً، ثُمَّ تَرْفَعُهُ نَحْوَ </a:t>
            </a:r>
            <a:r>
              <a:rPr lang="ar-MA" sz="2800" dirty="0" err="1"/>
              <a:t>ٱلشَّمْسِ</a:t>
            </a:r>
            <a:r>
              <a:rPr lang="ar-MA" sz="2800" dirty="0"/>
              <a:t> مُبْتَسِمَةً. تَنْهَضُ في حَماسٍ، ثُمَّ تَرْكُضُ نَحْوَ أَخيها، مُحاوِلَةً وَضْعَ </a:t>
            </a:r>
            <a:r>
              <a:rPr lang="ar-MA" sz="2800" dirty="0" err="1"/>
              <a:t>ٱلْإِكْليلِ</a:t>
            </a:r>
            <a:r>
              <a:rPr lang="ar-MA" sz="2800" dirty="0"/>
              <a:t> عَلى رَأْسِهِ، لَكِنَّهُ يُراوِغُها في رَشاقَةٍ، فَتَبْدَأُ لُعْبَةُ </a:t>
            </a:r>
            <a:r>
              <a:rPr lang="ar-MA" sz="2800" dirty="0" err="1"/>
              <a:t>ٱلْمُطارَدَةِ</a:t>
            </a:r>
            <a:r>
              <a:rPr lang="ar-MA" sz="2800" dirty="0"/>
              <a:t> بَيْنَهُما، لِتَمْلَأَ ضَحَكاتُهُما </a:t>
            </a:r>
            <a:r>
              <a:rPr lang="ar-MA" sz="2800" dirty="0" err="1"/>
              <a:t>ٱلْفَضاءَ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31649531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966E0-82B1-92A5-2BF0-1DB46EA87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8DDD8-4BDC-E971-7B0F-AFA64B9B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59" y="756000"/>
            <a:ext cx="7071014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الثالث.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C85769-1280-2BA9-49FA-4F7769AC9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E8C289-9C1E-2C38-095E-2CBE5AD8BE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34EA0C-057E-5B42-9498-3C6C9FF63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A46D59-EBED-985E-B087-5001E98565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958897-22BC-9505-5D6C-163D6D80EB2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EC6436-FED6-850F-3A99-7A9F3775A7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F1E8-84C6-BF0C-1DCD-FC00402E921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14DD0C-32E2-73EA-44F2-1BA48431AFC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CDF37F-A340-5B77-92FE-5A9817C9B2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4DBE4D-051B-4E1C-6595-A77B81049B58}"/>
              </a:ext>
            </a:extLst>
          </p:cNvPr>
          <p:cNvSpPr/>
          <p:nvPr/>
        </p:nvSpPr>
        <p:spPr>
          <a:xfrm>
            <a:off x="505205" y="1350559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ٱلثّالثُ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 de texte 138">
            <a:extLst>
              <a:ext uri="{FF2B5EF4-FFF2-40B4-BE49-F238E27FC236}">
                <a16:creationId xmlns:a16="http://schemas.microsoft.com/office/drawing/2014/main" id="{DD033C1B-8871-79F2-1CE3-34989A5084B2}"/>
              </a:ext>
            </a:extLst>
          </p:cNvPr>
          <p:cNvSpPr txBox="1"/>
          <p:nvPr/>
        </p:nvSpPr>
        <p:spPr>
          <a:xfrm>
            <a:off x="510385" y="1954790"/>
            <a:ext cx="8123229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مُرّاكُشُ مَدينَةٌ مَبْسوطَةٌ في واحاتِ </a:t>
            </a:r>
            <a:r>
              <a:rPr lang="ar-MA" sz="2800" dirty="0" err="1"/>
              <a:t>ٱلنَّخيلِ</a:t>
            </a:r>
            <a:r>
              <a:rPr lang="ar-MA" sz="2800" dirty="0"/>
              <a:t>. أَزِقَّتُها ضَيِّقَةٌ وَمَرْصوفَةٌ </a:t>
            </a:r>
            <a:r>
              <a:rPr lang="ar-MA" sz="2800" dirty="0" err="1"/>
              <a:t>بِٱلْحِجارَةِ</a:t>
            </a:r>
            <a:r>
              <a:rPr lang="ar-MA" sz="2800" dirty="0"/>
              <a:t>، وَأَسْوارُها ٱلْعَتيقَةُ تَفوحُ مِنْها رائِحَةُ </a:t>
            </a:r>
            <a:r>
              <a:rPr lang="ar-MA" sz="2800" dirty="0" err="1"/>
              <a:t>ٱلتَّوابِلِ</a:t>
            </a:r>
            <a:r>
              <a:rPr lang="ar-MA" sz="2800" dirty="0"/>
              <a:t> </a:t>
            </a:r>
            <a:r>
              <a:rPr lang="ar-MA" sz="2800" dirty="0" err="1"/>
              <a:t>ٱلنَّفّاذَةِ</a:t>
            </a:r>
            <a:r>
              <a:rPr lang="ar-MA" sz="2800" dirty="0"/>
              <a:t>، مَمْزوجَةً بِعِطْرِ </a:t>
            </a:r>
            <a:r>
              <a:rPr lang="ar-MA" sz="2800" dirty="0" err="1"/>
              <a:t>ٱلْحِنّاءِ</a:t>
            </a:r>
            <a:r>
              <a:rPr lang="ar-MA" sz="2800" dirty="0"/>
              <a:t> </a:t>
            </a:r>
            <a:r>
              <a:rPr lang="ar-MA" sz="2800" dirty="0" err="1"/>
              <a:t>وَٱلزَّيْتونِ</a:t>
            </a:r>
            <a:r>
              <a:rPr lang="ar-MA" sz="2800" dirty="0"/>
              <a:t>. وَأَنْتَ تَجوبُ تِلْكَ </a:t>
            </a:r>
            <a:r>
              <a:rPr lang="ar-MA" sz="2800" dirty="0" err="1"/>
              <a:t>ٱلدُّروبَ</a:t>
            </a:r>
            <a:r>
              <a:rPr lang="ar-MA" sz="2800" dirty="0"/>
              <a:t> </a:t>
            </a:r>
            <a:r>
              <a:rPr lang="ar-MA" sz="2800" dirty="0" err="1"/>
              <a:t>ٱلظَّليلَةَ</a:t>
            </a:r>
            <a:r>
              <a:rPr lang="ar-MA" sz="2800" dirty="0"/>
              <a:t>، يَأْخُذُكَ </a:t>
            </a:r>
            <a:r>
              <a:rPr lang="ar-MA" sz="2800" dirty="0" err="1"/>
              <a:t>ٱلْحَنينُ</a:t>
            </a:r>
            <a:r>
              <a:rPr lang="ar-MA" sz="2800" dirty="0"/>
              <a:t> إِلى </a:t>
            </a:r>
            <a:r>
              <a:rPr lang="ar-MA" sz="2800" dirty="0" err="1"/>
              <a:t>ٱلْأَزْمِنَةِ</a:t>
            </a:r>
            <a:r>
              <a:rPr lang="ar-MA" sz="2800" dirty="0"/>
              <a:t> </a:t>
            </a:r>
            <a:r>
              <a:rPr lang="ar-MA" sz="2800" dirty="0" err="1"/>
              <a:t>ٱلْخَوالي</a:t>
            </a:r>
            <a:r>
              <a:rPr lang="ar-MA" sz="2800" dirty="0"/>
              <a:t>. فَكَمْ مِنَ </a:t>
            </a:r>
            <a:r>
              <a:rPr lang="ar-MA" sz="2800" dirty="0" err="1"/>
              <a:t>ٱلْمُلوكِ</a:t>
            </a:r>
            <a:r>
              <a:rPr lang="ar-MA" sz="2800" dirty="0"/>
              <a:t> </a:t>
            </a:r>
            <a:r>
              <a:rPr lang="ar-MA" sz="2800" dirty="0" err="1"/>
              <a:t>وَٱلسَّلاطينِ</a:t>
            </a:r>
            <a:r>
              <a:rPr lang="ar-MA" sz="2800" dirty="0"/>
              <a:t> </a:t>
            </a:r>
            <a:r>
              <a:rPr lang="ar-MA" sz="2800" dirty="0" err="1"/>
              <a:t>وَٱلْفُقَهاءِ</a:t>
            </a:r>
            <a:r>
              <a:rPr lang="ar-MA" sz="2800" dirty="0"/>
              <a:t> </a:t>
            </a:r>
            <a:r>
              <a:rPr lang="ar-MA" sz="2800" dirty="0" err="1"/>
              <a:t>وَٱلتُّجّارِ</a:t>
            </a:r>
            <a:r>
              <a:rPr lang="ar-MA" sz="2800" dirty="0"/>
              <a:t> مَرّوا مِنْ هذِهِ </a:t>
            </a:r>
            <a:r>
              <a:rPr lang="ar-MA" sz="2800" dirty="0" err="1"/>
              <a:t>ٱلْأَرْضِ</a:t>
            </a:r>
            <a:r>
              <a:rPr lang="ar-MA" sz="2800" dirty="0"/>
              <a:t> </a:t>
            </a:r>
            <a:r>
              <a:rPr lang="ar-MA" sz="2800" dirty="0" err="1"/>
              <a:t>ٱلطَّيِّبَةِ</a:t>
            </a:r>
            <a:r>
              <a:rPr lang="ar-MA" sz="2800" dirty="0"/>
              <a:t>! وَكَمْ مِنَ </a:t>
            </a:r>
            <a:r>
              <a:rPr lang="ar-MA" sz="2800" dirty="0" err="1"/>
              <a:t>ٱلْقَصائِدِ</a:t>
            </a:r>
            <a:r>
              <a:rPr lang="ar-MA" sz="2800" dirty="0"/>
              <a:t> تَغَنَّتْ بِجَمالِها </a:t>
            </a:r>
            <a:r>
              <a:rPr lang="ar-MA" sz="2800" dirty="0" err="1"/>
              <a:t>ٱلْفاتِنِ</a:t>
            </a:r>
            <a:r>
              <a:rPr lang="ar-MA" sz="2800" dirty="0"/>
              <a:t>، وَبِأَسْوارِها وَمَبانيها </a:t>
            </a:r>
            <a:r>
              <a:rPr lang="ar-MA" sz="2800" dirty="0" err="1"/>
              <a:t>ٱلْمَبْنِيَّةِ</a:t>
            </a:r>
            <a:r>
              <a:rPr lang="ar-MA" sz="2800" dirty="0"/>
              <a:t> </a:t>
            </a:r>
            <a:r>
              <a:rPr lang="ar-MA" sz="2800" dirty="0" err="1"/>
              <a:t>بِٱلْحَجَرِ</a:t>
            </a:r>
            <a:r>
              <a:rPr lang="ar-MA" sz="2800" dirty="0"/>
              <a:t> </a:t>
            </a:r>
            <a:r>
              <a:rPr lang="ar-MA" sz="2800" dirty="0" err="1"/>
              <a:t>ٱلطّينِيِّ</a:t>
            </a:r>
            <a:r>
              <a:rPr lang="ar-MA" sz="2800" dirty="0"/>
              <a:t> ٱلَّذي يُعْطيها لَوْنَها </a:t>
            </a:r>
            <a:r>
              <a:rPr lang="ar-MA" sz="2800" dirty="0" err="1"/>
              <a:t>ٱلْأَحْمَرَ</a:t>
            </a:r>
            <a:r>
              <a:rPr lang="ar-MA" sz="2800" dirty="0"/>
              <a:t> </a:t>
            </a:r>
            <a:r>
              <a:rPr lang="ar-MA" sz="2800" dirty="0" err="1"/>
              <a:t>ٱلْمُمَيَّزَ</a:t>
            </a:r>
            <a:r>
              <a:rPr lang="fr-FR" sz="2800" dirty="0"/>
              <a:t>!</a:t>
            </a:r>
            <a:endParaRPr lang="ar-MA" sz="2800" dirty="0"/>
          </a:p>
          <a:p>
            <a:r>
              <a:rPr lang="ar-MA" sz="2800" dirty="0"/>
              <a:t>وَإِذا ما رَفَعَ </a:t>
            </a:r>
            <a:r>
              <a:rPr lang="ar-MA" sz="2800" dirty="0" err="1"/>
              <a:t>ٱلزّائِرُ</a:t>
            </a:r>
            <a:r>
              <a:rPr lang="ar-MA" sz="2800" dirty="0"/>
              <a:t> بَصَرَهُ لِيُطالِعَ عِمارَةَ مُرّاكُشَ، أَدْهَشَهُ جَلالُ </a:t>
            </a:r>
            <a:r>
              <a:rPr lang="ar-MA" sz="2800" dirty="0" err="1"/>
              <a:t>ٱلْمَآذِنِ</a:t>
            </a:r>
            <a:r>
              <a:rPr lang="ar-MA" sz="2800" dirty="0"/>
              <a:t>، وَرَوْعَةُ زَخارِفِها. فَهذا قَصْرُ </a:t>
            </a:r>
            <a:r>
              <a:rPr lang="ar-MA" sz="2800" dirty="0" err="1"/>
              <a:t>ٱلْبَديعِ</a:t>
            </a:r>
            <a:r>
              <a:rPr lang="ar-MA" sz="2800" dirty="0"/>
              <a:t> تَحْكي جُدْرانُهُ عَنْ مَجْدِ </a:t>
            </a:r>
            <a:r>
              <a:rPr lang="ar-MA" sz="2800" dirty="0" err="1"/>
              <a:t>ٱلْأَسْلافِ</a:t>
            </a:r>
            <a:r>
              <a:rPr lang="ar-MA" sz="2800" dirty="0"/>
              <a:t>، وَذاكَ قَصْرُ </a:t>
            </a:r>
            <a:r>
              <a:rPr lang="ar-MA" sz="2800" dirty="0" err="1"/>
              <a:t>ٱلْباهِيَةِ</a:t>
            </a:r>
            <a:r>
              <a:rPr lang="ar-MA" sz="2800" dirty="0"/>
              <a:t> يَزْدانُ بِأَرْوِقَتِهِ </a:t>
            </a:r>
            <a:r>
              <a:rPr lang="ar-MA" sz="2800" dirty="0" err="1"/>
              <a:t>ٱلْمُزَخْرَفَةِ</a:t>
            </a:r>
            <a:r>
              <a:rPr lang="ar-MA" sz="2800" dirty="0"/>
              <a:t>، شاهِداً عَلى رَوْعَةِ ٱلْعِمارَةِ </a:t>
            </a:r>
            <a:r>
              <a:rPr lang="ar-MA" sz="2800" dirty="0" err="1"/>
              <a:t>ٱلْمَغْرِبِيَّةِ</a:t>
            </a:r>
            <a:r>
              <a:rPr lang="ar-MA" sz="2800" dirty="0"/>
              <a:t>. وَفي حَديقَةِ "</a:t>
            </a:r>
            <a:r>
              <a:rPr lang="ar-MA" sz="2800" dirty="0" err="1"/>
              <a:t>ماجوريل</a:t>
            </a:r>
            <a:r>
              <a:rPr lang="ar-MA" sz="2800" dirty="0"/>
              <a:t>"، تَتَمايَلُ </a:t>
            </a:r>
            <a:r>
              <a:rPr lang="ar-MA" sz="2800" dirty="0" err="1"/>
              <a:t>ٱلْأَشْجارُ</a:t>
            </a:r>
            <a:r>
              <a:rPr lang="ar-MA" sz="2800" dirty="0"/>
              <a:t> </a:t>
            </a:r>
            <a:r>
              <a:rPr lang="ar-MA" sz="2800" dirty="0" err="1"/>
              <a:t>وَٱلنَّباتاتُ</a:t>
            </a:r>
            <a:r>
              <a:rPr lang="ar-MA" sz="2800" dirty="0"/>
              <a:t> </a:t>
            </a:r>
            <a:r>
              <a:rPr lang="ar-MA" sz="2800" dirty="0" err="1"/>
              <a:t>ٱلنّادِرَةُ</a:t>
            </a:r>
            <a:r>
              <a:rPr lang="ar-MA" sz="2800" dirty="0"/>
              <a:t> عَلى كَفِّ </a:t>
            </a:r>
            <a:r>
              <a:rPr lang="ar-MA" sz="2800" dirty="0" err="1"/>
              <a:t>ٱلنَّسيمِ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2797708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5E26-C66D-3CD0-FABC-5FFEC633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D7D72-ABB5-9E71-10CD-29DED3717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الرابع. التلميذ(ة)....................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E0D49B-5568-1FBE-07AE-EAE3B0461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521103-ECA8-6ADD-C37C-86BBA0367A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90BCF2-3BEA-7DB5-DCE7-58A74B431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D95BDE-DF67-AA39-F717-223BA5004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B77E9A-7CF7-A632-FD3B-12C21EFEFA9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A0DC45-BE7B-4222-BC88-9EE8B58DAD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D1310C-2D34-98E6-6833-5D51F780EEB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81D88C-3EAC-8160-5ACE-52739DC896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6C3457-C20F-FB4C-4FED-26A247DB8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9D234C-50A9-E75F-D141-CEF3E8527828}"/>
              </a:ext>
            </a:extLst>
          </p:cNvPr>
          <p:cNvSpPr txBox="1"/>
          <p:nvPr/>
        </p:nvSpPr>
        <p:spPr>
          <a:xfrm>
            <a:off x="398833" y="1878730"/>
            <a:ext cx="8343807" cy="4813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900" dirty="0"/>
              <a:t>أَمّا أَهْلُ مُرَّاكُشَ، فَهُمْ وَدودونَ كُرَماءُ، يَسْتَقْبِلونَ </a:t>
            </a:r>
            <a:r>
              <a:rPr lang="ar-MA" sz="2900" dirty="0" err="1"/>
              <a:t>ٱلضُّيوفَ</a:t>
            </a:r>
            <a:r>
              <a:rPr lang="ar-MA" sz="2900" dirty="0"/>
              <a:t> بِحَفاوَةٍ بالِغَةٍ، أَحاديثُهُمْ دافِئَةٌ، لا تَخْلو مِنَ </a:t>
            </a:r>
            <a:r>
              <a:rPr lang="ar-MA" sz="2900" dirty="0" err="1"/>
              <a:t>ٱلْحِكْمَةِ</a:t>
            </a:r>
            <a:r>
              <a:rPr lang="ar-MA" sz="2900" dirty="0"/>
              <a:t> </a:t>
            </a:r>
            <a:r>
              <a:rPr lang="ar-MA" sz="2900" dirty="0" err="1"/>
              <a:t>وَٱلطَّرافَةِ</a:t>
            </a:r>
            <a:r>
              <a:rPr lang="ar-MA" sz="2900" dirty="0"/>
              <a:t>. يَرْتَدونَ </a:t>
            </a:r>
            <a:r>
              <a:rPr lang="ar-MA" sz="2900" dirty="0" err="1"/>
              <a:t>ٱلْجَلابيبَ</a:t>
            </a:r>
            <a:r>
              <a:rPr lang="ar-MA" sz="2900" dirty="0"/>
              <a:t> </a:t>
            </a:r>
            <a:r>
              <a:rPr lang="ar-MA" sz="2900" dirty="0" err="1"/>
              <a:t>ٱلتَّقْليدِيَّةَ</a:t>
            </a:r>
            <a:r>
              <a:rPr lang="ar-MA" sz="2900" dirty="0"/>
              <a:t> </a:t>
            </a:r>
            <a:r>
              <a:rPr lang="ar-MA" sz="2900" dirty="0" err="1"/>
              <a:t>ٱلْمَطْروزَةَ</a:t>
            </a:r>
            <a:r>
              <a:rPr lang="ar-MA" sz="2900" dirty="0"/>
              <a:t> بِأَلْوانٍ زاهِيَةٍ، وَيُفْرِدونَ أَذْرُعَهُمْ، وَقَدْ عَلَتِ </a:t>
            </a:r>
            <a:r>
              <a:rPr lang="ar-MA" sz="2900" dirty="0" err="1"/>
              <a:t>ٱلاِبْتِساماتُ</a:t>
            </a:r>
            <a:r>
              <a:rPr lang="ar-MA" sz="2900" dirty="0"/>
              <a:t> شِفاهَهُمْ تَرْحيباً بِزُوّارِهِمْ. كُلَّما تَوَغَّلْتَ بَيْنَ </a:t>
            </a:r>
            <a:r>
              <a:rPr lang="ar-MA" sz="2900" dirty="0" err="1"/>
              <a:t>ٱلدُّروبِ</a:t>
            </a:r>
            <a:r>
              <a:rPr lang="ar-MA" sz="2900" dirty="0"/>
              <a:t> </a:t>
            </a:r>
            <a:r>
              <a:rPr lang="ar-MA" sz="2900" dirty="0" err="1"/>
              <a:t>وَٱلْأَزِقَّةِ</a:t>
            </a:r>
            <a:r>
              <a:rPr lang="ar-MA" sz="2900" dirty="0"/>
              <a:t> </a:t>
            </a:r>
            <a:r>
              <a:rPr lang="ar-MA" sz="2900" dirty="0" err="1"/>
              <a:t>ٱلضَّيِّقَةِ</a:t>
            </a:r>
            <a:r>
              <a:rPr lang="ar-MA" sz="2900" dirty="0"/>
              <a:t> ٱلْعَتيقَةِ، رَأَيْتَ </a:t>
            </a:r>
            <a:r>
              <a:rPr lang="ar-MA" sz="2900" dirty="0" err="1"/>
              <a:t>ٱلصُّنّاعَ</a:t>
            </a:r>
            <a:r>
              <a:rPr lang="ar-MA" sz="2900" dirty="0"/>
              <a:t> مُنْهَمِكينَ في أَعْمالِهِمْ بِمَهارَةٍ فائِقَةٍ وَإِتْقانٍ مُدْهِشٍ، وَهُمْ يُعالِجونَ </a:t>
            </a:r>
            <a:r>
              <a:rPr lang="ar-MA" sz="2900" dirty="0" err="1"/>
              <a:t>ٱلْخَزَفَ</a:t>
            </a:r>
            <a:r>
              <a:rPr lang="ar-MA" sz="2900" dirty="0"/>
              <a:t> </a:t>
            </a:r>
            <a:r>
              <a:rPr lang="ar-MA" sz="2900" dirty="0" err="1"/>
              <a:t>وَٱلْجُلودَ</a:t>
            </a:r>
            <a:r>
              <a:rPr lang="ar-MA" sz="2900" dirty="0"/>
              <a:t> </a:t>
            </a:r>
            <a:r>
              <a:rPr lang="ar-MA" sz="2900" dirty="0" err="1"/>
              <a:t>وَٱلْخَشَبَ</a:t>
            </a:r>
            <a:r>
              <a:rPr lang="ar-MA" sz="2900" dirty="0"/>
              <a:t> بِأَنامِلِهِمْ، </a:t>
            </a:r>
            <a:r>
              <a:rPr lang="ar-MA" sz="2900" dirty="0" err="1"/>
              <a:t>وَٱلْإِبَرِ</a:t>
            </a:r>
            <a:r>
              <a:rPr lang="ar-MA" sz="2900" dirty="0"/>
              <a:t> وَمَطارِقِ </a:t>
            </a:r>
            <a:r>
              <a:rPr lang="ar-MA" sz="2900" dirty="0" err="1"/>
              <a:t>ٱلنُّحاسِ</a:t>
            </a:r>
            <a:r>
              <a:rPr lang="ar-MA" sz="2900" dirty="0"/>
              <a:t>، وَغَيْرِها مِنَ </a:t>
            </a:r>
            <a:r>
              <a:rPr lang="ar-MA" sz="2900" dirty="0" err="1"/>
              <a:t>ٱلْأَدَواتِ</a:t>
            </a:r>
            <a:r>
              <a:rPr lang="ar-MA" sz="2900" dirty="0"/>
              <a:t> </a:t>
            </a:r>
            <a:r>
              <a:rPr lang="ar-MA" sz="2900" dirty="0" err="1"/>
              <a:t>ٱلتَّقْليدِيَّةِ</a:t>
            </a:r>
            <a:r>
              <a:rPr lang="ar-MA" sz="2900" dirty="0"/>
              <a:t> </a:t>
            </a:r>
            <a:r>
              <a:rPr lang="ar-MA" sz="2900" dirty="0" err="1"/>
              <a:t>ٱلْبَسيطَةِ</a:t>
            </a:r>
            <a:r>
              <a:rPr lang="ar-MA" sz="2900" dirty="0"/>
              <a:t>. </a:t>
            </a:r>
          </a:p>
          <a:p>
            <a:r>
              <a:rPr lang="ar-MA" sz="2900" dirty="0"/>
              <a:t>ما أَرْوَعَ </a:t>
            </a:r>
            <a:r>
              <a:rPr lang="ar-MA" sz="2900" dirty="0" err="1"/>
              <a:t>ٱلنُّزْهَةَ</a:t>
            </a:r>
            <a:r>
              <a:rPr lang="ar-MA" sz="2900" dirty="0"/>
              <a:t> في أَكْنافِ مُرّاكُشَ </a:t>
            </a:r>
            <a:r>
              <a:rPr lang="ar-MA" sz="2900" dirty="0" err="1"/>
              <a:t>ٱلْحَمْراءِ</a:t>
            </a:r>
            <a:r>
              <a:rPr lang="ar-MA" sz="2900" dirty="0"/>
              <a:t>، وَما أَحْلى </a:t>
            </a:r>
            <a:r>
              <a:rPr lang="ar-MA" sz="2900" dirty="0" err="1"/>
              <a:t>ٱلْإِقامَةَ</a:t>
            </a:r>
            <a:r>
              <a:rPr lang="ar-MA" sz="2900" dirty="0"/>
              <a:t> بَيْنَ أَسْوارِها ٱلْعَتيقَةِ! فَهِيَ </a:t>
            </a:r>
            <a:r>
              <a:rPr lang="ar-MA" sz="2900" dirty="0" err="1"/>
              <a:t>ٱلْحِضْنُ</a:t>
            </a:r>
            <a:r>
              <a:rPr lang="ar-MA" sz="2900" dirty="0"/>
              <a:t> </a:t>
            </a:r>
            <a:r>
              <a:rPr lang="ar-MA" sz="2900" dirty="0" err="1"/>
              <a:t>ٱلدّافِئُ</a:t>
            </a:r>
            <a:r>
              <a:rPr lang="ar-MA" sz="2900" dirty="0"/>
              <a:t> لِمَنْ يَتوقُ إِلى </a:t>
            </a:r>
            <a:r>
              <a:rPr lang="ar-MA" sz="2900" dirty="0" err="1"/>
              <a:t>ٱلرّاحَةِ</a:t>
            </a:r>
            <a:r>
              <a:rPr lang="ar-MA" sz="2900" dirty="0"/>
              <a:t>، </a:t>
            </a:r>
            <a:r>
              <a:rPr lang="ar-MA" sz="2900" dirty="0" err="1"/>
              <a:t>وَٱلْمَلاذُ</a:t>
            </a:r>
            <a:r>
              <a:rPr lang="ar-MA" sz="2900" dirty="0"/>
              <a:t> </a:t>
            </a:r>
            <a:r>
              <a:rPr lang="ar-MA" sz="2900" dirty="0" err="1"/>
              <a:t>ٱلْآسِرُ</a:t>
            </a:r>
            <a:r>
              <a:rPr lang="ar-MA" sz="2900" dirty="0"/>
              <a:t> لِمَنْ يَهْوى </a:t>
            </a:r>
            <a:r>
              <a:rPr lang="ar-MA" sz="2900" dirty="0" err="1"/>
              <a:t>ٱلْجَمالَ</a:t>
            </a:r>
            <a:r>
              <a:rPr lang="ar-MA" sz="2900" dirty="0"/>
              <a:t> </a:t>
            </a:r>
            <a:r>
              <a:rPr lang="ar-MA" sz="2900" dirty="0" err="1"/>
              <a:t>وَٱلتّارِيخَ</a:t>
            </a:r>
            <a:r>
              <a:rPr lang="ar-MA" sz="2900" dirty="0"/>
              <a:t> </a:t>
            </a:r>
            <a:r>
              <a:rPr lang="ar-MA" sz="2900" dirty="0" err="1"/>
              <a:t>وَٱلْأَصالَةَ</a:t>
            </a:r>
            <a:r>
              <a:rPr lang="ar-MA" sz="2900" dirty="0"/>
              <a:t> </a:t>
            </a:r>
            <a:r>
              <a:rPr lang="ar-MA" sz="2900" dirty="0" err="1"/>
              <a:t>ٱلْعَريقَةَ</a:t>
            </a:r>
            <a:r>
              <a:rPr lang="ar-MA" sz="2900" dirty="0"/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41A088D-2264-E214-6327-C4EBAA78C2AB}"/>
              </a:ext>
            </a:extLst>
          </p:cNvPr>
          <p:cNvSpPr/>
          <p:nvPr/>
        </p:nvSpPr>
        <p:spPr>
          <a:xfrm>
            <a:off x="401359" y="1368000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ٱلرّابِعُ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48191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6B6B-953F-FE1E-5BE9-C1FD5DC9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1ED8B-BFED-F0FC-5C61-A8FA5F9C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الخامس.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B75A7E-1970-3CAA-83F4-74CBA957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650246-E211-4D0B-4910-18D8AB5778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6992F0-5661-3D90-C7B3-A0F81A4C56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74BEB9-6E0F-1AFE-D348-39C0CEE8B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08B762-F6CF-7C25-E6E3-FBA5E80982C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31FC4F-1C58-8E7A-6110-15B99FB236C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24633D-E37B-A88F-9F5E-982B1C0C907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4F7352-B192-4D94-74E0-7A64A92CA3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20D115-BC0A-2F93-2CE9-0A6499023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 de texte 138">
            <a:extLst>
              <a:ext uri="{FF2B5EF4-FFF2-40B4-BE49-F238E27FC236}">
                <a16:creationId xmlns:a16="http://schemas.microsoft.com/office/drawing/2014/main" id="{A6FBAAF5-2374-4F64-A46E-50259385F170}"/>
              </a:ext>
            </a:extLst>
          </p:cNvPr>
          <p:cNvSpPr txBox="1"/>
          <p:nvPr/>
        </p:nvSpPr>
        <p:spPr>
          <a:xfrm>
            <a:off x="324244" y="1842496"/>
            <a:ext cx="8323645" cy="47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غادَرَتِ </a:t>
            </a:r>
            <a:r>
              <a:rPr lang="ar-MA" sz="2800" dirty="0" err="1"/>
              <a:t>ٱلطِّفْلَةُ</a:t>
            </a:r>
            <a:r>
              <a:rPr lang="ar-MA" sz="2800" dirty="0"/>
              <a:t> ياسَمينُ مَدينَتَها </a:t>
            </a:r>
            <a:r>
              <a:rPr lang="ar-MA" sz="2800" dirty="0" err="1"/>
              <a:t>ٱلْواسِعَةَ</a:t>
            </a:r>
            <a:r>
              <a:rPr lang="ar-MA" sz="2800" dirty="0"/>
              <a:t>، تَحْمِلُ في قَلْبِها دَهْشَةَ </a:t>
            </a:r>
            <a:r>
              <a:rPr lang="ar-MA" sz="2800" dirty="0" err="1"/>
              <a:t>ٱلرَّحيلِ</a:t>
            </a:r>
            <a:r>
              <a:rPr lang="ar-MA" sz="2800" dirty="0"/>
              <a:t>. أَلْقَتْ بِبَصَرِها مِنْ نافِذَةِ </a:t>
            </a:r>
            <a:r>
              <a:rPr lang="ar-MA" sz="2800" dirty="0" err="1"/>
              <a:t>ٱلسَّيّارَةِ</a:t>
            </a:r>
            <a:r>
              <a:rPr lang="ar-MA" sz="2800" dirty="0"/>
              <a:t>، وَهِيَ تُلَوِّحُ لِلْمَباني </a:t>
            </a:r>
            <a:r>
              <a:rPr lang="ar-MA" sz="2800" dirty="0" err="1"/>
              <a:t>ٱلْعالِيَةِ</a:t>
            </a:r>
            <a:r>
              <a:rPr lang="ar-MA" sz="2800" dirty="0"/>
              <a:t> </a:t>
            </a:r>
            <a:r>
              <a:rPr lang="ar-MA" sz="2800" dirty="0" err="1"/>
              <a:t>وَٱلشَّوارِعِ</a:t>
            </a:r>
            <a:r>
              <a:rPr lang="ar-MA" sz="2800" dirty="0"/>
              <a:t> ٱلَّتي </a:t>
            </a:r>
            <a:r>
              <a:rPr lang="ar-MA" sz="2800" dirty="0" err="1"/>
              <a:t>ٱعْتادَتِ</a:t>
            </a:r>
            <a:r>
              <a:rPr lang="ar-MA" sz="2800" dirty="0"/>
              <a:t> </a:t>
            </a:r>
            <a:r>
              <a:rPr lang="ar-MA" sz="2800" dirty="0" err="1"/>
              <a:t>ٱلرَّكْضَ</a:t>
            </a:r>
            <a:r>
              <a:rPr lang="ar-MA" sz="2800" dirty="0"/>
              <a:t> بَيْنَها، </a:t>
            </a:r>
            <a:r>
              <a:rPr lang="ar-MA" sz="2800" dirty="0" err="1"/>
              <a:t>وَٱلْمُزَيَّنَةِ</a:t>
            </a:r>
            <a:r>
              <a:rPr lang="ar-MA" sz="2800" dirty="0"/>
              <a:t> بِأَعْلامٍ حَمْراءَ تَتَوَسَّطُها نَجْماتٌ خَضْراءُ.</a:t>
            </a:r>
          </a:p>
          <a:p>
            <a:r>
              <a:rPr lang="ar-MA" sz="2800" dirty="0"/>
              <a:t>في رِحْلَتِها </a:t>
            </a:r>
            <a:r>
              <a:rPr lang="ar-MA" sz="2800" dirty="0" err="1"/>
              <a:t>ٱلْبَعيدَةِ</a:t>
            </a:r>
            <a:r>
              <a:rPr lang="ar-MA" sz="2800" dirty="0"/>
              <a:t>، حَمَلَتْ ياسَمينُ صُوَراً عَنْ مَدينَتِها عَزاءً في غُرْبَتِها. وَحينَ وَصَلَتْ إِلى باريس، وَقَفَتْ مَبْهورَةً أَمامَ </a:t>
            </a:r>
            <a:r>
              <a:rPr lang="ar-MA" sz="2800"/>
              <a:t>بُرْجِ إيفِلْ </a:t>
            </a:r>
            <a:r>
              <a:rPr lang="ar-MA" sz="2800" dirty="0"/>
              <a:t>بِأَضْوائِهِ </a:t>
            </a:r>
            <a:r>
              <a:rPr lang="ar-MA" sz="2800" dirty="0" err="1"/>
              <a:t>ٱلذَّهَبِيَّةِ</a:t>
            </a:r>
            <a:r>
              <a:rPr lang="ar-MA" sz="2800" dirty="0"/>
              <a:t>. جابَتْ شَوارِعَها ٱلْعَريضَةَ، تُراقِبُ </a:t>
            </a:r>
            <a:r>
              <a:rPr lang="ar-MA" sz="2800" dirty="0" err="1"/>
              <a:t>ٱلْمَحَلّاتِ</a:t>
            </a:r>
            <a:r>
              <a:rPr lang="ar-MA" sz="2800" dirty="0"/>
              <a:t> </a:t>
            </a:r>
            <a:r>
              <a:rPr lang="ar-MA" sz="2800" dirty="0" err="1"/>
              <a:t>ٱلْفاخِرَةَ</a:t>
            </a:r>
            <a:r>
              <a:rPr lang="ar-MA" sz="2800" dirty="0"/>
              <a:t> </a:t>
            </a:r>
            <a:r>
              <a:rPr lang="ar-MA" sz="2800" dirty="0" err="1"/>
              <a:t>وَٱلْجُسورَ</a:t>
            </a:r>
            <a:r>
              <a:rPr lang="ar-MA" sz="2800" dirty="0"/>
              <a:t> </a:t>
            </a:r>
            <a:r>
              <a:rPr lang="ar-MA" sz="2800" dirty="0" err="1"/>
              <a:t>ٱلْمُزَيَّنَةَ</a:t>
            </a:r>
            <a:r>
              <a:rPr lang="ar-MA" sz="2800" dirty="0"/>
              <a:t> </a:t>
            </a:r>
            <a:r>
              <a:rPr lang="ar-MA" sz="2800" dirty="0" err="1"/>
              <a:t>بِٱلْوُرودِ</a:t>
            </a:r>
            <a:r>
              <a:rPr lang="ar-MA" sz="2800" dirty="0"/>
              <a:t>. زارَتْ مُتْحَفَ </a:t>
            </a:r>
            <a:r>
              <a:rPr lang="ar-MA" sz="2800" dirty="0" err="1"/>
              <a:t>ٱللّوفْرِ</a:t>
            </a:r>
            <a:r>
              <a:rPr lang="ar-MA" sz="2800" dirty="0"/>
              <a:t>، تَأَمَّلَتِ </a:t>
            </a:r>
            <a:r>
              <a:rPr lang="ar-MA" sz="2800" dirty="0" err="1"/>
              <a:t>ٱلْموناليزا</a:t>
            </a:r>
            <a:r>
              <a:rPr lang="ar-MA" sz="2800" dirty="0"/>
              <a:t> </a:t>
            </a:r>
            <a:r>
              <a:rPr lang="ar-MA" sz="2800" dirty="0" err="1"/>
              <a:t>وَٱلتَّماثيلَ</a:t>
            </a:r>
            <a:r>
              <a:rPr lang="ar-MA" sz="2800" dirty="0"/>
              <a:t> </a:t>
            </a:r>
            <a:r>
              <a:rPr lang="ar-MA" sz="2800" dirty="0" err="1"/>
              <a:t>ٱلنّادِرَةَ</a:t>
            </a:r>
            <a:r>
              <a:rPr lang="ar-MA" sz="2800" dirty="0"/>
              <a:t> بِدَهْشَةٍ.</a:t>
            </a:r>
          </a:p>
          <a:p>
            <a:r>
              <a:rPr lang="ar-MA" sz="2800" dirty="0"/>
              <a:t>تَوَجَّهَتْ بَعْدَ ذلِكَ إِلى مَدينَةِ دُبَي، لِتَجِدَ نَفْسَها وَسْطَ ناطِحاتِ </a:t>
            </a:r>
            <a:r>
              <a:rPr lang="ar-MA" sz="2800" dirty="0" err="1"/>
              <a:t>ٱلسَّحابِ</a:t>
            </a:r>
            <a:r>
              <a:rPr lang="ar-MA" sz="2800" dirty="0"/>
              <a:t> ٱلَّتي لَمْ تَزُرْ مِثْلَها، حَيْثُ </a:t>
            </a:r>
            <a:r>
              <a:rPr lang="ar-MA" sz="2800" dirty="0" err="1"/>
              <a:t>ٱلْأَبْراجُ</a:t>
            </a:r>
            <a:r>
              <a:rPr lang="ar-MA" sz="2800" dirty="0"/>
              <a:t> تُعانِقُ </a:t>
            </a:r>
            <a:r>
              <a:rPr lang="ar-MA" sz="2800" dirty="0" err="1"/>
              <a:t>ٱلسَّحابَ</a:t>
            </a:r>
            <a:r>
              <a:rPr lang="ar-MA" sz="2800" dirty="0"/>
              <a:t> بِأَشْكالِها </a:t>
            </a:r>
            <a:r>
              <a:rPr lang="ar-MA" sz="2800" dirty="0" err="1"/>
              <a:t>ٱلْمُبْهِرَةِ</a:t>
            </a:r>
            <a:r>
              <a:rPr lang="ar-MA" sz="2800" dirty="0"/>
              <a:t>.</a:t>
            </a:r>
            <a:endParaRPr lang="fr-FR" sz="280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394BCA-0AA9-813D-CCAD-D47F09C89707}"/>
              </a:ext>
            </a:extLst>
          </p:cNvPr>
          <p:cNvSpPr/>
          <p:nvPr/>
        </p:nvSpPr>
        <p:spPr>
          <a:xfrm>
            <a:off x="401359" y="1368000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ٱلْخامِسُ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129774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3DC0C-172F-A7D3-0303-0B9752B1F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AA553-C3DD-F6CC-F228-6D499AE0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الفائز؟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8489AC4-5AB0-1611-3036-F7A0A63BB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17E50D-F773-8014-8A73-5FAD04BBF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384D0A-96D6-61AE-BDA6-1CA1AD6F80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C8FB01-EFCB-BDEE-1994-826100DC53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FA2D03-2FD2-1E85-38FE-54B37EAFD40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E713-EAD0-CB1F-4A71-B917D390CD7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F070F2-F0D8-3EF1-19A7-C451BD78E24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82AEB8-B4FD-48DB-F311-70993EA9B08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E0F7CC-8609-0A51-85D1-F57C546470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56BBE6-EBEB-D04B-A4F3-29A780298AF7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9A32057E-CCB0-967C-919E-FB33334C4F7B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536860A-45D3-38F4-39A4-A66B95C4BC79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21AF9B0-A4F8-B916-8037-00DFC3D28E32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EB9649D-8EF5-FE31-45E3-A696DEAC731C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22E799C-230D-CF87-4E64-713CA247F2FF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0BEC5E2-1CDD-E0DE-38A6-8F0421195DEB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E67CCE9-C3F3-39F8-DB3C-F3B0104E7DF9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18160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قراءة –ح2-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الظواهر اللغوية.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53400" y="1827529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المعمار المغربي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888F1-EBB1-67E9-467B-CE0F0306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274BD-330A-5A3F-B5E8-069A266A7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000"/>
            <a:ext cx="729864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الصفحة-117-. ستقرؤون النص وتستثمرون معانيه ومضامينه اللغوية.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94D8AB-1D71-F37F-2878-4C9E1EA270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7AF7CE-B3F8-4ABB-712D-B71BA7527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F297AF-F3E4-675F-9C4D-FAD5CA97A4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423294-2DAF-29AA-4916-8D9F1C8F7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45B702-4594-77DF-959F-FEB4C72949E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888879-79BC-CD0A-9B2E-4A7A1EEBAD2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45A62D-A731-985B-2181-40F7CECA5F7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8EFBF2-0FB0-E580-EE11-1A4B20E6084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2" name="Espace réservé pour une image 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881943-A08F-239B-0AAA-D0337E28E6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048C9CE-ECCE-9656-B2DC-FF40B7F424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2553" y="1977473"/>
            <a:ext cx="3025486" cy="4124527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160113540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FC77D-820B-4208-F2CD-1E7A0911C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9EB5B-4621-E3E5-5C9F-8250EFE8E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صامتة.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39AA9E8-B3FE-3ADB-5C53-770ACB494E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BF59D7-10DE-AFA3-C6D8-039DC03F5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AE1242-C927-C53E-5286-4CFA05EE29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7C4D2A-1C69-759A-B5D5-12B61C882A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41CE03-1E91-61D1-D7A3-A6720530EC9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11FE6F-20CC-3997-1B35-DBE9E7B8DE0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20F53C-45EE-19FD-723B-3AA6823D0A6B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482941-EBB8-C0E9-A3E6-B1AA570C765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C40D18-075B-76EB-2CC6-4F9727449680}"/>
              </a:ext>
            </a:extLst>
          </p:cNvPr>
          <p:cNvSpPr txBox="1">
            <a:spLocks/>
          </p:cNvSpPr>
          <p:nvPr/>
        </p:nvSpPr>
        <p:spPr>
          <a:xfrm>
            <a:off x="1246560" y="2150283"/>
            <a:ext cx="595362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يَجْعَلُني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47759AD-A1C4-FDEA-01F5-98805BE41D7D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B3C3BB0-4400-5E02-E36C-DE992C0B3FA4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4AA5A5D-B967-B9B9-AFB9-773CF3D35D32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21454FE-A1B8-F5D2-9288-CB310DEAD779}"/>
              </a:ext>
            </a:extLst>
          </p:cNvPr>
          <p:cNvSpPr/>
          <p:nvPr/>
        </p:nvSpPr>
        <p:spPr>
          <a:xfrm>
            <a:off x="7349817" y="2123687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2C1DBDA-4302-969D-3821-A290F7BA111E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BEA381-2F86-1C64-CBE4-FC33D40DB5A0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5C2AA47-F56C-9656-2389-BA52FA121D2E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22" name="Image 21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521D9D78-FD01-2C05-49CA-5E61B715C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63" y="1244081"/>
            <a:ext cx="799797" cy="920447"/>
          </a:xfrm>
          <a:prstGeom prst="rect">
            <a:avLst/>
          </a:prstGeom>
        </p:spPr>
      </p:pic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9956AA-DB4F-BC81-DFC4-8CD754A6DA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393584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AD588-E41A-695B-14B0-74131B8E4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BC683-E6B2-A4FD-C918-8F2D1A6A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( تناوب التلاميذ على قراءة أجزاء النص)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16CAB6F-C9F2-881C-2D7A-AC52E685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D16E75-C712-0DDC-B493-3B36CA006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85C8CF-807D-49AB-1C2C-F7E6A3940E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20136F-B97E-A07F-C571-611E3210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0FCFCB-C378-FA4E-CA03-0FBF43B2BF5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6BBBE4-EDA7-6DF6-B275-BE15455F0B5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5119C7-4B5F-B045-FEA0-96E5E55E857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DBF256-370D-0E98-EEA4-0A926FECFDC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3550F4-EDF4-3AA4-057E-CDED395FD9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3D77BA-5B1C-3589-A137-F5447603526F}"/>
              </a:ext>
            </a:extLst>
          </p:cNvPr>
          <p:cNvSpPr txBox="1">
            <a:spLocks/>
          </p:cNvSpPr>
          <p:nvPr/>
        </p:nvSpPr>
        <p:spPr>
          <a:xfrm>
            <a:off x="1246560" y="2150283"/>
            <a:ext cx="595362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يَجْعَلُني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576E18C-C3CC-426D-EB4D-943042475E6B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D4FDA7F0-81F7-916F-721C-A062C8D561CB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7FB11F0-0A30-5EB7-103E-2397FBE83DAA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999239A-6BB6-4019-FD02-7974A6303F9F}"/>
              </a:ext>
            </a:extLst>
          </p:cNvPr>
          <p:cNvSpPr/>
          <p:nvPr/>
        </p:nvSpPr>
        <p:spPr>
          <a:xfrm>
            <a:off x="7349817" y="2123687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B60608F-0187-CA9C-E407-318EECA31D85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D097D02-FDB0-8BBB-EAB3-49209FFC43DA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2261AF3-5554-03E6-6139-3F690962BAC0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21" name="Image 20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A06F1D6D-CB45-0D36-B0F5-62BCE63C91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2" y="1368000"/>
            <a:ext cx="707824" cy="75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667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BB7C9-8E05-9FB2-BCE8-4F6119143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CF3DB3-DE57-1949-F3F3-0D2E1A0C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000"/>
            <a:ext cx="7298644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أسئلة الفهم. من يقرأ السؤال التالي ويجيب عنه؟ (مناقشة الجواب بشكل تفاعلي بين التلاميذ.)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5B0EF7A-7EC2-D5E2-85DC-F3F31CB7F8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D18323B-91A5-24D6-6F98-69102465A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4B3E41-ED16-F8FF-EDB7-57ACF6ECCE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05C7A7-6F75-CAE9-D438-A64444ADEB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D9F5988-B313-6A43-DE86-F8C8583BD5E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20B68E-C727-346F-37CA-D744071F03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1D4CB7-F25C-69C7-2EBB-CD619E67C22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A44C1D-D85C-439C-A864-2D55BFAA0D2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6C4237-112D-5CC8-5154-1B09A97D1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6293A90-E854-0947-E819-66BCEF40FA42}"/>
              </a:ext>
            </a:extLst>
          </p:cNvPr>
          <p:cNvSpPr/>
          <p:nvPr/>
        </p:nvSpPr>
        <p:spPr>
          <a:xfrm>
            <a:off x="2087215" y="2977901"/>
            <a:ext cx="5046582" cy="12035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عَمَّ يَتَحَدَّثُ ٱلنَّصُّ؟</a:t>
            </a:r>
            <a:endParaRPr lang="ar-S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660477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11931-7D9B-4DA1-76C8-BA8D20617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29FF4-876E-C96C-F19F-D99AD44C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الموالي ثم يجيب عنه؟ (مناقشة الجواب بشكل تفاعلي بين التلاميذ.)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AEAC15A-19C7-46D7-E8D2-3D7DFB715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0FD41-0AEE-7825-EFB2-BD136998B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FE9DE3-2829-B39C-62BD-103C58D428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F4C11-6411-0EAF-CBA1-366A3C3C91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1AB1A9-84CE-1ECF-567A-B0F9B1323CF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70EC86-E633-4121-A82C-ACC5E3EA19C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FD9C1E-2C67-9812-1A07-D40C98B849A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B36556-1932-06FB-31CF-3523542F8A6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EFF4A-C25E-E455-45EA-3523D82EA5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A4EB61-5638-B0E9-E0B8-4F148486A0A5}"/>
              </a:ext>
            </a:extLst>
          </p:cNvPr>
          <p:cNvSpPr/>
          <p:nvPr/>
        </p:nvSpPr>
        <p:spPr>
          <a:xfrm>
            <a:off x="531773" y="2979368"/>
            <a:ext cx="8080454" cy="12035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خِلالِ ٱلنَّصِّ، كَيْفَ تَطَوَّرَ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ٱلْمِعْمارُ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ٱلْمَغْرِبِيُّ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S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960998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FBBFA-0773-07B2-69F7-A4D1BB945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24784F-A3C6-5D8F-16CC-2AC1E51A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الموالي ثم يجيب عنه؟ (مناقشة الجواب بشكل تفاعلي بين التلاميذ.)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FFBC39C-C16D-EACF-DC7F-D666B6EF7C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90E048-88BA-4503-0B03-126E32D15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5CE554-EAEF-205B-3630-F21B69C120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2B5391-9393-3B6F-096C-7B3CCB7A88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8931D6A-FA62-8005-E1F0-4764E9A2789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71AE3D-C816-88E3-5D33-65E91E28CC0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895BDA-F7ED-CF2F-46E7-D19F9CDE8AD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2A8C22-8376-0E42-CA0D-F2DF2E254EE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5A8B-B05B-4220-2D45-55F3F9F27D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110202-003A-2A1C-54CC-3517F0335D88}"/>
              </a:ext>
            </a:extLst>
          </p:cNvPr>
          <p:cNvSpPr/>
          <p:nvPr/>
        </p:nvSpPr>
        <p:spPr>
          <a:xfrm>
            <a:off x="531773" y="2979368"/>
            <a:ext cx="8080454" cy="12035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يَقْتَرِحْ عُنْواناً آخَرَ لِلنَّصِّ؟</a:t>
            </a:r>
            <a:endParaRPr lang="ar-S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512880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F54B7-A517-BCD5-EFD1-1D31FC24C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F72F7-9B4B-2C20-6111-69219021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897BB6B-BE52-72C4-0EE0-FC67F41F91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8CA2424-C626-AECE-DA4A-B7C1A69D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8AA9A2-BEA5-93B7-2DDE-E771734FE6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4ACE92-D155-3788-0DD7-01FDEAB3E6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A3F9EF3-DEFC-B374-4FEA-CA7159B44E8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15F3E-87FE-8546-9F7F-BCD1681301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ED4FF1-93F3-C4E7-FCCC-907828CCE50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C22DF-8548-44D2-0BF9-DC676A9913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83E0C0-24C3-2328-8F99-9E876451B875}"/>
              </a:ext>
            </a:extLst>
          </p:cNvPr>
          <p:cNvSpPr txBox="1">
            <a:spLocks/>
          </p:cNvSpPr>
          <p:nvPr/>
        </p:nvSpPr>
        <p:spPr>
          <a:xfrm>
            <a:off x="632373" y="73359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الفكرة التالية:  يعكس شكل المباني ومواد بنائها ثقافة السكان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6D0CB7F-F6C2-2B5A-A73C-D00093E9BDF8}"/>
              </a:ext>
            </a:extLst>
          </p:cNvPr>
          <p:cNvSpPr/>
          <p:nvPr/>
        </p:nvSpPr>
        <p:spPr>
          <a:xfrm>
            <a:off x="1152000" y="2948296"/>
            <a:ext cx="6840000" cy="7384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r" defTabSz="914400" rtl="1">
              <a:spcAft>
                <a:spcPts val="800"/>
              </a:spcAft>
              <a:defRPr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يَعْكِسُ شَكْلُ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ٱلْمَباني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وَمَوادُّ بِنائِها ثَقافَةَ سُكّانِها. </a:t>
            </a:r>
            <a:endParaRPr lang="ar-SA" sz="44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53A0E4-2AF7-71CB-B704-24DF8807FA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4E90442-87E2-071D-AF5A-5586A959D971}"/>
              </a:ext>
            </a:extLst>
          </p:cNvPr>
          <p:cNvSpPr txBox="1"/>
          <p:nvPr/>
        </p:nvSpPr>
        <p:spPr>
          <a:xfrm>
            <a:off x="6053873" y="4422622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A1A90B-C9F4-B95A-5C2B-14B2B24BAC6A}"/>
              </a:ext>
            </a:extLst>
          </p:cNvPr>
          <p:cNvSpPr txBox="1"/>
          <p:nvPr/>
        </p:nvSpPr>
        <p:spPr>
          <a:xfrm>
            <a:off x="827215" y="4388570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23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EA842B9F-5859-8B4B-99CA-DD885C1E60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948642" y="4236833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01323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9BA5-1605-DF98-8F95-CF8FFE88B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3E34C9-5E0E-26AA-2EC4-FED24358D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الظواهر اللغوية. خذوا دفاتر القسم. أجيبوا عن أسئلة  استثمار الظواهر اللغوية.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(تسجيل جملتي الشكل على السبورة)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56FADDE-EC04-38C7-BF31-D1ED798913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0EAB66-FE6B-3376-CC0D-B48A33BAA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D42AAC-5AA0-462C-DE57-74498AFDB4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18C099-C11F-8B34-E0F6-F5CA13910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A330584-F4E3-3276-00A5-A2FBF054D29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48CFAF-353F-868B-6298-FA2B58BAA20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C98D8A-FC38-8636-08DA-8FBDBBE95E6C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434E07-2D7E-3FCC-18F0-143ACFA927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1778E4-CBEB-1CAB-3E5A-FBA990E05C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CC325BC-3B9F-1A92-6131-6FF6324BB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1867710"/>
            <a:ext cx="3025486" cy="4124527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7" name="Image 6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475E9C4-8E80-7BE8-2F15-C51F2241D9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244" y="1867710"/>
            <a:ext cx="3025487" cy="423429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E8906C-DA50-EF3D-99C0-4FBD7A3397F7}"/>
              </a:ext>
            </a:extLst>
          </p:cNvPr>
          <p:cNvSpPr/>
          <p:nvPr/>
        </p:nvSpPr>
        <p:spPr>
          <a:xfrm>
            <a:off x="1224244" y="3984855"/>
            <a:ext cx="3025487" cy="132644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7950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8E388-8216-5417-E302-CC57E3A6E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E85C43-21D7-1ADD-139C-412F03C9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566" y="756000"/>
            <a:ext cx="7003915" cy="612000"/>
          </a:xfrm>
        </p:spPr>
        <p:txBody>
          <a:bodyPr>
            <a:normAutofit fontScale="90000"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يقوم إلى السبورة لشكل الجملة الأولى ( مناقشة الجواب المقترح قبل الانتقال إلى الجملة الموالية.)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67FE21-5772-B81C-A4C4-9785CDF0E8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CFD0A2-E612-5A51-61AA-020424C4E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546CEB-1B83-2E13-D491-31C6D1764D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CFFD0C-8C99-B68E-D303-271E657DC4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820E453-3455-82EC-C16F-A6AE88E0574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615EB7-99DD-93E0-FF47-0E76405F64E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1E8B53-B39A-4E96-A00D-5ADFB9F279B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CBA286-FF8F-3684-E3E7-3D1D5C33151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4675C5-74C4-F526-4DD6-68A99A9E6A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4FC6767-CF19-A5DE-1DD4-A68A3DEEFE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042" y="2558373"/>
            <a:ext cx="7003915" cy="2373549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1957764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F24F0-22A3-D82E-9356-5CD0BA89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17811-CF81-AB3E-0AC9-55A5A80E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566" y="756000"/>
            <a:ext cx="7003915" cy="612000"/>
          </a:xfrm>
        </p:spPr>
        <p:txBody>
          <a:bodyPr>
            <a:norm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 على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وأعيدوا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شكل الجملتين في النص.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B51CCF-204D-F271-29D0-1A512011B5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48F7531-A157-75EC-5214-28668D651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7E4B78-2133-8CAD-530D-D34EC66FE4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410AA5-BA5D-5FDF-11BC-8BE8A0950F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BADDE4-6129-0C86-CC12-C6D928343E50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82BCF9-DC89-3918-6D74-6B330D9C5D6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AD6A78-D861-B1C2-8C1E-0520B2C5C96C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37C709-292F-9B39-7444-D46D49C8D36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34761C-02BC-5BF7-32C4-FD35BF5FD9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EE2BA5-7B92-71E8-6AD7-AC7E7C33A27B}"/>
              </a:ext>
            </a:extLst>
          </p:cNvPr>
          <p:cNvSpPr/>
          <p:nvPr/>
        </p:nvSpPr>
        <p:spPr>
          <a:xfrm>
            <a:off x="531773" y="2483258"/>
            <a:ext cx="8080454" cy="263349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685800" marR="0" lvl="0" indent="-6858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عَرَفَ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ٱلْمِعْمارُ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تَطَوُّراً جَديداً.</a:t>
            </a:r>
          </a:p>
          <a:p>
            <a:pPr marL="685800" marR="0" lvl="0" indent="-68580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تَمَيَّزَتْ بِبِناءِ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ٱلْمَساجِدِ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ٱلْفارِعَةِ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صَوامِعُها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وَٱلْمَدارِسِ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ٱلْمُتَعَدِّدَةِ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عُلومُها.</a:t>
            </a:r>
            <a:endParaRPr lang="ar-S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328183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D93F3-F661-C0DF-43A5-C03DD077B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62642-9FF4-E203-F16C-574723994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756000"/>
            <a:ext cx="7034628" cy="612000"/>
          </a:xfrm>
        </p:spPr>
        <p:txBody>
          <a:bodyPr>
            <a:normAutofit fontScale="90000"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الثاني مع توضيح لم اعتبر العبارة  المقترحة حالا؟ (التذكير بقواعد الحال: الوظيفة والأنواع 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C1B42CA-9752-7A6E-3357-9C5FF586E8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2A37B2-7D1F-01C8-8587-5D4E86580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4B912F-AAA6-3CD3-7397-4C226B67C0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4D5F40-5CA8-95EA-68E4-7CDF1BC872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ADD3BB-5083-99DC-937A-8CC372F3D20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7BDDD9-CE70-7129-8E65-39A6C3C32B2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7BD0B8-3F22-CE67-76E3-C58E408BCEB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DEC6F0-60E5-9431-A699-5281D6D5505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8F760E-AB10-C14F-2116-10F4A74F19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2034060-3131-BE20-4C8D-4DD0DCB3F6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215" y="2925188"/>
            <a:ext cx="7348054" cy="1844200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7125579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8387A-0F3B-EE20-94B3-3BDAA71D5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16886-74BB-CCC1-A4E5-3F8BF9F0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756000"/>
            <a:ext cx="7034628" cy="612000"/>
          </a:xfrm>
        </p:spPr>
        <p:txBody>
          <a:bodyPr>
            <a:normAutofit fontScale="90000"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الثالث. من يكتب على السبورة تحويل الجملة إلى المؤنث مع توضيح التغييرات التي طرأت عليها ؟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الأجوبة المقترحة قبل الانتقال إلى التحويل الموالي مع التذكير بالقواعد المناسبة.)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1B1AAA8-23CE-8E98-D61A-5CD4471ECD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A2CB592-405B-C786-C76C-1D0B71D61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369EC3-C8D8-F4CF-51C1-88C8E365D3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44C547-300F-3AFA-565D-5B520F30F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5244321-4C78-B173-8936-12F3CE80B4C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D765B2-2E6E-6920-E679-56710B92A59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507ECA-25FF-FB8F-D8D5-C1D8D0B7D3B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E230D1-E189-ECAC-F69B-A10FB15E4DF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E14FD1-199C-C3C2-909C-8640CB1662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0A67F706-DB4C-048B-BE2D-D32879BFE9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912" y="2794920"/>
            <a:ext cx="8032176" cy="1851820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9557644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E5309-D764-4566-3B2E-BB096F75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52289-FF80-181F-CF71-A6058DEF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756000"/>
            <a:ext cx="7034628" cy="612000"/>
          </a:xfrm>
        </p:spPr>
        <p:txBody>
          <a:bodyPr>
            <a:normAutofit fontScale="90000"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الرابع . من يعرب الجملة على السبورة مع تبرير  الأجوبة المقترحة ؟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الأجوبة المقترحة مع التذكير بالقواعد المناسبة.)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B6552D0-2E02-FBDC-2593-17C4227D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189F290-66A7-C078-E1EA-F4EF9F08B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2615CC-19F7-39C8-B477-3C1059D7EF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CF669D-5F41-EB43-1F39-347FAEB78E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2217ED6-3DE7-6842-F7F3-E5841304C33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CDC0E1-A2F9-57C6-B397-FD280601B9F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0142C6-1732-00FC-0E25-7AC48B0A3BB0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93266B-F883-9A2D-2BE0-8E43C1891E4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065235-52A2-E71D-8EB5-8FC6172912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8611FEAC-34F0-2B0C-CDF3-EB456EB0D3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395" y="2737045"/>
            <a:ext cx="7529209" cy="1932231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737725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4A817-8F40-140C-0D59-4D9CFDC45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B1EB8-3E89-D9D1-0757-63D149776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90622A3-FD0F-C08E-68A4-1AC1C46B4B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E854C3-3B34-4712-1905-9EA22D313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7F9A22E-BD0D-E424-77E5-82AFEE632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FD3DDA-ADDA-DD99-B851-E5F7722C6B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57E9AD4-2E23-C850-92BF-A155B8BE69F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5C72D7-F447-B85B-06B3-3EFE47C726B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95EB82-24B9-F93C-8AB5-8FBFC4D4D2A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9ADB10-E407-22D4-B828-B2A5B1D04BD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8875CE-33FC-F10D-EF03-00D955669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D2E3A4-C961-7F07-D496-429FAB528543}"/>
              </a:ext>
            </a:extLst>
          </p:cNvPr>
          <p:cNvSpPr txBox="1"/>
          <p:nvPr/>
        </p:nvSpPr>
        <p:spPr>
          <a:xfrm>
            <a:off x="330741" y="2272279"/>
            <a:ext cx="82976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حافَظَ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تُراثِهِ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ٱلْمِعْمارِيِّ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MA" sz="3600" b="1" u="sng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مُدْرِكٌ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لِأَهَمِّيَّتِهِ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ٱلثَّقافِيِّةِ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.(جُمْلَةٌ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ٱسْمِيَّةٌ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اَلتَّحْويلاتُ:</a:t>
            </a:r>
          </a:p>
          <a:p>
            <a:pPr marL="360363" indent="-185738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اَلْمُؤَنَّثُ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ٱلْمُهَنْدِسَةُ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ٱلْمَغْرِبِيَّةُ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تَصْميماً مُسْتَحْضِرَةً تُراثَ أَجْدادِها.</a:t>
            </a:r>
          </a:p>
          <a:p>
            <a:pPr marL="360363" indent="-185738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اَلْمُثَنّى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ٱلْمُهَنْدِسانِ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ٱلْمَغْرِبِيّانِ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تَصْميماً مُسْتَحْضِرَيْنِ تُراثَ أَجْدادِهِما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60363" indent="-185738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اَلْجَمْعُ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ٱلْمُهَنْدِسونَ ٱلْمَغارِبَةُ تَصْميماً مُسْتَحْضِرينَ تُراثَ أَجْدادِهِمْ.</a:t>
            </a:r>
          </a:p>
        </p:txBody>
      </p:sp>
    </p:spTree>
    <p:extLst>
      <p:ext uri="{BB962C8B-B14F-4D97-AF65-F5344CB8AC3E}">
        <p14:creationId xmlns:p14="http://schemas.microsoft.com/office/powerpoint/2010/main" val="44364119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E9186-AD35-9BDB-39FD-9EC726DB4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4D8EF-F6D5-94D8-6DFD-4D9D06C91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7C77804-0D16-2935-FCCE-899FE88ABB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2F03F8-13A0-BD4D-3293-A08D12D7A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32E6DC-D292-ED30-1396-B7764468B2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08C358-0967-833B-A932-D70D8D8102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2CED05-77CA-CD2E-48E2-0B2CFD59085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4F5983-9530-3CFD-F793-B4774B775E5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4CAE1F-66B1-2E8C-30EE-9EBF4D05538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1E3DAA-D9DF-9254-22EF-F9D43EE3757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C15601-06D7-00F4-4BA7-F9B82B2F5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294F1-96C2-EA02-EBDF-7FBD0F945EEE}"/>
              </a:ext>
            </a:extLst>
          </p:cNvPr>
          <p:cNvSpPr txBox="1"/>
          <p:nvPr/>
        </p:nvSpPr>
        <p:spPr>
          <a:xfrm>
            <a:off x="400834" y="1883173"/>
            <a:ext cx="79649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اَلْإِعْرابُ:</a:t>
            </a:r>
          </a:p>
          <a:p>
            <a:pPr marL="544513" indent="-4572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أَنْشَأَ: فِعْلٌ ماضٍ مَبْنِيٌّ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44513" indent="-4572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اَلْمَغارِبَةُ: فاعِلٌ مَرْفوعٌ وَعَلامَةُ رَفْعِهِ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ٱلضَّمَّةُ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marL="544513" indent="-4572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قَصَباتٍ: مَفْعولٌ بِهِ مَنْصوبٌ وَعَلامَةُ نَصْبِهِ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ٱلْكَسْرَةُ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لِأَنَّهُ جَمْعُ مُؤَنَّثٍ سالِمٌ.</a:t>
            </a:r>
          </a:p>
          <a:p>
            <a:pPr marL="544513" indent="-4572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جَميلَةً: نَعْتٌ مَنْصوبٌ وَعَلامَةُ نَصْبِهِ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</p:txBody>
      </p:sp>
    </p:spTree>
    <p:extLst>
      <p:ext uri="{BB962C8B-B14F-4D97-AF65-F5344CB8AC3E}">
        <p14:creationId xmlns:p14="http://schemas.microsoft.com/office/powerpoint/2010/main" val="7511056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E5C0-9488-976C-1A70-D41C12D48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CB7EE-B7D4-1784-B609-1C0D330FC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4" y="756000"/>
            <a:ext cx="7062281" cy="612000"/>
          </a:xfrm>
        </p:spPr>
        <p:txBody>
          <a:bodyPr>
            <a:norm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سنلعب لعبة الصفة المضافة . الفائز من قدم أكبر عدد من الصفات المناسبة للكلمة التالية. خذوا دفاتر البحث.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FEA877-587F-CC0D-0FDA-B9D3F5294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6F282F-0DD0-E5AF-390B-C0142F999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22A847-598B-E0C4-85B6-3C8B2281AF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BEF4AB-39C4-6835-B95E-07EA9DCC50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CB7155-6893-0E60-2EA4-5E7C776FFED0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3429B4-1340-C8D6-AC3F-465558446F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40B929-C38E-8615-10A9-C75AA53C142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7CC9CC-FA85-410D-FE3B-52AE6B779BA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244D77-F3FE-21B1-5A03-58C7DB7309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7C58907-7F74-DF1B-C01C-9F8573665258}"/>
              </a:ext>
            </a:extLst>
          </p:cNvPr>
          <p:cNvSpPr txBox="1">
            <a:spLocks/>
          </p:cNvSpPr>
          <p:nvPr/>
        </p:nvSpPr>
        <p:spPr>
          <a:xfrm>
            <a:off x="1843391" y="3007434"/>
            <a:ext cx="5087565" cy="1446247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اَلْحَضارَةُ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Image 6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58F0D2B8-FBB5-34C4-6381-69DD886274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67" y="1436247"/>
            <a:ext cx="979757" cy="112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8556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BC8E4-73DF-90FD-7ACB-AD74B00E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2A4C5-A234-2E6B-8C42-C2BFB7832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الصفات التي سجلها على دفتره؟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5636156-8DAC-D036-B286-087F2D56C8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CD941FD-2971-7581-D89C-EA17CAAE9D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F718FB-E513-DCBA-3688-D7D2F3E93F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18EC82-4629-45DC-7B53-F1C969271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4D214B-4E55-2F91-E539-387BDE54B7C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356A6D-1FDA-C755-6F26-E97399F12D6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5A43B-698B-7EC6-B975-03D12171624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32FF7A-C6E6-F0E8-E3E7-C982DE15FF7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4BB38-F8A1-95D4-37A0-86DABC3D9A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5732CD-FA07-DF2D-BDE2-588AA1DC0CDF}"/>
              </a:ext>
            </a:extLst>
          </p:cNvPr>
          <p:cNvSpPr txBox="1">
            <a:spLocks/>
          </p:cNvSpPr>
          <p:nvPr/>
        </p:nvSpPr>
        <p:spPr>
          <a:xfrm>
            <a:off x="1843391" y="3007434"/>
            <a:ext cx="5087565" cy="1446247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اَلْحَضارَةُ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75649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528-37C1-E3F5-1E33-1D1B993A4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21B8A-D3E9-5839-424B-753517413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هو : ...................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723760C-4A72-90E5-1FB2-2B60304365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EEF515-6228-863D-6FB4-19D31987DE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FE8E20-298D-049C-D9BD-08089911F5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2C9AE3-05A9-2713-5749-9A628D1C3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7368E2-F4CE-B4E7-9AC5-933D4AB83AA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8E969-0595-53FA-2DEE-63F24436BA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E474F3-E7F1-5209-8E4E-60769A65713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D40042-8844-5025-6D0B-3D6DB69CAF3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D35173-025C-2577-E323-10072D8F27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A8EF9F6-239D-4B4F-A31C-248A53E6F7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3702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EAA22-C3E1-4188-9F01-17ACAE3CE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AE58EBC-DE9B-FE6F-409F-772D2FCF3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قراءة  : تصحيح الإنتاج الكتابي؟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4C02819-CD6D-E421-7957-A3CD9BCB9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54C0A18-5631-CC96-50D7-6F7930B954E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تصحيح الأخطاء اللغوية.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7D375A-F747-B2E9-FFC2-0978513DC081}"/>
              </a:ext>
            </a:extLst>
          </p:cNvPr>
          <p:cNvSpPr txBox="1"/>
          <p:nvPr/>
        </p:nvSpPr>
        <p:spPr>
          <a:xfrm>
            <a:off x="3034231" y="1827529"/>
            <a:ext cx="4131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نص وصفي انطلاقا من مشهد.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00FEF7C-0DE2-9859-DC4F-D3DAFE9291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577781-9193-65DA-2450-C3D0B77D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8234" y="1006089"/>
            <a:ext cx="465091" cy="49610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0152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649B2-24A1-95EB-129B-FC7543B9A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32CF2-BA20-3BBB-53BA-AF8304847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56000"/>
            <a:ext cx="699571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دفاتر القسم لتطلعوا على ملاحظاتي وتكتشفوا أخطاءكم اللغوية.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3686F6-EF97-5125-CD6F-D59EDBBA7D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8626D4-9FDF-E5F7-7108-E60FC3AB24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C3620F-C3F9-C52E-8727-285D388C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8A05DC-DA57-7BB7-65CF-B5981A5B0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98E204-5FBC-4FE8-47CB-837BC95AFEB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94D986-95A9-92ED-7A8D-8D9D511C3F1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7C3F18-9236-5ADF-EDD0-849244B37EF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CBFAA5-4073-092F-B109-C509636EEEF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F22DFD-CC51-ABA9-8780-874D79F642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CCD73D-DCE6-8896-44A5-A3167C86FC7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1984511" y="2301257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73410880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4EA08-2534-2C8B-0B2C-1459F9377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55D3B-8C40-B4C5-2013-605700A0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56000"/>
            <a:ext cx="699571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سنصحح بعض الأخطاء المترددة. سأسجلها على السبورة. ثم نناقشها جماعة.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FA33DBE-4E79-C1E8-C1F1-A89CD001F8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A18C32-CA71-0029-C3A4-234DC74FB3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D79E23-2EF6-4DCD-F295-98F2BD3EC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64247B-3001-E53E-3BC0-29B1770811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1F9DA4-02E8-048F-3F7C-C9B941D963A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F1508B-5B04-00A9-443A-E591F335C5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C192A7-8EB7-AB90-50AF-A96063D75712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D18022-70A2-539F-7ACE-096E51560DE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0B5838-F1A8-FAA6-E671-5535698650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D46E605-9FF3-6CBD-C036-80DE89AC8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543005"/>
              </p:ext>
            </p:extLst>
          </p:nvPr>
        </p:nvGraphicFramePr>
        <p:xfrm>
          <a:off x="1005840" y="2204186"/>
          <a:ext cx="7132320" cy="356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13004206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4213208039"/>
                    </a:ext>
                  </a:extLst>
                </a:gridCol>
              </a:tblGrid>
              <a:tr h="584304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تَصْحيحُهُ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14337" rtl="0" eaLnBrk="1" latinLnBrk="0" hangingPunct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اَلْخَطَأُ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93062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0316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878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6464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0355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6132"/>
                  </a:ext>
                </a:extLst>
              </a:tr>
            </a:tbl>
          </a:graphicData>
        </a:graphic>
      </p:graphicFrame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E06395D-0F52-DC90-B341-77DC3C9C5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29" y="1255881"/>
            <a:ext cx="1122286" cy="116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6031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32917-42D2-40EE-78AE-3490CDA1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41BBA8-BA07-078A-B8F2-7DC7C3EF5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56000"/>
            <a:ext cx="6995718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يعيد قراءة إنتاجه ثم يصحح الأخطاء الواردة في الجدول. سأساعدكم على تصحيح الأخرى.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5FEC638-1597-3CB8-5D32-D606CAA168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0F2D57-D888-DB58-DDF2-C87EFFBFE0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C958A5-2B89-DC91-3806-7F3E0999A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FA5641-75E3-CC7B-0A7B-CD2107EF0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2E7EB0-5133-FDD9-78A7-235728CAFEE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070F0C-16AC-6BF3-9088-498066B6D79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1C5D9-88E5-6918-BD73-2829C6F6E08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00ABDA-6D9B-A64E-54B9-D3C0B332A43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684856-BEE7-819A-7F2E-A368754028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086F75E-0156-7767-1A8E-C6F054C931CB}"/>
              </a:ext>
            </a:extLst>
          </p:cNvPr>
          <p:cNvGraphicFramePr>
            <a:graphicFrameLocks noGrp="1"/>
          </p:cNvGraphicFramePr>
          <p:nvPr/>
        </p:nvGraphicFramePr>
        <p:xfrm>
          <a:off x="768637" y="1883173"/>
          <a:ext cx="7132320" cy="356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13004206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4213208039"/>
                    </a:ext>
                  </a:extLst>
                </a:gridCol>
              </a:tblGrid>
              <a:tr h="584304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تَصْحيحُهُ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14337" rtl="0" eaLnBrk="1" latinLnBrk="0" hangingPunct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اَلْخَطَأُ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93062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0316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878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6464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0355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6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38305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680707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4958137" y="1694480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99CFA-5290-B11C-D8AF-BF41C6502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6330B8-072C-4055-2AAC-47571C26B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756000"/>
            <a:ext cx="693735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الأشياء التي يتبع فيها النعت الحقيقي منعوته؟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2D2D505-0C95-4EB2-D09C-42A99054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40641A-FF61-97E4-18C1-0942885AA8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3E6992-423D-01FB-A07D-CF25C02925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05BFCC-B99D-8E46-238E-9F1E1E1C5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8BA960-3C35-CCEA-964D-B724A9DB235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3F3624-B494-49C1-29DE-D09F53F38BA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67FE84-951B-3B54-7015-8EB0B5E75EF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6C872E-C53A-010E-1BFF-5A2576FE0E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22C643-2C9A-3FE6-AA16-201602F5857A}"/>
              </a:ext>
            </a:extLst>
          </p:cNvPr>
          <p:cNvSpPr txBox="1">
            <a:spLocks/>
          </p:cNvSpPr>
          <p:nvPr/>
        </p:nvSpPr>
        <p:spPr>
          <a:xfrm>
            <a:off x="827215" y="3094982"/>
            <a:ext cx="7606666" cy="11560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يَتْبَعُ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ٱلنَّعْتُ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ٱلْحَقيقيُّ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ٱلْمَنْعوتَ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........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854D0C-66E5-D2AE-434B-40251BA77E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006764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C3695-2ED9-2452-4382-D1F52E606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C79B5-862F-8B24-576B-7BD071CBB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756000"/>
            <a:ext cx="693735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الفرق بين النعت الحقيقي والنعت السببي؟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AA3AA9E-52BE-D7B8-632F-E60AEA2AD7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2282C2-A3A7-45E7-6507-48C28897C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5EB09F0-CFF4-7CC7-B621-C8A8DCE596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9CD8F2-C540-5A76-D244-13C9D6267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A351DCE-7462-1CF9-6AA3-2AA817EA78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DDBC4F-61D2-8DBD-1E05-8E7ACCD40F4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8C079F-7CBA-700B-B532-279AC17E4EB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00D30B-5C41-4F36-AD29-7E67E7530AF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7E7CC3-4792-456C-9969-C32B6F04B2A8}"/>
              </a:ext>
            </a:extLst>
          </p:cNvPr>
          <p:cNvSpPr txBox="1">
            <a:spLocks/>
          </p:cNvSpPr>
          <p:nvPr/>
        </p:nvSpPr>
        <p:spPr>
          <a:xfrm>
            <a:off x="827214" y="3094982"/>
            <a:ext cx="7791491" cy="11560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ٱلْفَرْقُ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بَيْنَ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ٱلنَّعْتِ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ٱلْحَقيقِيِّ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وَٱلنَّعْتِ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ٱلسَّبَبِيِّ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DE897A-CBA9-B8E6-FF79-9E52E651AE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993820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91D48-2C1C-E577-E16E-62346ED45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40C9E-91B2-D564-16A2-443850310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756000"/>
            <a:ext cx="693735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وظيفة الحال في الجملة. وما أنواعه؟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B770174-7395-0948-EFDA-5645EBB518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62AE1B-D87A-AB9E-3BD8-A28C9E7424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C39B99-FE0E-5273-8E32-572A53E7A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6C82C2-581E-8533-15ED-969E7BB45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C4C516A-B8CA-B9C9-599B-AE5EAC33791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96EA25-CB37-9FA0-8D76-B96A5C7C52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9C6372-39DF-EBCC-8479-23AC9D019AAB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945279-E389-175E-F649-903C67D5D82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C40FA3-3A95-327F-D753-0BE1856F7E43}"/>
              </a:ext>
            </a:extLst>
          </p:cNvPr>
          <p:cNvSpPr txBox="1">
            <a:spLocks/>
          </p:cNvSpPr>
          <p:nvPr/>
        </p:nvSpPr>
        <p:spPr>
          <a:xfrm>
            <a:off x="827215" y="3094982"/>
            <a:ext cx="7606666" cy="11560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وَظيفَةُ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ٱلْجُمْلَةِ؟ وَما أَنْواعُهُ؟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78B6F1-BBB1-688D-A6A7-C126BABBCB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645775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على كراساتكم دروس الظواهر اللغوية الخاصة بالمرحلة الثانية.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F53E61FA-933D-13F6-1C93-B0EBC09430C1}"/>
              </a:ext>
            </a:extLst>
          </p:cNvPr>
          <p:cNvSpPr txBox="1">
            <a:spLocks/>
          </p:cNvSpPr>
          <p:nvPr/>
        </p:nvSpPr>
        <p:spPr>
          <a:xfrm>
            <a:off x="495730" y="2127259"/>
            <a:ext cx="7782887" cy="416080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اَلنَّعْتُ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ٱلْحَقيقِيُّ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72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هَمْزَةُ "اِبْنُ":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73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اَلْحالُ: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86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اَلنَّعْتُ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ٱلسَّبَبِيُّ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100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إِعْرابُ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ٱلْمُثَنّى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اَلصَّفْحَةُ رَقْمُ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110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DAD0583C-7871-36A9-1417-F170A0344E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6" y="1309119"/>
            <a:ext cx="904240" cy="90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9646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–ح2-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18483</TotalTime>
  <Words>2019</Words>
  <Application>Microsoft Office PowerPoint</Application>
  <PresentationFormat>Affichage à l'écran (4:3)</PresentationFormat>
  <Paragraphs>320</Paragraphs>
  <Slides>46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46</vt:i4>
      </vt:variant>
    </vt:vector>
  </HeadingPairs>
  <TitlesOfParts>
    <vt:vector size="76" baseType="lpstr">
      <vt:lpstr>Calibri</vt:lpstr>
      <vt:lpstr>Dosis ExtraBold</vt:lpstr>
      <vt:lpstr>Aptos</vt:lpstr>
      <vt:lpstr>Dosis Medium</vt:lpstr>
      <vt:lpstr>Arial</vt:lpstr>
      <vt:lpstr>Wingdings</vt:lpstr>
      <vt:lpstr>Microsoft Uighur</vt:lpstr>
      <vt:lpstr>Modern Love</vt:lpstr>
      <vt:lpstr>Aptos Display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تعلمتم مجموعة من السلوكات في الأسابيع الماضية. من يذكرنا بها؟</vt:lpstr>
      <vt:lpstr>نواصل نشاط الطلاقة. سأسجل نتائجكم على سجل الطلاقة. انتبهوا إلى القواعد التالية. من يقرأ؟</vt:lpstr>
      <vt:lpstr>سأعين من يقرأ النص الأول. التلميذ(ة)....................  (تسجل النتيجة على سجل الطلاقة وتناقش القراءة  على ضوء القواعد السابقة مع تصحيح الأخطاء المرتكبة.)</vt:lpstr>
      <vt:lpstr>سأعين من يقرأ النص الثاني. التلميذ(ة).................... </vt:lpstr>
      <vt:lpstr>سأعين من يقرأ النص الثالث. التلميذ(ة).................... </vt:lpstr>
      <vt:lpstr>سأعين من يقرأ النص الرابع. التلميذ(ة).................... </vt:lpstr>
      <vt:lpstr>سأعين من يقرأ النص الخامس. التلميذ(ة).................... </vt:lpstr>
      <vt:lpstr>من الفائز؟ </vt:lpstr>
      <vt:lpstr>             قراءة –ح2- : توليف ومراجعة  </vt:lpstr>
      <vt:lpstr>خذوا كراساتكم الصفحة-117-. ستقرؤون النص وتستثمرون معانيه ومضامينه اللغوية.</vt:lpstr>
      <vt:lpstr>اقرؤوا النص قراءة صامتة. </vt:lpstr>
      <vt:lpstr>من يقرأ ؟ ( تناوب التلاميذ على قراءة أجزاء النص)</vt:lpstr>
      <vt:lpstr>ننتقل إلى أسئلة الفهم. من يقرأ السؤال التالي ويجيب عنه؟ (مناقشة الجواب بشكل تفاعلي بين التلاميذ.)</vt:lpstr>
      <vt:lpstr>من يقرأ السؤال الموالي ثم يجيب عنه؟ (مناقشة الجواب بشكل تفاعلي بين التلاميذ.)</vt:lpstr>
      <vt:lpstr>من يقرأ السؤال الموالي ثم يجيب عنه؟ (مناقشة الجواب بشكل تفاعلي بين التلاميذ.)</vt:lpstr>
      <vt:lpstr> </vt:lpstr>
      <vt:lpstr>ننتقل إلى الظواهر اللغوية. خذوا دفاتر القسم. أجيبوا عن أسئلة  استثمار الظواهر اللغوية. (تسجيل جملتي الشكل على السبورة)</vt:lpstr>
      <vt:lpstr>نصحح جماعة. من يقوم إلى السبورة لشكل الجملة الأولى ( مناقشة الجواب المقترح قبل الانتقال إلى الجملة الموالية.)</vt:lpstr>
      <vt:lpstr>صححوا على دفاتركم على وأعيدوا شكل الجملتين في النص. </vt:lpstr>
      <vt:lpstr>من يجيب عن السؤال الثاني مع توضيح لم اعتبر العبارة  المقترحة حالا؟ (التذكير بقواعد الحال: الوظيفة والأنواع .)</vt:lpstr>
      <vt:lpstr>ننتقل إلى السؤال الثالث. من يكتب على السبورة تحويل الجملة إلى المؤنث مع توضيح التغييرات التي طرأت عليها ؟  ( مناقشة الأجوبة المقترحة قبل الانتقال إلى التحويل الموالي مع التذكير بالقواعد المناسبة.)</vt:lpstr>
      <vt:lpstr>ننتقل إلى السؤال الرابع . من يعرب الجملة على السبورة مع تبرير  الأجوبة المقترحة ؟  ( مناقشة الأجوبة المقترحة مع التذكير بالقواعد المناسبة.)</vt:lpstr>
      <vt:lpstr>صححوا على دفاتركم.</vt:lpstr>
      <vt:lpstr>صححوا على دفاتركم.</vt:lpstr>
      <vt:lpstr> سنلعب لعبة الصفة المضافة . الفائز من قدم أكبر عدد من الصفات المناسبة للكلمة التالية. خذوا دفاتر البحث.</vt:lpstr>
      <vt:lpstr>من يقرأ الصفات التي سجلها على دفتره؟</vt:lpstr>
      <vt:lpstr>الفائز هو : ...................</vt:lpstr>
      <vt:lpstr>             قراءة  : تصحيح الإنتاج الكتابي؟</vt:lpstr>
      <vt:lpstr>سأوزع عليكم دفاتر القسم لتطلعوا على ملاحظاتي وتكتشفوا أخطاءكم اللغوية. </vt:lpstr>
      <vt:lpstr>انتبهوا. سنصحح بعض الأخطاء المترددة. سأسجلها على السبورة. ثم نناقشها جماعة.</vt:lpstr>
      <vt:lpstr>كل منكم يعيد قراءة إنتاجه ثم يصحح الأخطاء الواردة في الجدول. سأساعدكم على تصحيح الأخرى.</vt:lpstr>
      <vt:lpstr>اختتام الحصة</vt:lpstr>
      <vt:lpstr>ما الأشياء التي يتبع فيها النعت الحقيقي منعوته؟</vt:lpstr>
      <vt:lpstr>ما الفرق بين النعت الحقيقي والنعت السببي؟</vt:lpstr>
      <vt:lpstr>ما وظيفة الحال في الجملة. وما أنواعه؟</vt:lpstr>
      <vt:lpstr>راجعوا على كراساتكم دروس الظواهر اللغوية الخاصة بالمرحلة الثانية.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231</cp:revision>
  <dcterms:created xsi:type="dcterms:W3CDTF">2023-09-20T21:35:22Z</dcterms:created>
  <dcterms:modified xsi:type="dcterms:W3CDTF">2026-01-11T21:34:01Z</dcterms:modified>
</cp:coreProperties>
</file>