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9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0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1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3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5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6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7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68"/>
  </p:notesMasterIdLst>
  <p:handoutMasterIdLst>
    <p:handoutMasterId r:id="rId69"/>
  </p:handoutMasterIdLst>
  <p:sldIdLst>
    <p:sldId id="2147482710" r:id="rId20"/>
    <p:sldId id="2147482653" r:id="rId21"/>
    <p:sldId id="2147482463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08" r:id="rId29"/>
    <p:sldId id="2147482509" r:id="rId30"/>
    <p:sldId id="2147482711" r:id="rId31"/>
    <p:sldId id="2147482642" r:id="rId32"/>
    <p:sldId id="2147482458" r:id="rId33"/>
    <p:sldId id="2147482693" r:id="rId34"/>
    <p:sldId id="2147482635" r:id="rId35"/>
    <p:sldId id="2147482707" r:id="rId36"/>
    <p:sldId id="2147482467" r:id="rId37"/>
    <p:sldId id="2147482511" r:id="rId38"/>
    <p:sldId id="2147482512" r:id="rId39"/>
    <p:sldId id="2147482636" r:id="rId40"/>
    <p:sldId id="2147482637" r:id="rId41"/>
    <p:sldId id="2147482643" r:id="rId42"/>
    <p:sldId id="2147482645" r:id="rId43"/>
    <p:sldId id="2147482522" r:id="rId44"/>
    <p:sldId id="2147482638" r:id="rId45"/>
    <p:sldId id="2147482712" r:id="rId46"/>
    <p:sldId id="2147482639" r:id="rId47"/>
    <p:sldId id="2147482640" r:id="rId48"/>
    <p:sldId id="2147482646" r:id="rId49"/>
    <p:sldId id="2147482647" r:id="rId50"/>
    <p:sldId id="2147482648" r:id="rId51"/>
    <p:sldId id="2147482714" r:id="rId52"/>
    <p:sldId id="2147482715" r:id="rId53"/>
    <p:sldId id="2147482716" r:id="rId54"/>
    <p:sldId id="2147482717" r:id="rId55"/>
    <p:sldId id="2147482694" r:id="rId56"/>
    <p:sldId id="2147482466" r:id="rId57"/>
    <p:sldId id="2147482623" r:id="rId58"/>
    <p:sldId id="2147482718" r:id="rId59"/>
    <p:sldId id="2147482650" r:id="rId60"/>
    <p:sldId id="2147482704" r:id="rId61"/>
    <p:sldId id="2147482553" r:id="rId62"/>
    <p:sldId id="2147482651" r:id="rId63"/>
    <p:sldId id="2147482576" r:id="rId64"/>
    <p:sldId id="2147482705" r:id="rId65"/>
    <p:sldId id="2147482706" r:id="rId66"/>
    <p:sldId id="2147482671" r:id="rId67"/>
  </p:sldIdLst>
  <p:sldSz cx="9144000" cy="6858000" type="screen4x3"/>
  <p:notesSz cx="6858000" cy="9144000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dern Love" panose="04090805081005020601" pitchFamily="82" charset="0"/>
      <p:regular r:id="rId76"/>
    </p:embeddedFont>
    <p:embeddedFont>
      <p:font typeface="Sakkal Majalla" panose="02000000000000000000" pitchFamily="2" charset="-78"/>
      <p:regular r:id="rId77"/>
      <p:bold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EA"/>
    <a:srgbClr val="424D7C"/>
    <a:srgbClr val="424D7B"/>
    <a:srgbClr val="565F88"/>
    <a:srgbClr val="FFFFFF"/>
    <a:srgbClr val="F7FBFB"/>
    <a:srgbClr val="F3F8F9"/>
    <a:srgbClr val="7F7F7F"/>
    <a:srgbClr val="48B2DC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6" autoAdjust="0"/>
    <p:restoredTop sz="95005" autoAdjust="0"/>
  </p:normalViewPr>
  <p:slideViewPr>
    <p:cSldViewPr snapToGrid="0">
      <p:cViewPr varScale="1">
        <p:scale>
          <a:sx n="71" d="100"/>
          <a:sy n="71" d="100"/>
        </p:scale>
        <p:origin x="1128" y="28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notesMaster" Target="notesMasters/notesMaster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font" Target="fonts/font5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2.xml"/><Relationship Id="rId82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handoutMaster" Target="handoutMasters/handout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font" Target="fonts/font3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04/01/2026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E9A59-0940-4CD9-BC54-5F8160DCC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EC28D97-DA6D-E962-EF18-C8BDE0FCB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E50F49-CF88-67B5-4E71-134321168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C5E762-B15B-E1D2-5036-93D151D2A5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594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75C18-A39E-C306-CED1-99095C24A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EDE0D4-6187-07B2-64EC-0A5C2B07E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48AEF6-D9C3-FBDC-BE5D-3A57D93621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4194D6-7F45-3BC8-A1C0-B33F895A12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53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7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8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1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0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1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1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slideLayout" Target="../slideLayouts/slideLayout188.xml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0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5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7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40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8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1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1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1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8.png"/><Relationship Id="rId7" Type="http://schemas.openxmlformats.org/officeDocument/2006/relationships/image" Target="../media/image4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91.xml"/><Relationship Id="rId7" Type="http://schemas.openxmlformats.org/officeDocument/2006/relationships/image" Target="../media/image2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8.png"/><Relationship Id="rId11" Type="http://schemas.openxmlformats.org/officeDocument/2006/relationships/image" Target="../media/image22.gif"/><Relationship Id="rId5" Type="http://schemas.openxmlformats.org/officeDocument/2006/relationships/image" Target="../media/image18.png"/><Relationship Id="rId10" Type="http://schemas.openxmlformats.org/officeDocument/2006/relationships/image" Target="../media/image31.png"/><Relationship Id="rId4" Type="http://schemas.openxmlformats.org/officeDocument/2006/relationships/image" Target="../media/image40.png"/><Relationship Id="rId9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1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48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C1CEAA-5CC0-394D-711B-7345D926FA8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0" b="3590"/>
          <a:stretch>
            <a:fillRect/>
          </a:stretch>
        </p:blipFill>
        <p:spPr>
          <a:xfrm>
            <a:off x="0" y="0"/>
            <a:ext cx="9143980" cy="6949430"/>
          </a:xfrm>
          <a:noFill/>
        </p:spPr>
      </p:pic>
    </p:spTree>
    <p:extLst>
      <p:ext uri="{BB962C8B-B14F-4D97-AF65-F5344CB8AC3E}">
        <p14:creationId xmlns:p14="http://schemas.microsoft.com/office/powerpoint/2010/main" val="139280943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 ـــ 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3.</a:t>
            </a:r>
            <a:endParaRPr lang="ar-S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ـــ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أساليب. 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وفهم)+ دعم.  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 -1-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362933" y="2122576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القصيدة بطلاقة و أفهمها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4557295" y="3380220"/>
            <a:ext cx="2050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نداء التعايش 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القصيدة.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نداء التعايش 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فقرة لوصف مدينة أو قرية.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81031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القصيدة بشكل مع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بر</a:t>
              </a: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وفهمها فهما عاما.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33400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القصيدة.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0A0EA21-C2A4-DF8E-4445-ECB4141140A1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14" name="Image 13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C7217CB-5909-45AE-7560-6F8FC761FE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 14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014449-81F8-C8A5-3A92-F3340FEFD7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A8F28062-CE0D-1A64-F418-4BE0786D2DC2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7" name="Image 16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27E631-0B45-35B3-A55C-3967F38B4B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FE43F3-C73E-F862-8795-12ABB3A6D5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E3A4157-5AE5-97C8-42D0-9619534BD4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265006FC-690B-6BF1-2C57-D7DD9EBF34A1}"/>
              </a:ext>
            </a:extLst>
          </p:cNvPr>
          <p:cNvSpPr txBox="1">
            <a:spLocks/>
          </p:cNvSpPr>
          <p:nvPr/>
        </p:nvSpPr>
        <p:spPr>
          <a:xfrm>
            <a:off x="1663501" y="4463439"/>
            <a:ext cx="4698960" cy="68360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6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ستكتبون فقرة لوصف مدينتكم أو قريتكم.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7F85E7-566B-3FE6-1D64-CFF09F905B44}"/>
              </a:ext>
            </a:extLst>
          </p:cNvPr>
          <p:cNvSpPr/>
          <p:nvPr/>
        </p:nvSpPr>
        <p:spPr>
          <a:xfrm>
            <a:off x="1061101" y="3014979"/>
            <a:ext cx="6839856" cy="1587863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فِقْرَةً لِوَصْفِ مَدينَتي/ قَرْيَتي...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ستكتبون فقرة لوصف مدينتكم/ قريتكم على غرار الفقرة التالية. من يقرأ؟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BEC4634-CC71-F0B5-DC18-67BCE111C1BF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CCDEA-D025-5504-3195-15EF444F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90E5A5-7405-B37E-5BFE-A74D5DB2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001BA0-CDD3-6066-85B4-A3D995F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00EC4B-2F02-7C75-25FA-4E6B60CF12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ED86E2-F144-9F04-0808-CA8AFBBC335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A01FC0-6C5B-ECC9-1CF3-3315F8A5141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F12E23-01C6-CC6B-519D-05FAD06F25E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4EBC8C-DA89-1ED2-E239-6453159774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05DDA8-74D7-71E7-FDD5-722CAD943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CFD526-BA83-71B0-8127-DF1DA11BF718}"/>
              </a:ext>
            </a:extLst>
          </p:cNvPr>
          <p:cNvSpPr txBox="1"/>
          <p:nvPr/>
        </p:nvSpPr>
        <p:spPr>
          <a:xfrm>
            <a:off x="619461" y="2260384"/>
            <a:ext cx="7922110" cy="332398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تُعَدُّ مَدينَةُ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فاسَ جَوْهَرةَ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ٱلْعَريقَةَ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فَهِيَ أَشْبَهُ ما يَكونُ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بِكِتابٍ مَفْتوحٍ يَرْوي صَفَحاتٍ مِنَ ٱلتّاريخِ. 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تَتَفَرَّعُ أَزِقَّتُها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ٱلضَّيِّقَةُ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كَٱلشَّرايينِ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داخِلَ قَلْبِ ٱلمَدينَةِ ٱلْعَتيقَةِ، مُتَعَرِّجَةً بَيْنَ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ٱلبُيوتِ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ٱلمُزَخْرَفَةِ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بِتَصاميمِها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ٱلتَّقْليدِيَّةِ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تَعُجُّ أَسْواقُها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بِرَوائِحِ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ٱلتَّوابِلِ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وَٱلْعُطورِ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كَأَنَّها حَديقَةٌ مُتَنَوِّعَةٌ أَزْهارُها.</a:t>
            </a:r>
          </a:p>
          <a:p>
            <a:pPr indent="354013" algn="just" rtl="1"/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حِضْنِ هذِهِ ٱلمَدينَةِ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يَشْعُرُ </a:t>
            </a:r>
            <a:r>
              <a:rPr lang="ar-MA" sz="30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ٱلزّائِرُ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وَكَأَنَّهُ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يُسافِرُ عَبْرَ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ٱلزَّمَنِ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وَيَتَنَفَّسُ عَبَقَ ٱلتّاريخِ، وَيَعيشُ لَحَظاتٍ جَميلَةً في كُلِّ رُكْنٍ مِنْ أَرْكانِها. 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إِنَّها مَدينَةٌ تَأْسِرُ </a:t>
            </a:r>
            <a:r>
              <a:rPr lang="ar-MA" sz="30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وَتَتْرُكُ في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ٱلنَّفْسِ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أَثَراً لا يُمْحى، وَذِكْرى خالِدَةً في ذاكِرَةِ كُلِّ مَنْ زارَها.</a:t>
            </a: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F22E1-15E1-DAFF-639C-1050E888A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C7D6CC-5CB8-DC0A-9007-D4AFA6DF3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0504"/>
            <a:ext cx="7230488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البحث، وحاولوا كتابة فقرة لوصف مدينتكم أو قريتكم ... مستعملين الأساليب المكتوبة بلون مغاير.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8FBD71-30F7-B749-DB62-532783B15C07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B565DD6-7E2F-AFB9-451B-3C288FE0B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A074F5-D559-E7AE-CE81-2742FD2979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C7BCF5-5864-EC1E-933C-78A9DDEBA6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4283BE6-A753-2169-7C22-B8D8E26F49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C32BF1A-BB6D-2624-4BB9-960CAB2F126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13E8EA-14A8-AC0E-47A2-D78E28E7E28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9AB0DE-22F4-4E7D-F84B-A6B79C1F894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019E7D-2B00-1806-EA33-AED3D7F336C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E8E56C-46A6-A44E-4CB2-27C91BFAF4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81EEE87-D205-BC22-C770-A9431E6F9F0A}"/>
              </a:ext>
            </a:extLst>
          </p:cNvPr>
          <p:cNvSpPr txBox="1"/>
          <p:nvPr/>
        </p:nvSpPr>
        <p:spPr>
          <a:xfrm>
            <a:off x="619461" y="2260384"/>
            <a:ext cx="7922110" cy="332398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تُعَدُّ مَدينَةُ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فاسَ جَوْهَرةَ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ٱلْعَريقَةَ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فَهِيَ أَشْبَهُ ما يَكونُ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بِكِتابٍ مَفْتوحٍ يَرْوي صَفَحاتٍ مِنَ ٱلتّاريخِ. 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تَتَفَرَّعُ أَزِقَّتُها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ٱلضَّيِّقَةُ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كَٱلشَّرايينِ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داخِلَ قَلْبِ ٱلمَدينَةِ ٱلْعَتيقَةِ، مُتَعَرِّجَةً بَيْنَ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ٱلبُيوتِ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ٱلمُزَخْرَفَةِ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بِتَصاميمِها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ٱلتَّقْليدِيَّةِ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بَيْنَما تَعُجُّ أَسْواقُها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بِرَوائِحِ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ٱلتَّوابِلِ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وَٱلْعُطورِ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كَأَنَّها حَديقَةٌ مُتَنَوِّعَةٌ أَزْهارُها.</a:t>
            </a:r>
          </a:p>
          <a:p>
            <a:pPr indent="354013" algn="just" rtl="1"/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حِضْنِ هذِهِ ٱلمَدينَةِ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يَشْعُرُ </a:t>
            </a:r>
            <a:r>
              <a:rPr lang="ar-MA" sz="30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ٱلزّائِرُ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وَكَأَنَّهُ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يُسافِرُ عَبْرَ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ٱلزَّمَنِ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وَيَتَنَفَّسُ عَبَقَ ٱلتّاريخِ، وَيَعيشُ لَحَظاتٍ جَميلَةً في كُلِّ رُكْنٍ مِنْ أَرْكانِها. </a:t>
            </a:r>
            <a:r>
              <a:rPr lang="ar-MA" sz="3000" b="1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إِنَّها مَدينَةٌ تَأْسِرُ </a:t>
            </a:r>
            <a:r>
              <a:rPr lang="ar-MA" sz="3000" b="1" dirty="0" err="1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ٱلْقُلوبَ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وَتَتْرُكُ في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ٱلنَّفْسِ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أَثَراً لا يُمْحى، وَذِكْرى خالِدَةً في ذاكِرَةِ كُلِّ مَنْ زارَها.</a:t>
            </a:r>
          </a:p>
        </p:txBody>
      </p:sp>
    </p:spTree>
    <p:extLst>
      <p:ext uri="{BB962C8B-B14F-4D97-AF65-F5344CB8AC3E}">
        <p14:creationId xmlns:p14="http://schemas.microsoft.com/office/powerpoint/2010/main" val="220978282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D0417-2350-E559-2F82-9C5BC49F4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233230-5DA1-4D54-1234-72C2E5B2B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708" y="797341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الفائز من قدم وصفا جيدا بلغة سليمة.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A772C0-BF82-661A-F888-9F215EC88B53}"/>
              </a:ext>
            </a:extLst>
          </p:cNvPr>
          <p:cNvSpPr/>
          <p:nvPr/>
        </p:nvSpPr>
        <p:spPr>
          <a:xfrm>
            <a:off x="1234084" y="4943565"/>
            <a:ext cx="6316602" cy="1412240"/>
          </a:xfrm>
          <a:prstGeom prst="roundRect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2782288-4442-5C12-3018-1CC42BEC96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713496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C3EEFD-7879-0CFE-84EB-182A2094A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071AB4-16BB-F0A2-46B6-A388B8F079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4DE87-DA67-74B3-EDFE-73B57EB6A2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60A1C8-ACEB-6AC2-D131-42DF424554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8B23E94-B5D7-A7C1-35D0-14F5E2210D5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6B8F97-56F9-00C6-4572-520364C8909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C4C67C-AC31-4EFB-EE1C-6CD6FC3D50C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FE2D14-E22E-6F06-4E60-45CC40F9309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18729B-61FA-9D8D-15FF-24560DECB423}"/>
              </a:ext>
            </a:extLst>
          </p:cNvPr>
          <p:cNvSpPr/>
          <p:nvPr/>
        </p:nvSpPr>
        <p:spPr>
          <a:xfrm>
            <a:off x="1534160" y="2710179"/>
            <a:ext cx="6153700" cy="1587863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 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737897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9C1C0-F0C3-D271-54D1-D4BDBE7CE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34F8FE-3046-4FDF-F77C-FA049451A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1472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 هو ..........................................................................</a:t>
            </a:r>
          </a:p>
        </p:txBody>
      </p: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AD48B3-0B4A-BE7C-AFF5-8A5E444E57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6201C7-6842-AFE2-AE6A-1EA231323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2B29CE-1F20-5482-EDC2-4B59F99C51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64F0242-70C2-F831-DC63-AAC75B05FD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FA9521-0D29-3C1B-44A0-370A27B3329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D2D5478-7F8A-AB54-E0C9-1A55EFB37AA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4B7EE8-BFE4-FF9C-8E0B-FCACD797A6E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D90111-98D5-98EF-0AE3-91F0383C65E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C1E96D-8F89-4DB2-F9FC-A4BFCE7259B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F9E557-5FA8-A6F2-BF29-88A6D3053D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B62BB46-2723-165C-A7FD-5413E3632BF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93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القصيدة</a:t>
            </a:r>
            <a:r>
              <a:rPr lang="tzm-Arab-MA" sz="2800" b="1" dirty="0">
                <a:cs typeface="Microsoft Uighur" panose="02000000000000000000" pitchFamily="2" charset="-78"/>
              </a:rPr>
              <a:t> 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</a:t>
            </a:r>
            <a:r>
              <a:rPr lang="ar-MA" sz="2800" b="1" dirty="0">
                <a:cs typeface="Microsoft Uighur" panose="02000000000000000000" pitchFamily="2" charset="-78"/>
              </a:rPr>
              <a:t>ا</a:t>
            </a:r>
            <a:r>
              <a:rPr lang="tzm-Arab-MA" sz="2800" b="1" dirty="0">
                <a:cs typeface="Microsoft Uighur" panose="02000000000000000000" pitchFamily="2" charset="-78"/>
              </a:rPr>
              <a:t>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4737536" y="1777877"/>
            <a:ext cx="2433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نداء التعايش( 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قصيدة بعنوان « نداء التعايش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القصيدة.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ٱلْقَصيدَةِ.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القصيدة. من يقرأ 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5058111" y="4322399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5400" b="1" dirty="0">
                <a:solidFill>
                  <a:srgbClr val="424D7B"/>
                </a:solidFill>
                <a:sym typeface="Sakkal Majalla"/>
              </a:rPr>
              <a:t>هانَ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A44B5446-D938-10E0-A659-249505D8E25E}"/>
              </a:ext>
            </a:extLst>
          </p:cNvPr>
          <p:cNvSpPr txBox="1"/>
          <p:nvPr/>
        </p:nvSpPr>
        <p:spPr>
          <a:xfrm>
            <a:off x="1420383" y="2749244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كَنائِسُ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BD6AD1D9-0CB4-52A1-0B28-5812EF3EB70C}"/>
              </a:ext>
            </a:extLst>
          </p:cNvPr>
          <p:cNvSpPr txBox="1"/>
          <p:nvPr/>
        </p:nvSpPr>
        <p:spPr>
          <a:xfrm>
            <a:off x="1420383" y="4322399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5400" b="1" dirty="0">
                <a:solidFill>
                  <a:srgbClr val="424D7B"/>
                </a:solidFill>
                <a:sym typeface="Sakkal Majalla"/>
              </a:rPr>
              <a:t>شَدائِدُ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8CE4AF16-0FC0-34DA-AD30-744F5B31AB16}"/>
              </a:ext>
            </a:extLst>
          </p:cNvPr>
          <p:cNvSpPr txBox="1"/>
          <p:nvPr/>
        </p:nvSpPr>
        <p:spPr>
          <a:xfrm>
            <a:off x="5058111" y="2749244"/>
            <a:ext cx="2700000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كابَدَ</a:t>
            </a:r>
            <a:endParaRPr sz="54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08A44-980E-6EB7-9033-B991449F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8C0B7-D3BE-5701-8533-85EB33EF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فعل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كابد »؟ ثم آخر يركبه في جملة مفيدة.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22E97B-A311-7FF1-630F-40407F38B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A0F59E-8024-1B66-7D3C-87F7A87F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2A196D2A-8572-8404-C3A0-FCC8BB6B77AC}"/>
              </a:ext>
            </a:extLst>
          </p:cNvPr>
          <p:cNvSpPr txBox="1"/>
          <p:nvPr/>
        </p:nvSpPr>
        <p:spPr>
          <a:xfrm>
            <a:off x="1154943" y="3422879"/>
            <a:ext cx="3640314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b="1" dirty="0">
                <a:solidFill>
                  <a:srgbClr val="424D7B"/>
                </a:solidFill>
              </a:rPr>
              <a:t>قاسى/ عانى /تَعِبَ... 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0C4B4AF2-7084-CD8E-7C39-11AC19C95051}"/>
              </a:ext>
            </a:extLst>
          </p:cNvPr>
          <p:cNvSpPr txBox="1"/>
          <p:nvPr/>
        </p:nvSpPr>
        <p:spPr>
          <a:xfrm>
            <a:off x="6272479" y="3429000"/>
            <a:ext cx="1628478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كابَدَ</a:t>
            </a:r>
            <a:r>
              <a:rPr lang="ar-MA" b="1" dirty="0">
                <a:solidFill>
                  <a:srgbClr val="424D7C"/>
                </a:solidFill>
                <a:sym typeface="Sakkal Majalla"/>
              </a:rPr>
              <a:t> </a:t>
            </a:r>
            <a:endParaRPr b="1" dirty="0">
              <a:solidFill>
                <a:srgbClr val="424D7C"/>
              </a:solidFill>
              <a:sym typeface="Calibri"/>
            </a:endParaRP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A7EEA70-5280-3163-DF99-26A0D753E2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172817" y="3570199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38511B-9D51-EDBB-389E-B8EE2720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92321-A0E6-BA90-7C32-FAB06A6C1F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5DEF8C-B88F-CD98-1478-23D456DE6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3A66FF-08CB-9873-C587-0636CCACE05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E36AF-4024-8733-4425-F0DD819028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BEE6D-FF59-1C43-30C3-2A0E8F88B4A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CE2A54-8A23-CBDD-6924-92B738826CA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0456636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2E92E-1A97-00AD-BD78-F2EBB86CE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41B9F-4A4C-9316-7A2E-AF46CBB3D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81" y="789637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اسم « كنائس»؟ ثم آخر يركبه في جملة مفيدة.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79CD0C-A0AE-9ED7-CBB3-A2707CEEC5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6336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4293FB-11F3-D0DC-AE15-BAA2E8F47B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0EFD0B-4FAB-AEDA-9B5D-EAB07BB2C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8DF5BF-F6D8-F6E8-DA4B-00E84BAAF5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443A30-EC82-26D5-1287-CF25E34384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2CF8BA-1C43-A832-3AC1-AE629CAA14F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09382A-65F0-1E5F-2C50-B0AF3388812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865795-B67B-9DCE-C76F-CC27366ABC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51CAB8-EE1E-7D71-E86B-CC213F41B46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1E795F00-4BA8-45DE-8F82-2B767E4981A1}"/>
              </a:ext>
            </a:extLst>
          </p:cNvPr>
          <p:cNvSpPr txBox="1"/>
          <p:nvPr/>
        </p:nvSpPr>
        <p:spPr>
          <a:xfrm>
            <a:off x="481656" y="3096663"/>
            <a:ext cx="4766415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b="1" dirty="0">
                <a:solidFill>
                  <a:srgbClr val="424D7B"/>
                </a:solidFill>
                <a:sym typeface="Sakkal Majalla"/>
              </a:rPr>
              <a:t>اَلْمَكانُ ٱلَّذي يَتَعَبَّدُ فيهِ </a:t>
            </a:r>
            <a:r>
              <a:rPr lang="ar-MA" b="1" dirty="0" err="1">
                <a:solidFill>
                  <a:srgbClr val="424D7B"/>
                </a:solidFill>
                <a:sym typeface="Sakkal Majalla"/>
              </a:rPr>
              <a:t>ٱلنَّصارى</a:t>
            </a:r>
            <a:r>
              <a:rPr lang="ar-MA" b="1" dirty="0">
                <a:solidFill>
                  <a:srgbClr val="424D7B"/>
                </a:solidFill>
                <a:sym typeface="Sakkal Majalla"/>
              </a:rPr>
              <a:t>.</a:t>
            </a: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8F26EEAE-CAE8-69A8-BFCB-F14A5CC5C726}"/>
              </a:ext>
            </a:extLst>
          </p:cNvPr>
          <p:cNvSpPr txBox="1"/>
          <p:nvPr/>
        </p:nvSpPr>
        <p:spPr>
          <a:xfrm>
            <a:off x="6166904" y="3096663"/>
            <a:ext cx="2537366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 b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ym typeface="Sakkal Majalla"/>
              </a:rPr>
              <a:t>كَنائِسُ</a:t>
            </a:r>
          </a:p>
          <a:p>
            <a:r>
              <a:rPr lang="ar-MA" sz="4800" dirty="0">
                <a:sym typeface="Sakkal Majalla"/>
              </a:rPr>
              <a:t>جَمْعُ كَنيسَةٍ </a:t>
            </a:r>
            <a:endParaRPr lang="ar-MA" sz="4800" dirty="0">
              <a:sym typeface="Calibri"/>
            </a:endParaRP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D3E788-FE9B-3F80-E735-DE6290AE486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172817" y="3570199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038043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E3BEC-01E7-124A-9BBB-37ADC9CC6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4A260E-A9AA-2450-BFF1-5FDAD6551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0" y="789637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مرادفات فعل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هان » ؟ ثم آخر يركبه في جملة مفيدة.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2BBA964-0F6F-CDC2-E8EC-1847ECB824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E2B706-D7B4-716C-7159-937A98A65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2C5A84-0F09-80F7-34D0-3CE4DBE37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AE93B93-628E-2262-0BC9-E7036695FC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C61076-1093-B0B4-1351-8D26F5E456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C2B487-1D82-3307-6B91-9DB1E90C721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308F4B-CAAA-9FAF-821D-160DD0ADDAF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38CBB3-CF12-9201-44DE-9E092043EC1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A7F0FC-23C2-F30B-E675-B6646BE8888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E3EA77F1-0A22-A5E6-1E22-133DF3FAD172}"/>
              </a:ext>
            </a:extLst>
          </p:cNvPr>
          <p:cNvSpPr txBox="1"/>
          <p:nvPr/>
        </p:nvSpPr>
        <p:spPr>
          <a:xfrm>
            <a:off x="1138823" y="3338217"/>
            <a:ext cx="3640314" cy="11236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sz="6000" b="1" dirty="0">
                <a:solidFill>
                  <a:srgbClr val="424D7B"/>
                </a:solidFill>
                <a:sym typeface="Sakkal Majalla"/>
              </a:rPr>
              <a:t>سَهُلَ/ يَسُرَ/ لانَ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F8CE9C0A-B57B-752A-F2F8-474E26AB3987}"/>
              </a:ext>
            </a:extLst>
          </p:cNvPr>
          <p:cNvSpPr txBox="1"/>
          <p:nvPr/>
        </p:nvSpPr>
        <p:spPr>
          <a:xfrm>
            <a:off x="6376699" y="3338217"/>
            <a:ext cx="1628478" cy="1021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 b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5400" dirty="0">
                <a:sym typeface="Sakkal Majalla"/>
              </a:rPr>
              <a:t>هانَ</a:t>
            </a:r>
            <a:endParaRPr lang="ar-MA" sz="5400" dirty="0">
              <a:sym typeface="Calibri"/>
            </a:endParaRP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B21F578-7E9B-C7D0-7FAE-C5F0089D1E4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172817" y="3570199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321309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451EA-7A29-AB04-3B11-F5E19C47A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F0BC13-87EE-D64A-9010-16055597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163" y="789637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مرادفات اسم « شدائد» ؟ ثم آخر يركبه في جملة مفيدة.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C136A9-CDFB-9CDA-CB94-E03FE908C3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068451-5187-D1E4-B502-8364EF311D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C88FBC-9E73-4476-591E-55DD998940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0E8C4B-3856-9358-F4A9-E9DA1EDB54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0E7DA6-79C0-C169-01A8-DE51698514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93156A8-09E6-4BC2-A6D2-8649FDAAF3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778118-80D8-A3DB-9941-BF49FE40B87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C3E665-F558-B286-C69E-6AA5122672D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D174EB-D3F3-4953-2810-436EFB68CE3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F76F7B16-B5AA-CC48-9963-89799F669991}"/>
              </a:ext>
            </a:extLst>
          </p:cNvPr>
          <p:cNvSpPr txBox="1"/>
          <p:nvPr/>
        </p:nvSpPr>
        <p:spPr>
          <a:xfrm>
            <a:off x="640080" y="3508477"/>
            <a:ext cx="4137413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b="1" dirty="0">
                <a:solidFill>
                  <a:srgbClr val="424D7B"/>
                </a:solidFill>
                <a:sym typeface="Sakkal Majalla"/>
              </a:rPr>
              <a:t>مَصائِبُ / مِحَنٌ...</a:t>
            </a: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028A264-907F-CAF6-D9E7-FD1F1CD8D0D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5172817" y="3570199"/>
            <a:ext cx="925916" cy="789529"/>
          </a:xfrm>
          <a:prstGeom prst="roundRect">
            <a:avLst/>
          </a:prstGeom>
          <a:noFill/>
        </p:spPr>
      </p:pic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D496B03A-6C72-381C-233A-252ED3CEE312}"/>
              </a:ext>
            </a:extLst>
          </p:cNvPr>
          <p:cNvSpPr txBox="1"/>
          <p:nvPr/>
        </p:nvSpPr>
        <p:spPr>
          <a:xfrm>
            <a:off x="6166904" y="3096663"/>
            <a:ext cx="2537366" cy="17366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 b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ym typeface="Sakkal Majalla"/>
              </a:rPr>
              <a:t>شَدائِدُ</a:t>
            </a:r>
          </a:p>
          <a:p>
            <a:r>
              <a:rPr lang="ar-MA" sz="4800" dirty="0">
                <a:sym typeface="Sakkal Majalla"/>
              </a:rPr>
              <a:t>جَمْعُ شَديدَةٌ </a:t>
            </a:r>
            <a:endParaRPr lang="ar-MA" sz="4800"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024106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58A354A-D2F7-8BBB-0A36-56839E0A8B89}"/>
              </a:ext>
            </a:extLst>
          </p:cNvPr>
          <p:cNvSpPr txBox="1"/>
          <p:nvPr/>
        </p:nvSpPr>
        <p:spPr>
          <a:xfrm>
            <a:off x="5058111" y="4322399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هانَ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20E73857-99FE-6B3C-F5EA-EBBA7CF0C68D}"/>
              </a:ext>
            </a:extLst>
          </p:cNvPr>
          <p:cNvSpPr txBox="1"/>
          <p:nvPr/>
        </p:nvSpPr>
        <p:spPr>
          <a:xfrm>
            <a:off x="1420383" y="2749244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كَنائِسُ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CD10F10-5D3A-A951-F526-EB92BFE55912}"/>
              </a:ext>
            </a:extLst>
          </p:cNvPr>
          <p:cNvSpPr txBox="1"/>
          <p:nvPr/>
        </p:nvSpPr>
        <p:spPr>
          <a:xfrm>
            <a:off x="1420383" y="4322399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424D7B"/>
                </a:solidFill>
                <a:sym typeface="Sakkal Majalla"/>
              </a:rPr>
              <a:t>شَدائِدُ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EBCED0A6-8655-2FDB-D44A-2A1F2C5AEE48}"/>
              </a:ext>
            </a:extLst>
          </p:cNvPr>
          <p:cNvSpPr txBox="1"/>
          <p:nvPr/>
        </p:nvSpPr>
        <p:spPr>
          <a:xfrm>
            <a:off x="5058111" y="2749244"/>
            <a:ext cx="2700000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كابَدَ</a:t>
            </a:r>
            <a:endParaRPr sz="4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68" y="828000"/>
            <a:ext cx="727562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تصحيح الواجب المنزلي. خذوا دفاتر البحث. من يقرأ توقعه ويوضح كيف تحقق منه؟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556D2565-8AD4-E679-8E20-0D8789D3D3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93920" y="3425868"/>
            <a:ext cx="3838081" cy="899999"/>
          </a:xfrm>
          <a:prstGeom prst="roundRect">
            <a:avLst/>
          </a:prstGeom>
          <a:noFill/>
          <a:ln>
            <a:noFill/>
          </a:ln>
        </p:spPr>
        <p:txBody>
          <a:bodyPr/>
          <a:lstStyle/>
          <a:p>
            <a:r>
              <a:rPr lang="ar-MA" sz="7200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نِداءُ </a:t>
            </a:r>
            <a:r>
              <a:rPr lang="ar-MA" sz="7200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ٱلتَّعايُشِ</a:t>
            </a:r>
            <a:endParaRPr lang="fr-MA" sz="7200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 descr="Une image contenant capture d’écran, art&#10;&#10;Le contenu généré par l’IA peut être incorrect.">
            <a:extLst>
              <a:ext uri="{FF2B5EF4-FFF2-40B4-BE49-F238E27FC236}">
                <a16:creationId xmlns:a16="http://schemas.microsoft.com/office/drawing/2014/main" id="{9E840292-A749-1668-5493-5339CC5EAE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99" y="1848304"/>
            <a:ext cx="4081921" cy="4352079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77" y="804984"/>
            <a:ext cx="7083188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رقم 108.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 descr="Une image contenant tex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A597EBF-5D7D-5D71-F94F-807EF43582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2553" y="1476000"/>
            <a:ext cx="3509382" cy="4987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57" y="797312"/>
            <a:ext cx="691220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 أولا بعض توجيهات القراءة التعبيرية. من يقرؤها؟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9EA59F-5AB9-CF1A-8BB8-930134F519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6672" y="703664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04415BE-F752-3F9B-5599-A707DD0DA816}"/>
              </a:ext>
            </a:extLst>
          </p:cNvPr>
          <p:cNvGrpSpPr/>
          <p:nvPr/>
        </p:nvGrpSpPr>
        <p:grpSpPr>
          <a:xfrm>
            <a:off x="547125" y="2414295"/>
            <a:ext cx="7214797" cy="504000"/>
            <a:chOff x="386255" y="3117040"/>
            <a:chExt cx="6978118" cy="623919"/>
          </a:xfrm>
        </p:grpSpPr>
        <p:sp>
          <p:nvSpPr>
            <p:cNvPr id="5" name="Titre 7">
              <a:extLst>
                <a:ext uri="{FF2B5EF4-FFF2-40B4-BE49-F238E27FC236}">
                  <a16:creationId xmlns:a16="http://schemas.microsoft.com/office/drawing/2014/main" id="{10E39B02-C520-7D2C-4453-8144DE279766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40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أَضَعُ أُصْبُعي تَحْتَ كُلِّ كَلِمَةٍ أَقْرَؤُها؛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35BFD2D-A89D-C337-4AD1-71D7E2AF6A8D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424D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C44A3E0-DC62-7EB4-A484-5C31363E806A}"/>
              </a:ext>
            </a:extLst>
          </p:cNvPr>
          <p:cNvGrpSpPr/>
          <p:nvPr/>
        </p:nvGrpSpPr>
        <p:grpSpPr>
          <a:xfrm>
            <a:off x="547125" y="3226421"/>
            <a:ext cx="7214797" cy="504000"/>
            <a:chOff x="386255" y="3117039"/>
            <a:chExt cx="6978118" cy="623920"/>
          </a:xfrm>
        </p:grpSpPr>
        <p:sp>
          <p:nvSpPr>
            <p:cNvPr id="15" name="Titre 7">
              <a:extLst>
                <a:ext uri="{FF2B5EF4-FFF2-40B4-BE49-F238E27FC236}">
                  <a16:creationId xmlns:a16="http://schemas.microsoft.com/office/drawing/2014/main" id="{80B0A79E-B4D1-5985-DFB7-9DA6D92CFF70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39"/>
              <a:ext cx="6558455" cy="6239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t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قِراءَةَ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ٱلْكَلِماتِ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بَعْضِها بِبَعْضٍ (لا أَنْطِقُ هَمْزَةَ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) ؛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D8305948-E482-761B-8B38-AB31C52C564D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424D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588B67E-0CD1-ABA1-546E-F277B9FF3FB6}"/>
              </a:ext>
            </a:extLst>
          </p:cNvPr>
          <p:cNvGrpSpPr/>
          <p:nvPr/>
        </p:nvGrpSpPr>
        <p:grpSpPr>
          <a:xfrm>
            <a:off x="547125" y="4038547"/>
            <a:ext cx="7214797" cy="504000"/>
            <a:chOff x="386255" y="3117040"/>
            <a:chExt cx="6978118" cy="623919"/>
          </a:xfrm>
        </p:grpSpPr>
        <p:sp>
          <p:nvSpPr>
            <p:cNvPr id="18" name="Titre 7">
              <a:extLst>
                <a:ext uri="{FF2B5EF4-FFF2-40B4-BE49-F238E27FC236}">
                  <a16:creationId xmlns:a16="http://schemas.microsoft.com/office/drawing/2014/main" id="{65EA6295-B57A-911C-E332-674C71676715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40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أُبْرِزُ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ٱلْمُدودَ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5DA9F8F-13E6-784D-5107-CF88E0BC03ED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424D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9E2171A-02F6-CB0A-13D8-891BDD80208D}"/>
              </a:ext>
            </a:extLst>
          </p:cNvPr>
          <p:cNvGrpSpPr/>
          <p:nvPr/>
        </p:nvGrpSpPr>
        <p:grpSpPr>
          <a:xfrm>
            <a:off x="547125" y="4850673"/>
            <a:ext cx="7214797" cy="504000"/>
            <a:chOff x="386255" y="3117040"/>
            <a:chExt cx="6978118" cy="623920"/>
          </a:xfrm>
        </p:grpSpPr>
        <p:sp>
          <p:nvSpPr>
            <p:cNvPr id="23" name="Titre 7">
              <a:extLst>
                <a:ext uri="{FF2B5EF4-FFF2-40B4-BE49-F238E27FC236}">
                  <a16:creationId xmlns:a16="http://schemas.microsoft.com/office/drawing/2014/main" id="{60F8CC3C-DFD4-67FB-7BB3-D31430D07398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40"/>
              <a:ext cx="6558455" cy="6239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t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 لِيَتَّضِحَ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وأَحْتَرِمُ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ٱلْإِيقاعَ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28DEEDF-986A-3EEB-E42E-108FBE814F47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424D7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D759F-963A-F6BC-C891-D769597D8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6B8CF5-E480-3461-5B9A-7FEEF050F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21" y="81412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النص. انتبهوا وضعوا أصابعكم تحت كل كلمة أقرؤها.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AFAF70-7F24-7EDD-4C6B-D94A54355E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0FC7F8-9934-083C-5628-2FAD936B0E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99038C-76A1-73EF-1776-69B33112D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E9A10C-2694-BD55-612B-FEED8D16E0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004B36-D690-5677-8CA7-C7D0E20622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3F5C9D-3E43-4E92-6140-BF7682AE316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D9630A-E728-3C71-E933-664D1A62FD5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0D5D9-9209-C3EA-277F-CFC3DD9D0E1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907E74-9D7F-7D77-14CB-42D0A31E9B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 descr="Une image contenant tex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EF93B53-4B8E-CAF9-3B24-0F840A610C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2553" y="1476000"/>
            <a:ext cx="3509382" cy="4987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012456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8E959-12E7-DC1C-152F-FB3FA929A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8A4FFC-A908-9D96-FF55-7484889C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77" y="804984"/>
            <a:ext cx="7083188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قراءة هامسة وتدربوا على إلقائها بشكل معبر.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203FC-5974-64B5-4CB6-D7696332C6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0AD230-F698-CF82-7EB8-3C9695DAF0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48AC79-C9A0-C231-AD9F-145AB068E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AD015D-D3B8-31B4-0D12-2A11207520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866BB0-A211-E21F-C050-9678BE5645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57FDDB-A620-D54B-F9DD-21DA1E20E7D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B3EFA-0806-2C85-5124-F767679E779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AC7E69-CF89-04F3-5634-1012D24F170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E4BC50-7DEF-2672-5335-E327555D65C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tex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D372E5C-117E-E8B2-750C-78BFABDF08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2553" y="1476000"/>
            <a:ext cx="3509382" cy="4987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028227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ED6F-31B7-EC11-BF1C-6DB8E166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CD8F0-8994-42C9-91CB-6C674F8D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11" y="797313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بشكل معبر مستحضرا الضوابط التالية؟ </a:t>
            </a:r>
          </a:p>
        </p:txBody>
      </p:sp>
      <p:pic>
        <p:nvPicPr>
          <p:cNvPr id="8" name="Image 7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ACB44862-8138-150F-4E8A-324A2353E7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18D054-6DC4-8212-83DD-40ACA69F1C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06D4DE-DBD1-DB95-90EB-62928C852B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9593DC-0990-74FB-9420-F3AA2D0A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990A1-002F-F7FA-BDB7-35A963CE96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44E633-9C88-418D-5BB2-D6ACB5A0E1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5238E1-AE82-2056-036F-F77F72B4822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93DDFB-21EE-EA2C-2C39-72CB107E2FD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43D9C-7E28-5F00-F1AE-85F4AB79443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DB192B-9B42-8669-92DD-35C0A9D12E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F25186-AD03-882B-46F8-ABFD4CF2FF02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C609D0C-BF10-0C6F-929F-DB28D9C71FDF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F9DDCCC5-1E39-0879-2023-A7B9538E7A0F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2E809D4-1432-D9CF-D00C-431FC2B11D39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468C6E3-E4A9-CE97-39DC-156D675B02E7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90ABE12-3F16-1565-F521-3D78585E218E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16C121EB-C948-A44F-6420-8ADBF5BBC730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5970BBA-AF3B-5C9E-CE8F-700BD97F51A0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4D1DC8A4-AA5C-CB6F-2F3C-15430C55D2DB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قِراءَةَ ٱلْكَلِماتِ بَعْضِها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 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408815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31B6C-C133-E2C4-4E9B-63F152A75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D4A92A-594B-5A1C-69E4-AE29B53DE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" y="805965"/>
            <a:ext cx="7118168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أسئلة الفهم العام. من يقرأ السؤال ثم يجيب عنه؟ </a:t>
            </a:r>
            <a:r>
              <a:rPr lang="ar-MA" sz="2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الجواب بشكل تفاعلي بين التلاميذ. )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546F59-2494-F039-3C34-8DA7189590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DD01A0-E792-50F7-12E2-39754E7DC27E}"/>
              </a:ext>
            </a:extLst>
          </p:cNvPr>
          <p:cNvSpPr/>
          <p:nvPr/>
        </p:nvSpPr>
        <p:spPr>
          <a:xfrm>
            <a:off x="1160109" y="1661413"/>
            <a:ext cx="7607555" cy="159207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ar-AE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A21A9DB-56B1-38B0-D358-68FF2CD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DAEE35-4263-2250-0273-AEDD793F4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34330B-05A6-F848-25FA-280E7C81F7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DE4EEF-9052-7B03-1984-A4E8868EC6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49EE62-C9AE-2060-2CA9-EE2323979E2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79A31D-F9F2-856D-70AD-2906ABE949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050116-7358-8AEF-30E6-ECDDCE59C99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702FE2-61B9-A307-B6FE-E46A7812CF9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A2C1058F-AE59-0B59-8096-0DD06C0B8844}"/>
              </a:ext>
            </a:extLst>
          </p:cNvPr>
          <p:cNvSpPr txBox="1"/>
          <p:nvPr/>
        </p:nvSpPr>
        <p:spPr>
          <a:xfrm>
            <a:off x="1213189" y="3059493"/>
            <a:ext cx="674281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كَمْ عَدَدُ أَبْياتِ ٱلْقَصيدَةِ</a:t>
            </a:r>
            <a:r>
              <a:rPr lang="ar-AE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5185394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67DBE-DED3-E08E-AE46-5540CF8F6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C0A91-CA89-CD4D-F002-85CFE76C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09" y="789636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 ثم يجيب عنه؟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(مناقشة الجواب بشكل تفاعلي بين التلاميذ. )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91B9D0-993E-AF95-EA10-5F0A67D472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9A417D-162D-27AF-8C9B-82F362E38E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14BCE7-4104-D7E2-2954-D45740BF0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C8F0C5-9BA5-7D6F-2DB2-14C4069FA0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D31888-2535-85A0-E7C3-376CA2E9A4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C56503F-7DD3-A951-2DCC-A1510511AB1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CB68C0-E1BC-0175-A5B0-1204F3CB107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BCD905-0D5E-9E24-5A51-F26133859EA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17C523-07B7-215B-53DD-8C35CE6A0FD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11421D3C-A287-EE1A-B5F0-CFDD00778671}"/>
              </a:ext>
            </a:extLst>
          </p:cNvPr>
          <p:cNvSpPr txBox="1"/>
          <p:nvPr/>
        </p:nvSpPr>
        <p:spPr>
          <a:xfrm>
            <a:off x="827215" y="3162555"/>
            <a:ext cx="7331265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ٱلْمَوْضوعُ ٱلَّذي تَتَحَدَّثُ عَنْهُ ٱلْقَصيدَةُ؟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74253775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EB376-CABA-7FAB-A75F-1E8BDE50B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05774E-CE5E-B468-E247-23487621E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123" y="789637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 ثم يجيب عنه؟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(مناقشة الجواب بشكل تفاعلي بين التلاميذ. )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D57216-7316-B431-75BA-8489F12932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8E3FB4-ED42-F918-EBFF-0EDED4B6C1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BAE347-37DB-4D1B-53C2-3C077561B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0EDF0D-88D3-3B0E-E4E9-A22ECA4F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C08616-BECB-A8E2-810B-C46472E06F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C09858-0864-208E-CFE8-6BD00D328DC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9B39A5-2593-2892-1B4C-90F87749F5A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26B0AE-00F8-04EF-5664-625EECEB6D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542D69-76F0-B151-0FFE-DDF70AD215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4A538DA8-F037-18D6-01A6-BEEE1A90C2FA}"/>
              </a:ext>
            </a:extLst>
          </p:cNvPr>
          <p:cNvSpPr txBox="1"/>
          <p:nvPr/>
        </p:nvSpPr>
        <p:spPr>
          <a:xfrm>
            <a:off x="773911" y="3156373"/>
            <a:ext cx="7578089" cy="1964465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4800" b="1" kern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ٱلْأَشْياءُ</a:t>
            </a:r>
            <a:r>
              <a:rPr lang="ar-MA" dirty="0"/>
              <a:t> ٱلَّتي قَدْ تَخْتَلِفُ بَيْنَ </a:t>
            </a:r>
            <a:r>
              <a:rPr lang="ar-MA" dirty="0" err="1"/>
              <a:t>ٱلنّاسِ</a:t>
            </a:r>
            <a:r>
              <a:rPr lang="ar-MA" dirty="0"/>
              <a:t> حَسَبَ ٱلْقَصيدَةِ؟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33429694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3C292-EC5D-8403-8E5C-1F45E4AE8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17C43-69E9-9699-9146-2E80AF0F1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63" y="805965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 ثم يجيب عنه؟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(مناقشة الجواب بشكل تفاعلي بين التلاميذ.)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C4391E-C152-6BAD-B00C-2685DAC17C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F075A5-2871-5908-F988-4F724292D717}"/>
              </a:ext>
            </a:extLst>
          </p:cNvPr>
          <p:cNvSpPr/>
          <p:nvPr/>
        </p:nvSpPr>
        <p:spPr>
          <a:xfrm>
            <a:off x="706098" y="3281508"/>
            <a:ext cx="7645902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ٱلْأَشْياءُ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ٱلَّتي تُوَحِّدُ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ٱلنّاسَ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رَغْمَ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ٱخْتِلافاتِهِمْ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CD88CE-585E-E672-DAAE-5C08318C3D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98E42C-EE74-6D9D-15A0-01CFDC8CD0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5F3E34-864E-69C5-617E-F82902F89D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0D6F9D-B3F9-798B-4F23-918A558351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2FA785-7683-23E3-F32B-00E5EE1250E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C86AE3-9336-0F15-34A4-12D7AAD638E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D256F9-311B-A6D3-BCC0-B0B63644E07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78C3A5-CDD7-EE83-F990-89D9709DF6A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28890776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8A5E7-B8D9-0BA8-DE7A-957716256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34F90A-CBD8-FDC1-34E1-977DAD72F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63" y="805965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 ثم يجيب عنه؟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(مناقشة الجواب بشكل تفاعلي بين التلاميذ.)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AA2335-81B4-810B-A9C5-892F8E3B6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954C5D0-DCC3-0C46-2BCD-0F71C6CBBD22}"/>
              </a:ext>
            </a:extLst>
          </p:cNvPr>
          <p:cNvSpPr/>
          <p:nvPr/>
        </p:nvSpPr>
        <p:spPr>
          <a:xfrm>
            <a:off x="706098" y="3243930"/>
            <a:ext cx="7645902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نَتيجَةُ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ٱلتَّعايُشِ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بَيْنَ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ٱلنّاسِ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كَما ذَكَرَ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ٱلشّاعِرُ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C674B2-4DAD-EB93-C8BD-D1F69A5FCA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064C97-A4FC-5E02-731A-86AE18A77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C680F9-6844-3333-8C67-E6ED09C817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BEE409-8B5F-3C64-31D6-B3EF49DDFF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AD8FC1-EDEB-B7FE-1E5B-859C5645E47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828C55-A5C6-C53E-0069-38EB41F1BFC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F1F5B-7AC4-B797-35DF-09D0FF831AD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C42770-A063-5B4A-D926-E03C0E2C298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4751656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55F7A-EAF2-57E1-B718-EE1F57493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F9D043-45CF-8B0A-43D4-7A9417A80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63" y="805965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 ثم يجيب عنه؟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(مناقشة الجواب بشكل تفاعلي بين التلاميذ.)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8252EB8-018F-0C0B-0445-E24AA3A83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8B669A-348D-77A5-18C2-4963CFFF4E4D}"/>
              </a:ext>
            </a:extLst>
          </p:cNvPr>
          <p:cNvSpPr/>
          <p:nvPr/>
        </p:nvSpPr>
        <p:spPr>
          <a:xfrm>
            <a:off x="706098" y="3243930"/>
            <a:ext cx="7645902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أَيِّ بَيْتٍ تَحَدَّثَ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ٱلشّاعِرُ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عَنِ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ٱلزِّراعَةِ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2D939-AC5E-3191-5656-909734736E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A55D0D-0933-75AC-AA84-5FF01A0BF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0DB9C2-E938-5A9F-3BD1-77C769588A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548E1E-A6FC-FD75-F93D-79FE1272C4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46E9DD2-81C9-F4D7-E037-93EDC578C2C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6DAA0E-3DA6-42D1-204A-D4262DC2BFC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ABE990-5A54-B5B2-DC48-4EBDCDFA244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591A23-676E-CA67-AE35-04878731D24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95530292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DE49-0142-B96C-225F-7F62AD9AC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51D2CA-6D6C-B9F6-0A0F-AC068BAB2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63" y="805965"/>
            <a:ext cx="6873018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 ثم يجيب عنه؟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(مناقشة الجواب بشكل تفاعلي بين التلاميذ.)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92BACE-8940-688E-72BB-232E664F6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A223411-1A84-698B-F923-DB31A20D74B9}"/>
              </a:ext>
            </a:extLst>
          </p:cNvPr>
          <p:cNvSpPr/>
          <p:nvPr/>
        </p:nvSpPr>
        <p:spPr>
          <a:xfrm>
            <a:off x="706098" y="3243930"/>
            <a:ext cx="7645902" cy="1964465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ٱلْأَعْضاءُ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ٱلْجَسَدِيَّةُ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ٱلَّتي ذَكَرَها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ٱلشّاعِرُ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ٱلْقَصيدَةِ؟</a:t>
            </a:r>
            <a:endParaRPr lang="ar-AE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827459B-EE70-3F50-0064-BE14EED840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4A03B5-C368-DEF7-C83E-8AADE009E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5C1EA8-ACF5-DA37-77C4-21887299E8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928EF4-8236-FBF9-4C8D-6010575EC8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EFEB7A-C03A-0F7E-AF1C-DE0B31AA43A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F2FDA3-F818-BB7D-CB6E-AB5CE1348B2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521B83-6149-2886-0BF6-F89E33DE801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D8248E-6764-4EEF-3CDE-270DBC141E0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71828552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27321-9681-ECA8-C530-BCCC2DA28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C1C79-2812-72E1-207C-1CBBC5143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63" y="805965"/>
            <a:ext cx="6873018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نواصل. سنلعب لعبة الوصف. من يحاول وصف زميل له في القسم أو مكانا من اختياره؟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الآخرون يحاولون التعرف على المعني بالوصف. الفائز من قدم وصفا جيدا وبلغة سليمة. 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023A81-6036-3F73-865D-81056C277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BA0794-FB7A-2F02-9483-320A91B53426}"/>
              </a:ext>
            </a:extLst>
          </p:cNvPr>
          <p:cNvSpPr/>
          <p:nvPr/>
        </p:nvSpPr>
        <p:spPr>
          <a:xfrm>
            <a:off x="2120929" y="3156248"/>
            <a:ext cx="4259901" cy="1527324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لُعْبَةُ </a:t>
            </a:r>
            <a:r>
              <a:rPr lang="ar-MA" sz="72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ٱلْوَصْفِ</a:t>
            </a:r>
            <a:endParaRPr lang="ar-AE" sz="72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1434A6-D1F8-A41C-63B4-84A87607D5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25AD8D-6726-D37B-C687-0D4988475C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DA51DB-D6CB-B2B5-BB55-2B1325712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4D6B76-6515-5222-FBA3-9C6A4B260E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253D45-9D26-397E-E8EF-D88607671CB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97AB9-A131-1596-E6C2-C0C72C6DA17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B6F441-0603-7107-1206-C12A31B630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0D82D4-6C4D-3F93-753C-2DBE9BBEC6D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28605251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معلومات من القصيدة.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895595" y="1771950"/>
            <a:ext cx="32032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نداء التعايش( 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القراءة. من يحاول ألقاء القصيدة محترما الضوابط التالية: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B0D0CF4B-BEF9-68D0-525B-08AB8BB8EB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46108" y="1484313"/>
            <a:ext cx="792000" cy="792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B318E15-1BB1-85C3-0CE0-534C933E3024}"/>
              </a:ext>
            </a:extLst>
          </p:cNvPr>
          <p:cNvGrpSpPr/>
          <p:nvPr/>
        </p:nvGrpSpPr>
        <p:grpSpPr>
          <a:xfrm>
            <a:off x="291071" y="2313603"/>
            <a:ext cx="8064529" cy="1077218"/>
            <a:chOff x="-100534" y="2322169"/>
            <a:chExt cx="8064529" cy="1077218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702A8D6-B87C-CD30-C333-1DDB3DCC1F94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A252638-4E29-F766-4C04-E393931F21BD}"/>
                </a:ext>
              </a:extLst>
            </p:cNvPr>
            <p:cNvSpPr txBox="1"/>
            <p:nvPr/>
          </p:nvSpPr>
          <p:spPr>
            <a:xfrm>
              <a:off x="-100534" y="2322169"/>
              <a:ext cx="7596529" cy="107721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أَصِلُ قِراءَةَ ٱلْكَلِماتِ بَعْضِها بِبَعْضٍ (لا أَنْطِقُ هَمْزَةَ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ٱلْوَصْلِ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في وَسَطِ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ٱلْكَلامِ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) ؛</a:t>
              </a:r>
            </a:p>
            <a:p>
              <a:pPr algn="r" rtl="1"/>
              <a:endParaRPr lang="fr-FR" sz="3200" dirty="0">
                <a:solidFill>
                  <a:srgbClr val="424D7B"/>
                </a:solidFill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B74761-45C5-D35E-E5D5-20407D918D8D}"/>
              </a:ext>
            </a:extLst>
          </p:cNvPr>
          <p:cNvGrpSpPr/>
          <p:nvPr/>
        </p:nvGrpSpPr>
        <p:grpSpPr>
          <a:xfrm>
            <a:off x="613358" y="3374252"/>
            <a:ext cx="7742242" cy="584775"/>
            <a:chOff x="221753" y="2354115"/>
            <a:chExt cx="7742242" cy="584775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B6A6943-8A7D-05FA-9F16-E96D1A89DEE9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5E0334E-0E5B-50E6-F994-131AF2F66B5F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أَتَقَمَّصُ ٱلْمَشاعِرَ ٱلَّتي تُعَبِّرُ عَنْها كُلُّ عِبارَةٍ</a:t>
              </a:r>
              <a:r>
                <a:rPr lang="f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لِيَتَّضِحَ </a:t>
              </a:r>
              <a:r>
                <a:rPr lang="ar-MA" sz="3200" b="1" dirty="0" err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ٱلْمَعْنى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ADA9BB7-E492-81A9-9DB9-FA13F0526050}"/>
              </a:ext>
            </a:extLst>
          </p:cNvPr>
          <p:cNvGrpSpPr/>
          <p:nvPr/>
        </p:nvGrpSpPr>
        <p:grpSpPr>
          <a:xfrm>
            <a:off x="613358" y="4396898"/>
            <a:ext cx="7742242" cy="584775"/>
            <a:chOff x="221753" y="2354115"/>
            <a:chExt cx="7742242" cy="584775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7AD4F2E4-6D62-11E5-992E-7B7FE6417B3D}"/>
                </a:ext>
              </a:extLst>
            </p:cNvPr>
            <p:cNvSpPr/>
            <p:nvPr/>
          </p:nvSpPr>
          <p:spPr>
            <a:xfrm>
              <a:off x="7495995" y="2412503"/>
              <a:ext cx="468000" cy="468000"/>
            </a:xfrm>
            <a:prstGeom prst="ellipse">
              <a:avLst/>
            </a:prstGeom>
            <a:solidFill>
              <a:srgbClr val="00AC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E1EB5C06-4364-A08A-4ED2-DFD786678E6C}"/>
                </a:ext>
              </a:extLst>
            </p:cNvPr>
            <p:cNvSpPr txBox="1"/>
            <p:nvPr/>
          </p:nvSpPr>
          <p:spPr>
            <a:xfrm>
              <a:off x="221753" y="2354115"/>
              <a:ext cx="7200377" cy="58477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أَحْتَرِمُ </a:t>
              </a:r>
              <a:r>
                <a:rPr lang="ar-MA" sz="3200" b="1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ٱلْإيقاعَ</a:t>
              </a:r>
              <a:r>
                <a:rPr lang="ar-MA" sz="3200" b="1" dirty="0">
                  <a:solidFill>
                    <a:srgbClr val="424D7B"/>
                  </a:solidFill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AB3C-5865-9364-02C6-4DCF080D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2E75-39CA-5849-BF72-041CB8B7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076133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أسئلة الفهم . خذوا دفاتر القسم. أجيبوا بشكل فردي عن الأسئلة التالية: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930FD9-605A-A348-EBAF-E252B6E74B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5" name="Image 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EE3CD15A-1933-8431-B573-B2B34DE574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487584" y="1484313"/>
            <a:ext cx="720000" cy="72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A7C7D1-54B2-6E32-1A11-AC52A4DEB2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CEDA6-E9C2-1F6D-1076-F76DA7C56D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D2A534-63C9-B731-D438-BAFA2CFEC5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D863C0-1F72-4AE7-52E9-26F2147E1B2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90122A-2A82-A9DC-A3A0-B9D35F1D6CA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4CB2C-A232-126E-111D-CCE0545CC2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5D4E58-DCA7-A307-D849-C615EA7AF27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64336-4A47-E9C9-C690-4CD0F78E2F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8DBDA36-5C7A-2900-D9A3-04E18F89E528}"/>
              </a:ext>
            </a:extLst>
          </p:cNvPr>
          <p:cNvGrpSpPr/>
          <p:nvPr/>
        </p:nvGrpSpPr>
        <p:grpSpPr>
          <a:xfrm>
            <a:off x="686160" y="1601682"/>
            <a:ext cx="7214797" cy="504000"/>
            <a:chOff x="386255" y="3117040"/>
            <a:chExt cx="6978118" cy="623919"/>
          </a:xfrm>
        </p:grpSpPr>
        <p:sp>
          <p:nvSpPr>
            <p:cNvPr id="24" name="Titre 7">
              <a:extLst>
                <a:ext uri="{FF2B5EF4-FFF2-40B4-BE49-F238E27FC236}">
                  <a16:creationId xmlns:a16="http://schemas.microsoft.com/office/drawing/2014/main" id="{99AC2703-EDB2-07DE-5B00-0E23B5B5224C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40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كَيْفَ تَهونُ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ٱلشَّدائِدُ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عَلى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ٱلْإِنْسانِ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كَما وَرَدَ في ٱلْقَصيدَةِ؟</a:t>
              </a: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4B9D1F3-DCAD-47F3-45CB-F4C1E7005AEC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4821A37-ED51-E98C-153F-F1E675D0ECA0}"/>
              </a:ext>
            </a:extLst>
          </p:cNvPr>
          <p:cNvGrpSpPr/>
          <p:nvPr/>
        </p:nvGrpSpPr>
        <p:grpSpPr>
          <a:xfrm>
            <a:off x="686160" y="2668765"/>
            <a:ext cx="7214797" cy="504000"/>
            <a:chOff x="386255" y="3212997"/>
            <a:chExt cx="6978118" cy="623919"/>
          </a:xfrm>
        </p:grpSpPr>
        <p:sp>
          <p:nvSpPr>
            <p:cNvPr id="28" name="Titre 7">
              <a:extLst>
                <a:ext uri="{FF2B5EF4-FFF2-40B4-BE49-F238E27FC236}">
                  <a16:creationId xmlns:a16="http://schemas.microsoft.com/office/drawing/2014/main" id="{18420C79-66DB-2C5B-711F-671D427915F1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212997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ما ٱلَّذي يَدُلُّ في ٱلْقَصيدَةِ عَلى أَنَّ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ٱلْمَحَبَّةَ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أَساسُ بِناءِ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ٱلْمُجْتَمَعاتِ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؟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61030C10-E42B-8ABB-7C82-CFF6587CE07A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</p:grpSp>
      <p:sp>
        <p:nvSpPr>
          <p:cNvPr id="32" name="Ellipse 31">
            <a:extLst>
              <a:ext uri="{FF2B5EF4-FFF2-40B4-BE49-F238E27FC236}">
                <a16:creationId xmlns:a16="http://schemas.microsoft.com/office/drawing/2014/main" id="{2CA99D55-D0FA-C63E-A44C-A504241023B8}"/>
              </a:ext>
            </a:extLst>
          </p:cNvPr>
          <p:cNvSpPr>
            <a:spLocks/>
          </p:cNvSpPr>
          <p:nvPr/>
        </p:nvSpPr>
        <p:spPr>
          <a:xfrm>
            <a:off x="7528747" y="3658334"/>
            <a:ext cx="372210" cy="360000"/>
          </a:xfrm>
          <a:prstGeom prst="ellipse">
            <a:avLst/>
          </a:prstGeom>
          <a:solidFill>
            <a:srgbClr val="D6E9EA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4E26DE4-B844-1B82-8922-B05BF60DF613}"/>
              </a:ext>
            </a:extLst>
          </p:cNvPr>
          <p:cNvGrpSpPr/>
          <p:nvPr/>
        </p:nvGrpSpPr>
        <p:grpSpPr>
          <a:xfrm>
            <a:off x="686160" y="4570389"/>
            <a:ext cx="7214797" cy="504000"/>
            <a:chOff x="386255" y="3117040"/>
            <a:chExt cx="6978118" cy="623919"/>
          </a:xfrm>
        </p:grpSpPr>
        <p:sp>
          <p:nvSpPr>
            <p:cNvPr id="34" name="Titre 7">
              <a:extLst>
                <a:ext uri="{FF2B5EF4-FFF2-40B4-BE49-F238E27FC236}">
                  <a16:creationId xmlns:a16="http://schemas.microsoft.com/office/drawing/2014/main" id="{6B890BA4-9C92-B702-6DBC-EAE29E4A4EA8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40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بِمَ شَبَّهَ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ٱلشّاعِرُ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ٱلنّاسَ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في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ٱلْبَيْتِ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ٱلْأَخيرِ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؟</a:t>
              </a: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BB5C733C-6DD4-C5E2-7305-8225333B193C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00834C9-022B-A820-C985-F9C5F2C0BA86}"/>
              </a:ext>
            </a:extLst>
          </p:cNvPr>
          <p:cNvGrpSpPr/>
          <p:nvPr/>
        </p:nvGrpSpPr>
        <p:grpSpPr>
          <a:xfrm>
            <a:off x="686160" y="5559958"/>
            <a:ext cx="7214797" cy="504000"/>
            <a:chOff x="386255" y="3117041"/>
            <a:chExt cx="6978118" cy="623919"/>
          </a:xfrm>
        </p:grpSpPr>
        <p:sp>
          <p:nvSpPr>
            <p:cNvPr id="37" name="Titre 7">
              <a:extLst>
                <a:ext uri="{FF2B5EF4-FFF2-40B4-BE49-F238E27FC236}">
                  <a16:creationId xmlns:a16="http://schemas.microsoft.com/office/drawing/2014/main" id="{ACCBA681-5E5E-3A16-89A8-7A90FDF96880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41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عَلامَ يَدُلُّ عُنْوانُ ٱلْقَصيدَةِ «نِداءُ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ٱلتَّعايُشِ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»؟</a:t>
              </a: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417CAF6F-756A-BDC4-A54A-DD744EB8AE75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</a:p>
          </p:txBody>
        </p:sp>
      </p:grpSp>
      <p:sp>
        <p:nvSpPr>
          <p:cNvPr id="9" name="Titre 7">
            <a:extLst>
              <a:ext uri="{FF2B5EF4-FFF2-40B4-BE49-F238E27FC236}">
                <a16:creationId xmlns:a16="http://schemas.microsoft.com/office/drawing/2014/main" id="{8C241EBA-7EE4-12E1-C80D-120C8F6413A9}"/>
              </a:ext>
            </a:extLst>
          </p:cNvPr>
          <p:cNvSpPr txBox="1">
            <a:spLocks/>
          </p:cNvSpPr>
          <p:nvPr/>
        </p:nvSpPr>
        <p:spPr>
          <a:xfrm>
            <a:off x="686160" y="3580820"/>
            <a:ext cx="6780900" cy="504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بِ "اِلْتَحَمَتْ أَكْتافُهُمْ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وَٱلسَّواعِدُ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في ٱلْقَصيدَةِ؟</a:t>
            </a:r>
          </a:p>
        </p:txBody>
      </p:sp>
    </p:spTree>
    <p:extLst>
      <p:ext uri="{BB962C8B-B14F-4D97-AF65-F5344CB8AC3E}">
        <p14:creationId xmlns:p14="http://schemas.microsoft.com/office/powerpoint/2010/main" val="45373123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53D99-5FD6-3E70-7631-2CF94EDC7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B9A405-9FED-42DF-F4D8-68C6BEECF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076133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يجيب عن السؤال الأول 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السؤال الموالي).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04F57E-763F-0703-2EBB-19C06F83F5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5" name="Image 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4C1A31BF-0081-B996-DD02-A8193E5434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487584" y="1484313"/>
            <a:ext cx="720000" cy="72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120CB3-9E04-26B0-33D2-D5C4F7EDCD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32029A-25B9-C278-52A6-52F086AB35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03C899-BF14-6788-A859-757D2C83FA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BCE0BFD-A0D9-E764-9B40-1A47BD8C962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41E0AE5-2B76-749D-5C6B-8D78BE623EB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BDA7C4-6712-B503-FB82-37B2E8903A9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04D5A7-A1DE-CC24-1A45-66B7E9A6769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30D630-C9F1-FEEF-8507-A05498AFB89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DA9FE0B-03E3-651B-6A3D-1B73AA420BCF}"/>
              </a:ext>
            </a:extLst>
          </p:cNvPr>
          <p:cNvGrpSpPr/>
          <p:nvPr/>
        </p:nvGrpSpPr>
        <p:grpSpPr>
          <a:xfrm>
            <a:off x="686160" y="1601682"/>
            <a:ext cx="7214797" cy="504000"/>
            <a:chOff x="386255" y="3117040"/>
            <a:chExt cx="6978118" cy="623919"/>
          </a:xfrm>
        </p:grpSpPr>
        <p:sp>
          <p:nvSpPr>
            <p:cNvPr id="24" name="Titre 7">
              <a:extLst>
                <a:ext uri="{FF2B5EF4-FFF2-40B4-BE49-F238E27FC236}">
                  <a16:creationId xmlns:a16="http://schemas.microsoft.com/office/drawing/2014/main" id="{CE0A7BFB-BA48-67F0-6C42-6DFE22F929B8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40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كَيْفَ تَهونُ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ٱلشَّدائِدُ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عَلى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ٱلْإِنْسانِ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كَما وَرَدَ في ٱلْقَصيدَةِ؟</a:t>
              </a: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C2A4556-3DDC-2196-B1D6-46CCDBAFE958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6740BF74-634B-8E69-0076-AE14D2A76930}"/>
              </a:ext>
            </a:extLst>
          </p:cNvPr>
          <p:cNvGrpSpPr/>
          <p:nvPr/>
        </p:nvGrpSpPr>
        <p:grpSpPr>
          <a:xfrm>
            <a:off x="686160" y="2668765"/>
            <a:ext cx="7214797" cy="504000"/>
            <a:chOff x="386255" y="3212997"/>
            <a:chExt cx="6978118" cy="623919"/>
          </a:xfrm>
        </p:grpSpPr>
        <p:sp>
          <p:nvSpPr>
            <p:cNvPr id="28" name="Titre 7">
              <a:extLst>
                <a:ext uri="{FF2B5EF4-FFF2-40B4-BE49-F238E27FC236}">
                  <a16:creationId xmlns:a16="http://schemas.microsoft.com/office/drawing/2014/main" id="{1BE09808-2EBD-28BA-5F91-C00C3A4B7F3E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212997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ما ٱلَّذي يَدُلُّ في ٱلْقَصيدَةِ عَلى أَنَّ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ٱلْمَحَبَّةَ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أَساسُ بِناءِ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ٱلْمُجْتَمَعاتِ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؟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6CDE5C6-A948-169A-FFEB-AA52001D40A7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6341410-3DA3-1F1C-94B0-4AAA9DBAA7D3}"/>
              </a:ext>
            </a:extLst>
          </p:cNvPr>
          <p:cNvGrpSpPr/>
          <p:nvPr/>
        </p:nvGrpSpPr>
        <p:grpSpPr>
          <a:xfrm>
            <a:off x="686160" y="3580820"/>
            <a:ext cx="7214797" cy="504000"/>
            <a:chOff x="386255" y="3117040"/>
            <a:chExt cx="6978118" cy="623919"/>
          </a:xfrm>
        </p:grpSpPr>
        <p:sp>
          <p:nvSpPr>
            <p:cNvPr id="31" name="Titre 7">
              <a:extLst>
                <a:ext uri="{FF2B5EF4-FFF2-40B4-BE49-F238E27FC236}">
                  <a16:creationId xmlns:a16="http://schemas.microsoft.com/office/drawing/2014/main" id="{A88AEE54-BE36-4D0D-689C-57AA193A9BCF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40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ما ٱلْمَقْصودُ بِ "اِلْتَحَمَتْ أَكْتافُهُمْ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وَٱلسَّواعِدُ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" في ٱلْقَصيدَةِ؟</a:t>
              </a: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7E8AA5E9-2ACA-CD72-1D41-D9A3412BCA87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7198BB8-F6AE-4C5C-050F-D9FE8E8B4871}"/>
              </a:ext>
            </a:extLst>
          </p:cNvPr>
          <p:cNvGrpSpPr/>
          <p:nvPr/>
        </p:nvGrpSpPr>
        <p:grpSpPr>
          <a:xfrm>
            <a:off x="686160" y="4570389"/>
            <a:ext cx="7214797" cy="504000"/>
            <a:chOff x="386255" y="3117040"/>
            <a:chExt cx="6978118" cy="623919"/>
          </a:xfrm>
        </p:grpSpPr>
        <p:sp>
          <p:nvSpPr>
            <p:cNvPr id="34" name="Titre 7">
              <a:extLst>
                <a:ext uri="{FF2B5EF4-FFF2-40B4-BE49-F238E27FC236}">
                  <a16:creationId xmlns:a16="http://schemas.microsoft.com/office/drawing/2014/main" id="{95E930B0-64A2-7457-2AB4-40AE05CF164C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40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بِمَ شَبَّهَ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ٱلشّاعِرُ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ٱلنّاسَ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في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ٱلْبَيْتِ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ٱلْأَخيرِ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؟</a:t>
              </a: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B62B3D40-7AF5-DD78-C4F5-D17C5118257D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A0351C7-C4F5-BEAB-7F98-DF3DB32DCFB2}"/>
              </a:ext>
            </a:extLst>
          </p:cNvPr>
          <p:cNvGrpSpPr/>
          <p:nvPr/>
        </p:nvGrpSpPr>
        <p:grpSpPr>
          <a:xfrm>
            <a:off x="686160" y="5559958"/>
            <a:ext cx="7214797" cy="504000"/>
            <a:chOff x="386255" y="3117041"/>
            <a:chExt cx="6978118" cy="623919"/>
          </a:xfrm>
        </p:grpSpPr>
        <p:sp>
          <p:nvSpPr>
            <p:cNvPr id="37" name="Titre 7">
              <a:extLst>
                <a:ext uri="{FF2B5EF4-FFF2-40B4-BE49-F238E27FC236}">
                  <a16:creationId xmlns:a16="http://schemas.microsoft.com/office/drawing/2014/main" id="{30B78729-0859-4617-308F-74F177297DAD}"/>
                </a:ext>
              </a:extLst>
            </p:cNvPr>
            <p:cNvSpPr txBox="1">
              <a:spLocks/>
            </p:cNvSpPr>
            <p:nvPr/>
          </p:nvSpPr>
          <p:spPr>
            <a:xfrm>
              <a:off x="386255" y="3117041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عَلامَ يَدُلُّ عُنْوانُ ٱلْقَصيدَةِ «نِداءُ </a:t>
              </a:r>
              <a:r>
                <a:rPr lang="ar-MA" sz="28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ٱلتَّعايُشِ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»؟</a:t>
              </a: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66A8354-AFAC-E4D2-A0A6-C74DB6E06A81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713401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7DE0-048E-5FA5-F0CB-8CA06DD28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CC9F55-38F6-6B0D-68EF-A07463F63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04984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15BF1C-C4F1-B4BB-BF9A-9CFBC87913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21E277-81C1-ECA5-72A0-D9C7FA3AD4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977A7C-FE3B-7EDF-4406-9E7BF23363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4F7F4-7DE1-62EC-25F7-24E21D182C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B779739-5025-C103-0A5A-D71EB17CE9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AA6AD5E-4A4E-EB9D-8F67-7A1DBAF4AB3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460F3B-DCBC-4EAF-F277-F211092E95D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18A69D-DA87-6066-7EC2-CE235B7533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DF2F6F-7FBD-DCA4-34B7-244032D77BE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649BC6-DCC9-59A5-1A5F-E29CAC8951B3}"/>
              </a:ext>
            </a:extLst>
          </p:cNvPr>
          <p:cNvGrpSpPr/>
          <p:nvPr/>
        </p:nvGrpSpPr>
        <p:grpSpPr>
          <a:xfrm>
            <a:off x="243635" y="1679198"/>
            <a:ext cx="7657323" cy="702965"/>
            <a:chOff x="345497" y="3212997"/>
            <a:chExt cx="7018876" cy="870224"/>
          </a:xfrm>
        </p:grpSpPr>
        <p:sp>
          <p:nvSpPr>
            <p:cNvPr id="9" name="Titre 7">
              <a:extLst>
                <a:ext uri="{FF2B5EF4-FFF2-40B4-BE49-F238E27FC236}">
                  <a16:creationId xmlns:a16="http://schemas.microsoft.com/office/drawing/2014/main" id="{B7E3522A-B783-5FDB-E642-59923205A16B}"/>
                </a:ext>
              </a:extLst>
            </p:cNvPr>
            <p:cNvSpPr txBox="1">
              <a:spLocks/>
            </p:cNvSpPr>
            <p:nvPr/>
          </p:nvSpPr>
          <p:spPr>
            <a:xfrm>
              <a:off x="345497" y="3234086"/>
              <a:ext cx="6558455" cy="84913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تَهونُ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ٱلشَّدائِدُ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عَلى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ٱلْإِنْسانِ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إِذا مَدَّ يَدَيْهِ لِغَيْرِهِ وعانَقَهُ لِيُخَفِّفَ عَنْهُ شِدَّةَ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ٱلْمُصيبَةِ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أَوِ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ٱلْمِحَنِ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ٱلَّتي أَلَمَّتْ بِهِ.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7F21879-A5D5-EC0F-CC9B-67333CE5D96D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B789788-0FBB-A0CE-9662-9CE5F203C1A7}"/>
              </a:ext>
            </a:extLst>
          </p:cNvPr>
          <p:cNvGrpSpPr/>
          <p:nvPr/>
        </p:nvGrpSpPr>
        <p:grpSpPr>
          <a:xfrm>
            <a:off x="617756" y="2668765"/>
            <a:ext cx="7283201" cy="612000"/>
            <a:chOff x="320095" y="3212997"/>
            <a:chExt cx="7044278" cy="757616"/>
          </a:xfrm>
        </p:grpSpPr>
        <p:sp>
          <p:nvSpPr>
            <p:cNvPr id="12" name="Titre 7">
              <a:extLst>
                <a:ext uri="{FF2B5EF4-FFF2-40B4-BE49-F238E27FC236}">
                  <a16:creationId xmlns:a16="http://schemas.microsoft.com/office/drawing/2014/main" id="{00C31915-DFB6-D7B7-4712-60D2AE3CD5AB}"/>
                </a:ext>
              </a:extLst>
            </p:cNvPr>
            <p:cNvSpPr txBox="1">
              <a:spLocks/>
            </p:cNvSpPr>
            <p:nvPr/>
          </p:nvSpPr>
          <p:spPr>
            <a:xfrm>
              <a:off x="320095" y="3346694"/>
              <a:ext cx="6558455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يَدُلُّ قَوْلُ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ٱلشّاعِرِ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: «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فَبِٱلْحُبِّ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تُبْنى لِلْبُيوتِ قَواعِدُ» عَلى أَنَّ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ٱلْمَحَبَّةَ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أَساسُ بِناءِ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ٱلْمُجْتَمَعاتِ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4DC685D-C4C2-3A6F-789F-5AD0BBB83A51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07CCE9B-8663-3739-D9A1-CECF9083842B}"/>
              </a:ext>
            </a:extLst>
          </p:cNvPr>
          <p:cNvGrpSpPr/>
          <p:nvPr/>
        </p:nvGrpSpPr>
        <p:grpSpPr>
          <a:xfrm>
            <a:off x="419450" y="3580820"/>
            <a:ext cx="7481507" cy="504000"/>
            <a:chOff x="128294" y="3117040"/>
            <a:chExt cx="7236079" cy="623919"/>
          </a:xfrm>
        </p:grpSpPr>
        <p:sp>
          <p:nvSpPr>
            <p:cNvPr id="15" name="Titre 7">
              <a:extLst>
                <a:ext uri="{FF2B5EF4-FFF2-40B4-BE49-F238E27FC236}">
                  <a16:creationId xmlns:a16="http://schemas.microsoft.com/office/drawing/2014/main" id="{807BFF38-B324-404F-5424-20B2EC8488CA}"/>
                </a:ext>
              </a:extLst>
            </p:cNvPr>
            <p:cNvSpPr txBox="1">
              <a:spLocks/>
            </p:cNvSpPr>
            <p:nvPr/>
          </p:nvSpPr>
          <p:spPr>
            <a:xfrm>
              <a:off x="128294" y="3117040"/>
              <a:ext cx="6816416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t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اَلْمَقْصودُ بِقَوْلِ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ٱلشّاعِرِ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: «اِلْتَحَمَتْ أَكْتافُهُمْ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وَٱلسَّواعِدُ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» هُوَ تَضامُنُ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ٱلنّاسِ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وَتَعاوُنُهُمْ وَوَحْدَتُهُمْ في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ٱلْعَمَلِ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EB2594D-C781-490D-9252-14C7B4047915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91A2B49-4967-E898-A704-CE3F95B8A4DD}"/>
              </a:ext>
            </a:extLst>
          </p:cNvPr>
          <p:cNvGrpSpPr/>
          <p:nvPr/>
        </p:nvGrpSpPr>
        <p:grpSpPr>
          <a:xfrm>
            <a:off x="449006" y="4592628"/>
            <a:ext cx="7451951" cy="504000"/>
            <a:chOff x="156880" y="3144570"/>
            <a:chExt cx="7207493" cy="623919"/>
          </a:xfrm>
        </p:grpSpPr>
        <p:sp>
          <p:nvSpPr>
            <p:cNvPr id="23" name="Titre 7">
              <a:extLst>
                <a:ext uri="{FF2B5EF4-FFF2-40B4-BE49-F238E27FC236}">
                  <a16:creationId xmlns:a16="http://schemas.microsoft.com/office/drawing/2014/main" id="{7F8B6A5C-72AE-CF2B-EA68-4FCA99E983CE}"/>
                </a:ext>
              </a:extLst>
            </p:cNvPr>
            <p:cNvSpPr txBox="1">
              <a:spLocks/>
            </p:cNvSpPr>
            <p:nvPr/>
          </p:nvSpPr>
          <p:spPr>
            <a:xfrm>
              <a:off x="156880" y="3144570"/>
              <a:ext cx="6816416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t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شَبَّهَ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ٱلشّاعِرُ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ٱلنّاسَ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في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ٱلْبَيْتِ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ٱلْأَخيرِ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بِٱلْوُرودِ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ٱلْمُخْتَلِفَةِ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ٱلْأَلْوانِ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في حَديقَةٍ واحِدَةٍ.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B15805C-3CDE-5F0D-6F7A-A0D54223499C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E80236C-46CC-D1DA-C765-0F2AE54C635A}"/>
              </a:ext>
            </a:extLst>
          </p:cNvPr>
          <p:cNvGrpSpPr/>
          <p:nvPr/>
        </p:nvGrpSpPr>
        <p:grpSpPr>
          <a:xfrm>
            <a:off x="419450" y="5559958"/>
            <a:ext cx="7481507" cy="629932"/>
            <a:chOff x="128294" y="3117041"/>
            <a:chExt cx="7236079" cy="623919"/>
          </a:xfrm>
        </p:grpSpPr>
        <p:sp>
          <p:nvSpPr>
            <p:cNvPr id="26" name="Titre 7">
              <a:extLst>
                <a:ext uri="{FF2B5EF4-FFF2-40B4-BE49-F238E27FC236}">
                  <a16:creationId xmlns:a16="http://schemas.microsoft.com/office/drawing/2014/main" id="{52E93FFB-4B27-19DA-DAE0-1EECDF2682A4}"/>
                </a:ext>
              </a:extLst>
            </p:cNvPr>
            <p:cNvSpPr txBox="1">
              <a:spLocks/>
            </p:cNvSpPr>
            <p:nvPr/>
          </p:nvSpPr>
          <p:spPr>
            <a:xfrm>
              <a:off x="128294" y="3117041"/>
              <a:ext cx="6816416" cy="62391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t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يَدُلُّ عُنْوانُ ٱلْقَصيدَةِ «نِداءُ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ٱلتَّعايُشِ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» عَلى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ٱلدَّعْوَةِ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إِلى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ٱلْقَبولِ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بِٱلْآخَرِ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28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وَٱلْعَيْشِ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ٱلْمُشْتَرَكِ في سَلامٍ وَمَحَبَّةٍ.</a:t>
              </a: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B434892-7DFA-1396-2A1B-E31DAC00153C}"/>
                </a:ext>
              </a:extLst>
            </p:cNvPr>
            <p:cNvSpPr>
              <a:spLocks/>
            </p:cNvSpPr>
            <p:nvPr/>
          </p:nvSpPr>
          <p:spPr>
            <a:xfrm>
              <a:off x="7004373" y="3212997"/>
              <a:ext cx="360000" cy="445656"/>
            </a:xfrm>
            <a:prstGeom prst="ellipse">
              <a:avLst/>
            </a:prstGeom>
            <a:solidFill>
              <a:srgbClr val="D6E9EA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984620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يميز قراءة القصيدة الشعرية؟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ضَوابِطُ ٱلْقِراءَةِ ٱلشِّعْرِيَّةِ؟ 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38C1C-DB3B-631D-13FA-0E7ADD316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CE2106-DAF5-5E5F-A247-2CF0013673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BD7BB388-DB25-4387-9D78-DD931CDB9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21" y="781473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الأشياء التي تحدث عنها الشاعر في القصيدة؟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4FE487D-F5C3-61EE-168D-117EEAFC5465}"/>
              </a:ext>
            </a:extLst>
          </p:cNvPr>
          <p:cNvSpPr/>
          <p:nvPr/>
        </p:nvSpPr>
        <p:spPr>
          <a:xfrm>
            <a:off x="749049" y="3265128"/>
            <a:ext cx="7645902" cy="114054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ٱلْأَشْياءُ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تَحَدَّثَ عَنْها ٱلشّاعِرُ فـي ٱلْقَصيدَةِ؟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B4DE4D-8E19-C77F-A51B-92C39F87BC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6E52D4-A849-1BB3-4541-E49B81D6E4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B0308F-4040-ADBD-7AA3-5EFF4935A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1153D2-28F5-F4FB-563B-5EC1B5B63D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EC9533-2821-4484-8EEC-63C7CC0793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2B7FFE-B66B-75EA-A3C5-B5B890ABC6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0634CD-D2D7-0683-9DCF-206EE66D7C9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C0394B-0817-4AB9-5419-04BFC1CD0B1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958918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قوموا بحفظ القصيدة وتدربوا على القائها بشكل معبر استعدادا للحصة المقبل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11" name="Espace réservé pour une image  10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D78ADEB7-60EE-0208-A2EE-2E226765FB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95328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 descr="Une image contenant tex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A494AD8-8ADA-52E4-FE70-CD58D60C84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2553" y="1574800"/>
            <a:ext cx="3439856" cy="4888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DDDA7-7A16-B437-E5C2-2EA088608D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8800" y="2428240"/>
            <a:ext cx="2529011" cy="2854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09E05-2EF4-9677-012E-A5AB1F11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6E36227-7286-B443-BC41-8B070DFFE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20" y="814129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BE5187A-8475-4D98-48E4-9DAC0BB16E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8782-6203-7C5B-6014-4CCF4E8ACC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2" name="Image 11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3CF04B56-E501-EE4B-DAFB-FD6AD59242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40" y="1029403"/>
            <a:ext cx="804225" cy="8042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2CB926-F9BF-3D05-5AA5-DA8C287771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E77115-AE7B-5C0A-DD98-0FB8682B7FB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F6BCE4-3B10-5DA0-9B59-10FC3599FE6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2D865C-B8B4-A13E-D22A-DE502CEDF3F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857371-54A6-1EBD-0393-05C6358E24A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9010F9-2680-8AC0-F141-9CEEE3362D4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797A83-840E-5109-21EC-F2A18AF5EDE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FD757B-3DC8-9168-BCC5-30DCD57759E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598DA2C-0378-C033-2EAC-0B15AD6890B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35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3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17961</TotalTime>
  <Words>1719</Words>
  <Application>Microsoft Office PowerPoint</Application>
  <PresentationFormat>Affichage à l'écran (4:3)</PresentationFormat>
  <Paragraphs>347</Paragraphs>
  <Slides>48</Slides>
  <Notes>3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48</vt:i4>
      </vt:variant>
    </vt:vector>
  </HeadingPairs>
  <TitlesOfParts>
    <vt:vector size="78" baseType="lpstr">
      <vt:lpstr>Arial</vt:lpstr>
      <vt:lpstr>Aptos</vt:lpstr>
      <vt:lpstr>Wingdings</vt:lpstr>
      <vt:lpstr>Microsoft Uighur</vt:lpstr>
      <vt:lpstr>Sakkal Majalla</vt:lpstr>
      <vt:lpstr>Dosis ExtraBold</vt:lpstr>
      <vt:lpstr>Dosis Medium</vt:lpstr>
      <vt:lpstr>Modern Love</vt:lpstr>
      <vt:lpstr>Aptos Display</vt:lpstr>
      <vt:lpstr>Dosis</vt:lpstr>
      <vt:lpstr>Calibri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ضعوا الكراسة والدفتر واللوحة في القمطر.</vt:lpstr>
      <vt:lpstr> افتتاح الحصة</vt:lpstr>
      <vt:lpstr>حاولوا الالتزام بهذه السلوكات. من يذكرنا بها؟</vt:lpstr>
      <vt:lpstr>ضعوا الكراسة والدفتر واللوحة في القمطر.</vt:lpstr>
      <vt:lpstr>في هذه الحصة ستكتبون فقرة لوصف مدينتكم أو قريتكم.</vt:lpstr>
      <vt:lpstr> ستكتبون فقرة لوصف مدينتكم/ قريتكم على غرار الفقرة التالية. من يقرأ؟ </vt:lpstr>
      <vt:lpstr>خذوا دفاتر البحث، وحاولوا كتابة فقرة لوصف مدينتكم أو قريتكم ... مستعملين الأساليب المكتوبة بلون مغاير.</vt:lpstr>
      <vt:lpstr>من يقرأ إنتاجه؟ الفائز من قدم وصفا جيدا بلغة سليمة. </vt:lpstr>
      <vt:lpstr>الفائز هو ..........................................................................</vt:lpstr>
      <vt:lpstr>قراءة</vt:lpstr>
      <vt:lpstr> سندرس قصيدة بعنوان « نداء التعايش». سنبدأ بنشاط أستعد لفهم القصيدة. </vt:lpstr>
      <vt:lpstr>هذه مفردات ستساعدكم على فهم القصيدة. من يقرأ ؟ </vt:lpstr>
      <vt:lpstr>من يقرأ معنى فعل «كابد »؟ ثم آخر يركبه في جملة مفيدة.</vt:lpstr>
      <vt:lpstr>من يقرأ معنى اسم « كنائس»؟ ثم آخر يركبه في جملة مفيدة.</vt:lpstr>
      <vt:lpstr>من يقرأ مرادفات فعل « هان » ؟ ثم آخر يركبه في جملة مفيدة.</vt:lpstr>
      <vt:lpstr>من يقرأ مرادفات اسم « شدائد» ؟ ثم آخر يركبه في جملة مفيدة.</vt:lpstr>
      <vt:lpstr>من يختار كلمة ويقدم معناها؟ </vt:lpstr>
      <vt:lpstr>ننتقل إلى تصحيح الواجب المنزلي. خذوا دفاتر البحث. من يقرأ توقعه ويوضح كيف تحقق منه؟</vt:lpstr>
      <vt:lpstr>خذوا كراساتكم الصفحة رقم 108. </vt:lpstr>
      <vt:lpstr>نتذكر أولا بعض توجيهات القراءة التعبيرية. من يقرؤها؟</vt:lpstr>
      <vt:lpstr>سأقرأ النص. انتبهوا وضعوا أصابعكم تحت كل كلمة أقرؤها.</vt:lpstr>
      <vt:lpstr>اقرؤوا النص قراءة هامسة وتدربوا على إلقائها بشكل معبر.</vt:lpstr>
      <vt:lpstr>من يقرأ بشكل معبر مستحضرا الضوابط التالية؟ </vt:lpstr>
      <vt:lpstr>ننتقل إلى أسئلة الفهم العام. من يقرأ السؤال ثم يجيب عنه؟ (مناقشة الجواب بشكل تفاعلي بين التلاميذ. ) </vt:lpstr>
      <vt:lpstr>من يقرأ السؤال التالي ثم يجيب عنه؟ (مناقشة الجواب بشكل تفاعلي بين التلاميذ. ) </vt:lpstr>
      <vt:lpstr>من يقرأ السؤال التالي ثم يجيب عنه؟ (مناقشة الجواب بشكل تفاعلي بين التلاميذ. ) </vt:lpstr>
      <vt:lpstr>من يقرأ السؤال التالي ثم يجيب عنه؟ (مناقشة الجواب بشكل تفاعلي بين التلاميذ.)</vt:lpstr>
      <vt:lpstr>من يقرأ السؤال التالي ثم يجيب عنه؟ (مناقشة الجواب بشكل تفاعلي بين التلاميذ.)</vt:lpstr>
      <vt:lpstr>من يقرأ السؤال التالي ثم يجيب عنه؟ (مناقشة الجواب بشكل تفاعلي بين التلاميذ.)</vt:lpstr>
      <vt:lpstr>من يقرأ السؤال التالي ثم يجيب عنه؟ (مناقشة الجواب بشكل تفاعلي بين التلاميذ.)</vt:lpstr>
      <vt:lpstr>قبل أن نواصل. سنلعب لعبة الوصف. من يحاول وصف زميل له في القسم أو مكانا من اختياره؟  الآخرون يحاولون التعرف على المعني بالوصف. الفائز من قدم وصفا جيدا وبلغة سليمة. </vt:lpstr>
      <vt:lpstr>Présentation PowerPoint</vt:lpstr>
      <vt:lpstr>نواصل القراءة. من يحاول ألقاء القصيدة محترما الضوابط التالية: </vt:lpstr>
      <vt:lpstr>ننتقل إلى أسئلة الفهم . خذوا دفاتر القسم. أجيبوا بشكل فردي عن الأسئلة التالية:</vt:lpstr>
      <vt:lpstr>نصحح جماعة. من يجيب عن السؤال الأول ؟  ( مناقشة الجواب ثم الانتقال إلى السؤال الموالي).</vt:lpstr>
      <vt:lpstr>صححوا على دفاتركم. </vt:lpstr>
      <vt:lpstr>اختتام الحصة</vt:lpstr>
      <vt:lpstr>ما الذي يميز قراءة القصيدة الشعرية؟</vt:lpstr>
      <vt:lpstr>ما الأشياء التي تحدث عنها الشاعر في القصيدة؟ </vt:lpstr>
      <vt:lpstr>قوموا بحفظ القصيدة وتدربوا على القائها بشكل معبر استعدادا للحصة المقبلة.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203</cp:revision>
  <dcterms:created xsi:type="dcterms:W3CDTF">2023-09-20T21:35:22Z</dcterms:created>
  <dcterms:modified xsi:type="dcterms:W3CDTF">2026-01-04T18:45:35Z</dcterms:modified>
</cp:coreProperties>
</file>