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71"/>
  </p:notesMasterIdLst>
  <p:handoutMasterIdLst>
    <p:handoutMasterId r:id="rId72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7" r:id="rId21"/>
    <p:sldId id="2147482738" r:id="rId22"/>
    <p:sldId id="2147482453" r:id="rId23"/>
    <p:sldId id="2147482665" r:id="rId24"/>
    <p:sldId id="2147482694" r:id="rId25"/>
    <p:sldId id="2147482664" r:id="rId26"/>
    <p:sldId id="2147482775" r:id="rId27"/>
    <p:sldId id="2147482668" r:id="rId28"/>
    <p:sldId id="2147482739" r:id="rId29"/>
    <p:sldId id="2147482669" r:id="rId30"/>
    <p:sldId id="2147482695" r:id="rId31"/>
    <p:sldId id="2147482696" r:id="rId32"/>
    <p:sldId id="2147482697" r:id="rId33"/>
    <p:sldId id="2147482698" r:id="rId34"/>
    <p:sldId id="2147482699" r:id="rId35"/>
    <p:sldId id="2147482700" r:id="rId36"/>
    <p:sldId id="2147482701" r:id="rId37"/>
    <p:sldId id="2147482702" r:id="rId38"/>
    <p:sldId id="2147482751" r:id="rId39"/>
    <p:sldId id="2147482750" r:id="rId40"/>
    <p:sldId id="2147482778" r:id="rId41"/>
    <p:sldId id="2147482755" r:id="rId42"/>
    <p:sldId id="2147482756" r:id="rId43"/>
    <p:sldId id="2147482757" r:id="rId44"/>
    <p:sldId id="2147482754" r:id="rId45"/>
    <p:sldId id="2147482712" r:id="rId46"/>
    <p:sldId id="2147482711" r:id="rId47"/>
    <p:sldId id="2147482752" r:id="rId48"/>
    <p:sldId id="2147482753" r:id="rId49"/>
    <p:sldId id="2147482703" r:id="rId50"/>
    <p:sldId id="2147482704" r:id="rId51"/>
    <p:sldId id="2147482705" r:id="rId52"/>
    <p:sldId id="2147482758" r:id="rId53"/>
    <p:sldId id="2147482759" r:id="rId54"/>
    <p:sldId id="2147482763" r:id="rId55"/>
    <p:sldId id="2147482776" r:id="rId56"/>
    <p:sldId id="2147482706" r:id="rId57"/>
    <p:sldId id="2147482766" r:id="rId58"/>
    <p:sldId id="2147482709" r:id="rId59"/>
    <p:sldId id="2147482777" r:id="rId60"/>
    <p:sldId id="2147482729" r:id="rId61"/>
    <p:sldId id="2147482771" r:id="rId62"/>
    <p:sldId id="2147482772" r:id="rId63"/>
    <p:sldId id="2147482773" r:id="rId64"/>
    <p:sldId id="2147482774" r:id="rId65"/>
    <p:sldId id="2147482740" r:id="rId66"/>
    <p:sldId id="2147482666" r:id="rId67"/>
    <p:sldId id="2147482742" r:id="rId68"/>
    <p:sldId id="2147482744" r:id="rId69"/>
    <p:sldId id="2147482745" r:id="rId70"/>
  </p:sldIdLst>
  <p:sldSz cx="9144000" cy="6858000" type="screen4x3"/>
  <p:notesSz cx="6858000" cy="9144000"/>
  <p:embeddedFontLst>
    <p:embeddedFont>
      <p:font typeface="Dosis ExtraBold" pitchFamily="2" charset="0"/>
      <p:bold r:id="rId73"/>
    </p:embeddedFont>
    <p:embeddedFont>
      <p:font typeface="Microsoft Uighur" panose="02000000000000000000" pitchFamily="2" charset="-78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48B2DC"/>
    <a:srgbClr val="B1EDEA"/>
    <a:srgbClr val="56B64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610"/>
  </p:normalViewPr>
  <p:slideViewPr>
    <p:cSldViewPr snapToGrid="0">
      <p:cViewPr varScale="1">
        <p:scale>
          <a:sx n="78" d="100"/>
          <a:sy n="78" d="100"/>
        </p:scale>
        <p:origin x="139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font" Target="fonts/font2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1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2.png"/><Relationship Id="rId11" Type="http://schemas.openxmlformats.org/officeDocument/2006/relationships/image" Target="../media/image17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15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15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5990DA-A284-93BA-6E23-C672FD997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 (60)د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كن إنسانا!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464595" y="3380220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مراجعة وتوليف.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A6DAC9F3-04C2-E8E0-ACD0-BE5440061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91" y="3285069"/>
            <a:ext cx="468001" cy="5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لتفسير فكرة؛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كن إنسانا!"  واستثماره لغويا؛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78BD-04A4-F347-A759-F339FA13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B035472-86CE-79F0-4663-A0F97DE5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0" y="684000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سنحدد الفائز بنجمة السلوك في نهاية الحصة.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757AF6-1A56-8485-02D4-F53C0CCF0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8FCA77-2A94-844E-FF86-98049937353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BB237-B996-CF5D-AB13-570DC0E2213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336EE-A0BF-ACF0-D558-0A6B99A7BB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829BF5-2220-CF45-1C62-CBD6C4494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B7AC2-2874-57B2-8C49-95CC27D37C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82139E-DB73-D9F2-2066-F00B3EE521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8A85D2-F66E-EEDB-DB77-F3BAE0FBC379}"/>
              </a:ext>
            </a:extLst>
          </p:cNvPr>
          <p:cNvSpPr txBox="1">
            <a:spLocks/>
          </p:cNvSpPr>
          <p:nvPr/>
        </p:nvSpPr>
        <p:spPr>
          <a:xfrm>
            <a:off x="1719030" y="339766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6" name="Image 5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360D6366-2C88-7304-EF15-7FBC38466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0BC97B-3E72-2F26-02F2-7D6609C87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719AF8DC-73F1-DC49-967E-CC9484BC8BA4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E9832-29EA-15CD-BDEB-CDF4EC5C1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C8DC7D-1D70-8AC7-9127-B3E260086E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5720741-CB88-4BBD-6222-BBD99824C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CCF7CC8-7721-A5DD-C7DE-57457932C6DA}"/>
              </a:ext>
            </a:extLst>
          </p:cNvPr>
          <p:cNvSpPr txBox="1">
            <a:spLocks/>
          </p:cNvSpPr>
          <p:nvPr/>
        </p:nvSpPr>
        <p:spPr>
          <a:xfrm>
            <a:off x="1719030" y="4371653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8917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1CBFD-1FE3-853B-0976-79C7773AB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A76D5-8BA6-3BAE-A388-36247463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حصة اليوم بتصحيح الواجب المنزلي. خذوا  كراساتكم ص:103.  من يقرأ النص؟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161031-765A-E890-39FA-37D0E041095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081A06-9BE0-38B6-CB74-8F7AA1274F0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4BAE25-B6E8-74FF-F488-ABA1BCF217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2B86A2E-47F0-58A7-A8D0-B30C8F2B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8C2AE-2F6E-3220-E097-B8ACE34DC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058CA1-2958-EEEE-51F3-5D26000F3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898FB-59ED-50CE-0294-9F1007062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09598E-82F0-2388-63E0-ACC98F26D09F}"/>
              </a:ext>
            </a:extLst>
          </p:cNvPr>
          <p:cNvSpPr txBox="1"/>
          <p:nvPr/>
        </p:nvSpPr>
        <p:spPr>
          <a:xfrm>
            <a:off x="660400" y="1689010"/>
            <a:ext cx="6698156" cy="78319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أُعيدُ كِتابَةَ ٱلنَّصِّ </a:t>
            </a:r>
            <a:r>
              <a:rPr lang="ar-MA" sz="4000" dirty="0" err="1"/>
              <a:t>ٱلْوَصْفِيِّ</a:t>
            </a:r>
            <a:r>
              <a:rPr lang="ar-MA" sz="4000" dirty="0"/>
              <a:t> في </a:t>
            </a:r>
            <a:r>
              <a:rPr lang="ar-MA" sz="4000" dirty="0" err="1"/>
              <a:t>ٱلْمَنْزِلِ</a:t>
            </a:r>
            <a:r>
              <a:rPr lang="ar-MA" sz="4000" dirty="0"/>
              <a:t> بَعْدَ تَصْحيحِهِ.</a:t>
            </a:r>
            <a:endParaRPr lang="fr-FR" sz="4000" dirty="0"/>
          </a:p>
        </p:txBody>
      </p:sp>
      <p:pic>
        <p:nvPicPr>
          <p:cNvPr id="4" name="Image 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C7AA121-53E3-1195-ECCD-3AD8138EE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4370" y="2671294"/>
            <a:ext cx="2567218" cy="3671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310918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97C4-E334-63F2-6FF6-C43D7122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B46DC-96A1-624B-47F9-7C179EC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ستواصلون في حصة اليوم تفسير فكرة باستعمال أساليب مقترحة.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6EB98-98ED-3039-9701-4295781094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C0C34A-C54C-0214-F115-B920446548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8E29E-56B5-9B44-3210-5107491F75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3F6B6C-BF3D-071F-1010-5B547671D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3398E6-4A10-5AF6-1C4C-13E158E0B4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879DEC-544B-090B-23E6-D659DEDF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8F7E80-AFA0-F1C9-0ED6-07FC52FF0F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767" y="1388666"/>
            <a:ext cx="734742" cy="845580"/>
          </a:xfrm>
          <a:prstGeom prst="rect">
            <a:avLst/>
          </a:prstGeom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8B60F5-2CD5-2B33-314C-B0C4E0B625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5754A02-9FA1-6583-E7F2-6D44216D9BF9}"/>
              </a:ext>
            </a:extLst>
          </p:cNvPr>
          <p:cNvSpPr/>
          <p:nvPr/>
        </p:nvSpPr>
        <p:spPr>
          <a:xfrm>
            <a:off x="3037839" y="2684328"/>
            <a:ext cx="5625897" cy="1224687"/>
          </a:xfrm>
          <a:prstGeom prst="round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ذَكِيّاً وَمُبْدِعاً.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67CCE3-A255-37B5-42D7-03681EB236FF}"/>
              </a:ext>
            </a:extLst>
          </p:cNvPr>
          <p:cNvSpPr/>
          <p:nvPr/>
        </p:nvSpPr>
        <p:spPr>
          <a:xfrm>
            <a:off x="487522" y="4726960"/>
            <a:ext cx="8327763" cy="1351113"/>
          </a:xfrm>
          <a:prstGeom prst="round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.......لِأَنَّهُ......كَما أَنَّهُ..... إِلى جانِبِ ذلِكَ، فَهو.....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58D17E8-FE0D-D270-35C2-A7D2CB7D17B0}"/>
              </a:ext>
            </a:extLst>
          </p:cNvPr>
          <p:cNvSpPr/>
          <p:nvPr/>
        </p:nvSpPr>
        <p:spPr>
          <a:xfrm>
            <a:off x="6839633" y="2241365"/>
            <a:ext cx="1769877" cy="6457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C03BB5-8E4D-B293-9012-9B382FBB7C2B}"/>
              </a:ext>
            </a:extLst>
          </p:cNvPr>
          <p:cNvSpPr/>
          <p:nvPr/>
        </p:nvSpPr>
        <p:spPr>
          <a:xfrm>
            <a:off x="6830669" y="4290019"/>
            <a:ext cx="1918417" cy="6882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اَلْأَساليبُ 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55686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327CE-717D-011B-2348-489DBF0E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البحث. اكتبوا فقرة لتوضيح  الفكرة.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EE328-545C-52A5-1B2E-DEB654FDA99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F7667B-C3CB-D1C9-EDE3-36870F1C16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25C20-D952-1F5B-613E-1D6D445FA2F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FFC538-41AA-DDFF-002E-E34BCAC6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A480E-8104-7ECD-8A8F-B9586E65DA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28A3F8-69C0-7CF3-A64A-F374EA50C0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59145E-3F70-DAFD-3A6E-B76848816A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9B55EC-C359-54AD-5942-9B7B3B3A7A3E}"/>
              </a:ext>
            </a:extLst>
          </p:cNvPr>
          <p:cNvSpPr/>
          <p:nvPr/>
        </p:nvSpPr>
        <p:spPr>
          <a:xfrm>
            <a:off x="3037839" y="2684328"/>
            <a:ext cx="5625897" cy="1224687"/>
          </a:xfrm>
          <a:prstGeom prst="round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ذَكِيّاً وَمُبْدِعاً.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D4A8811-AE1D-6435-9786-E1E27A59B97D}"/>
              </a:ext>
            </a:extLst>
          </p:cNvPr>
          <p:cNvSpPr/>
          <p:nvPr/>
        </p:nvSpPr>
        <p:spPr>
          <a:xfrm>
            <a:off x="487522" y="4726960"/>
            <a:ext cx="8327763" cy="1351113"/>
          </a:xfrm>
          <a:prstGeom prst="round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.......لِأَنَّهُ......كَما أَنَّهُ..... إِلى جانِبِ ذلِكَ، فَهو.....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25C0F7-48C2-B978-34A0-3D6E9444F2C5}"/>
              </a:ext>
            </a:extLst>
          </p:cNvPr>
          <p:cNvSpPr/>
          <p:nvPr/>
        </p:nvSpPr>
        <p:spPr>
          <a:xfrm>
            <a:off x="6839633" y="2241365"/>
            <a:ext cx="1769877" cy="6457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AB6BAC9-01B4-F306-C2EF-304121783030}"/>
              </a:ext>
            </a:extLst>
          </p:cNvPr>
          <p:cNvSpPr/>
          <p:nvPr/>
        </p:nvSpPr>
        <p:spPr>
          <a:xfrm>
            <a:off x="6830669" y="4290019"/>
            <a:ext cx="1918417" cy="6882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اَلْأَساليبُ 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127451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DFF1E-391E-34FE-73D4-131F08A3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C1972-FDB1-4B36-80B0-3D9245DA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عمله؟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A502F9-F00A-3E3F-2D35-23E862DCF4C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8CA79-146F-F704-D03A-E53948C4A41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CF9D8-46E7-ECDD-E7D6-A83BEEA4951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504A85-1254-24C6-4D7B-717FAC1C9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DC4974-E6AD-84DA-E99D-202FCD4668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C17223-C776-1F48-C319-F4CD63A800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2FDBF5-07D2-A943-1887-5B95774EF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E4EACA-4863-1CE5-19E4-F8443626C62A}"/>
              </a:ext>
            </a:extLst>
          </p:cNvPr>
          <p:cNvSpPr txBox="1"/>
          <p:nvPr/>
        </p:nvSpPr>
        <p:spPr>
          <a:xfrm>
            <a:off x="2960874" y="2907228"/>
            <a:ext cx="2967653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790126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9DAE-4AC3-C86C-8BA4-8BBED3C7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D80DC-AC17-7727-D86C-07828206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نظركم، من الفائز في نشاط التحدث باسترسال؟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7671-9BDB-6F82-D34F-56C6E5C6A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28007A-44E3-02DC-3365-35067CCD7D5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82DF1-581B-3710-BE73-7844517692F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8C33E6-06ED-BE8A-95A7-D615ACF7C72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FBCC0-96EC-1351-4D53-3B03C5DFA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763418-3AC2-F55F-359A-5B1FF8B19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79DF79-B485-3DCB-8097-F6E22EC03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F030772-7BC1-74C0-5274-C8235644D7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686319" y="223403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133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كن إنسانا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65388882-FA84-A3DB-22AF-138C0A756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581591"/>
            <a:ext cx="782644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233280" y="29165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-104-. اقرؤوا النص قراءة صامتة. (تصحيح : استبدل عقولها بعقولهم )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2" name="Image 11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7353C3A-0CC9-8A69-32F0-971D7330D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0601" y="1584000"/>
            <a:ext cx="3487484" cy="4768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CE9EC09-6A3A-70D9-2AFF-FB1B452B09CB}"/>
              </a:ext>
            </a:extLst>
          </p:cNvPr>
          <p:cNvSpPr/>
          <p:nvPr/>
        </p:nvSpPr>
        <p:spPr>
          <a:xfrm>
            <a:off x="648510" y="3905794"/>
            <a:ext cx="1296164" cy="654707"/>
          </a:xfrm>
          <a:prstGeom prst="round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عقولهم</a:t>
            </a:r>
            <a:endParaRPr lang="fr-FR" dirty="0">
              <a:solidFill>
                <a:srgbClr val="C0000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E61DD8C-1C80-26BA-1C0F-269CCA5367A3}"/>
              </a:ext>
            </a:extLst>
          </p:cNvPr>
          <p:cNvCxnSpPr>
            <a:stCxn id="15" idx="3"/>
          </p:cNvCxnSpPr>
          <p:nvPr/>
        </p:nvCxnSpPr>
        <p:spPr>
          <a:xfrm flipV="1">
            <a:off x="1944674" y="3711388"/>
            <a:ext cx="1195927" cy="52176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7133-204D-7261-0148-3145757E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A3E876-C20F-E068-B3A6-C468A7BD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نبدأ بالشكل. من يذكرنا بالخطوات التي نسلكها لشكل جملة؟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3B3AC36-BE52-D936-D123-15A8882C4A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CE58AE-2F64-35F1-C932-C99F16EB99C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F70D91-0FAE-4A72-012C-400EBD5D3E0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17189-029A-8017-23E2-F59D41BFC6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06E446-595C-305B-5695-CB79C44ABD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BA375D-24CD-5078-EFB9-96C567466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ABDEB2-E7D7-3DF8-3113-BAD1387334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515F6D-29CA-7222-78A0-551C2350E774}"/>
              </a:ext>
            </a:extLst>
          </p:cNvPr>
          <p:cNvSpPr txBox="1"/>
          <p:nvPr/>
        </p:nvSpPr>
        <p:spPr>
          <a:xfrm>
            <a:off x="1084249" y="3221335"/>
            <a:ext cx="6840000" cy="1021556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لِشَكْلِ جُمْلَةٍ؟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22954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7812-DC34-C42E-2C17-F34F4D20B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E5227-F088-9341-5EDA-4ACD7891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لنتذكر. من يقرأ؟ 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CF9256-7314-0F3F-931F-70F48C5CAE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A43AE-F701-2411-00CE-2F83BA8427F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0D257A-FC87-93EA-33ED-A60AA098A9F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190602-901C-B7FF-39B7-1043653DD8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F9BD7-57E6-F2EF-6B89-B401C9056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6323CE-3815-1287-54B3-F458FA2E63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EB0099-0501-E23C-BF41-B5CCF9EECFEB}"/>
              </a:ext>
            </a:extLst>
          </p:cNvPr>
          <p:cNvSpPr/>
          <p:nvPr/>
        </p:nvSpPr>
        <p:spPr>
          <a:xfrm>
            <a:off x="1305261" y="1766880"/>
            <a:ext cx="6278880" cy="4518000"/>
          </a:xfrm>
          <a:prstGeom prst="roundRect">
            <a:avLst>
              <a:gd name="adj" fmla="val 8333"/>
            </a:avLst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أَقَرَأُ ٱلْجُمْلَةَ قِراءَةً أولى مُبْرِزًا ٱلْحَرَكَةَ ٱلْأَخيرَةَ لِكُلِّ كَلِمَةٍ ؛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أَسْأَلُ: عَمَّ تَتَحَدَّثُ ٱلْجُمْلَةُ ؟ ثم أُجيبُ عَن ٱلسُّـؤالِ لِأَتَأَكَّدَ مِـنْ فَـهْمِ ٱلْجُمْلَةِ ؛ 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ٱلْجُمْلَةَ كَلِمَةً تِلْوَ ٱلْأُخْرى ثُمَّ أَشْكُلُها، مَعَ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ٱلتَّمْييزِ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ٱلْحـَرَكَةِ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وٱلطَّويلَةِ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وَٱلانْتِباهِ إِلى هَمْزَتَيْ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وَٱلْقَطْعِ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 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حالَةِ ٱلتَّـرَدُّدِ في حَرَكَة آخِر حَرْفٍ في ٱلْكَلِمَةِ، أُحَدِّدُ إِعْرابَها في ٱلْجُمْلَةِ. 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BE1185-7D5A-DB03-EFDA-5432836D5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087478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 في المكان المخصص لذلك. (يسجل الأستاذ الجملتين على السبورة.)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DBEF37-2E12-FAF5-0D2F-B3564D9E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14" t="2296" r="2204" b="1894"/>
          <a:stretch>
            <a:fillRect/>
          </a:stretch>
        </p:blipFill>
        <p:spPr>
          <a:xfrm>
            <a:off x="2577353" y="1693469"/>
            <a:ext cx="3343835" cy="4568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3013" y="4892999"/>
            <a:ext cx="3522646" cy="120900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ويشكل الجملة الأولى؟ وآخر يشكل الثانية.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F66F531-5B0C-1A24-497E-0F339E46AEED}"/>
              </a:ext>
            </a:extLst>
          </p:cNvPr>
          <p:cNvCxnSpPr/>
          <p:nvPr/>
        </p:nvCxnSpPr>
        <p:spPr>
          <a:xfrm flipH="1">
            <a:off x="2510601" y="3985567"/>
            <a:ext cx="630000" cy="2990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6D0036A-27C7-3262-7C99-6D076CA03155}"/>
              </a:ext>
            </a:extLst>
          </p:cNvPr>
          <p:cNvGrpSpPr/>
          <p:nvPr/>
        </p:nvGrpSpPr>
        <p:grpSpPr>
          <a:xfrm>
            <a:off x="710036" y="2428240"/>
            <a:ext cx="7469330" cy="2929989"/>
            <a:chOff x="710036" y="2428240"/>
            <a:chExt cx="7469330" cy="2929989"/>
          </a:xfrm>
        </p:grpSpPr>
        <p:pic>
          <p:nvPicPr>
            <p:cNvPr id="11" name="Image 10" descr="Une image contenant texte, Police, ligne, reçu&#10;&#10;Le contenu généré par l’IA peut être incorrect.">
              <a:extLst>
                <a:ext uri="{FF2B5EF4-FFF2-40B4-BE49-F238E27FC236}">
                  <a16:creationId xmlns:a16="http://schemas.microsoft.com/office/drawing/2014/main" id="{E7320B27-DC17-95BF-F836-93B42C3C0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0036" y="2428240"/>
              <a:ext cx="7469330" cy="2929989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1BD43E1-CED8-DDE9-9EAC-74F4138A2E3A}"/>
                </a:ext>
              </a:extLst>
            </p:cNvPr>
            <p:cNvSpPr txBox="1"/>
            <p:nvPr/>
          </p:nvSpPr>
          <p:spPr>
            <a:xfrm>
              <a:off x="2436376" y="3523902"/>
              <a:ext cx="84953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عقولهم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DDEE21A-42DD-0488-5933-D16CC4187658}"/>
                </a:ext>
              </a:extLst>
            </p:cNvPr>
            <p:cNvCxnSpPr/>
            <p:nvPr/>
          </p:nvCxnSpPr>
          <p:spPr>
            <a:xfrm>
              <a:off x="2510601" y="3985567"/>
              <a:ext cx="630000" cy="272924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6AFFF4B-F008-AF4D-F967-06EA49553186}"/>
              </a:ext>
            </a:extLst>
          </p:cNvPr>
          <p:cNvCxnSpPr/>
          <p:nvPr/>
        </p:nvCxnSpPr>
        <p:spPr>
          <a:xfrm flipH="1">
            <a:off x="2510601" y="3899647"/>
            <a:ext cx="550846" cy="4885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خطا تحت الأخطاء في الشكل، ثم اشكلوا الجملتين في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4DAC32B-8FD7-FD94-1296-4AD19694FF4B}"/>
              </a:ext>
            </a:extLst>
          </p:cNvPr>
          <p:cNvSpPr txBox="1"/>
          <p:nvPr/>
        </p:nvSpPr>
        <p:spPr>
          <a:xfrm>
            <a:off x="652182" y="2307516"/>
            <a:ext cx="7839635" cy="3905523"/>
          </a:xfrm>
          <a:prstGeom prst="roundRect">
            <a:avLst>
              <a:gd name="adj" fmla="val 8402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just" defTabSz="914400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 أَحَدَ يَتَصَوَّرُ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ٱزْدِهارَ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ٱلْحَياةِ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أَوْ تَقَدُّمَ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ٱلْمُجْتَمَعاتِ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في غِيابِ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ٱلْقِيَمِ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ٱلْإِنْسانِيَّةِ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ٱلرَّفيعَةِ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مِثْلَ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ٱلتَّسامُحِ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وَٱلسَّلامِ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وَٱلتَّعاوُنِ.</a:t>
            </a:r>
          </a:p>
          <a:p>
            <a:pPr marL="457200" indent="-457200" algn="just" defTabSz="914400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فَٱلسَّلامُ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يَمْنَحُ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ٱلْأَفْرادَ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ٱلْقُدْرَةَ عَلى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ٱلْإِنْتاجِ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وَيُحَفِّزُ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ٱلْأَفْرادَ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ٱلنَّيِّرَةَ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عُقولُهُمْ عَلى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ٱلِابْتِكارِ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وَتَحْقيقِ أَعْظَمِ </a:t>
            </a:r>
            <a:r>
              <a:rPr lang="ar-MA" sz="360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ٱلْإِنْجازاتِ</a:t>
            </a:r>
            <a:r>
              <a:rPr lang="ar-MA" sz="36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 على كراسته؟ . (قراءتان 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FFF1C2-835F-6AD7-69DD-98761ADE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0601" y="1693469"/>
            <a:ext cx="3338158" cy="4563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 استثمار المعجم وفهم النص.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توجيه التلاميذ الذين أنجزوا  أعمالهم قبل انتهاء الوقت إلى الإجابة عن السؤالين 5-6)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4" name="Image 3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316964D-A1D6-9069-B5A5-9B234D77E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884270"/>
            <a:ext cx="3218294" cy="4563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D1793C7-049B-56D1-07D2-695662A7A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98" y="1884270"/>
            <a:ext cx="3330602" cy="4599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8FF8D2-B823-137A-193D-096316F633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510" y="2308446"/>
            <a:ext cx="3633979" cy="20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A72F-D931-AB7D-5858-CB80BD76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15731-D16C-EBA6-9967-16154ECA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" y="756000"/>
            <a:ext cx="705163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F1CC9F-C5F3-8DE3-5FF9-4C218BAA48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87680-DB16-FD5E-8F3A-30C84106EC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C183E-8F9B-2F73-474B-49B2EEA4A3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ECDBA2-0736-2AF1-36E9-42489A9FB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969D6E-9EE6-DE93-809B-456585103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DFA6AD-E516-A31E-E20A-ADD7CBD33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38A4EE-C4ED-8A48-8E15-841712E52B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94FCDD3-24D1-2038-BF6A-2B7B4A165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884270"/>
            <a:ext cx="3218294" cy="4563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C504E66-1A7C-8CEB-2960-7C8DA3BFF9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98" y="1884270"/>
            <a:ext cx="3330602" cy="4599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912A21-FA0C-B8BE-D3AE-D699B5902F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308446"/>
            <a:ext cx="3633979" cy="20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712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C84CC60-0B6C-E505-8FD3-2DE255181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641947"/>
              </p:ext>
            </p:extLst>
          </p:nvPr>
        </p:nvGraphicFramePr>
        <p:xfrm>
          <a:off x="1742480" y="3030271"/>
          <a:ext cx="5659040" cy="136969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774699">
                  <a:extLst>
                    <a:ext uri="{9D8B030D-6E8A-4147-A177-3AD203B41FA5}">
                      <a16:colId xmlns:a16="http://schemas.microsoft.com/office/drawing/2014/main" val="2613275596"/>
                    </a:ext>
                  </a:extLst>
                </a:gridCol>
                <a:gridCol w="2046327">
                  <a:extLst>
                    <a:ext uri="{9D8B030D-6E8A-4147-A177-3AD203B41FA5}">
                      <a16:colId xmlns:a16="http://schemas.microsoft.com/office/drawing/2014/main" val="4105599993"/>
                    </a:ext>
                  </a:extLst>
                </a:gridCol>
                <a:gridCol w="1151855">
                  <a:extLst>
                    <a:ext uri="{9D8B030D-6E8A-4147-A177-3AD203B41FA5}">
                      <a16:colId xmlns:a16="http://schemas.microsoft.com/office/drawing/2014/main" val="3664637584"/>
                    </a:ext>
                  </a:extLst>
                </a:gridCol>
                <a:gridCol w="1686159">
                  <a:extLst>
                    <a:ext uri="{9D8B030D-6E8A-4147-A177-3AD203B41FA5}">
                      <a16:colId xmlns:a16="http://schemas.microsoft.com/office/drawing/2014/main" val="1952527637"/>
                    </a:ext>
                  </a:extLst>
                </a:gridCol>
              </a:tblGrid>
              <a:tr h="34665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اَلاِسْمُ 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اَلصِّفاتُ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ٱلْمُضافَةُ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اَلاِسْمُ 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اَلصِّفاتُ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ٱلْمُضافَةُ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3409562"/>
                  </a:ext>
                </a:extLst>
              </a:tr>
              <a:tr h="39609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اَلْجِسْرُ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لْمَتينُ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قُلوبٍ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مُتَآلِفَةٍ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827356"/>
                  </a:ext>
                </a:extLst>
              </a:tr>
              <a:tr h="39609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اَلْأَفْراد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لنَّيِّرَة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أُسُسٍ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راسِخَةٍ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2991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0BDF7-96BD-0B88-C03F-15CD6B72E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19C34F-6C32-81F8-F9D9-3BA50AD3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B363AB-DCFF-B383-4F28-4AC286443A3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487216-A5D4-9763-E545-3556C92DF8C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0AB9B-3D1C-3993-8CA7-6964AC2BB15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2A361D-07BC-9519-9465-8B9DE96AE4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2B4A18-6E00-E65D-C2ED-7C1152F49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9F21A2-7E97-5255-4AD6-6DB2CF1676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84ADAE-F5BD-B87F-1BEE-344AF04F67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7462635-ABAE-4A46-05A1-0D793A497AA4}"/>
              </a:ext>
            </a:extLst>
          </p:cNvPr>
          <p:cNvSpPr txBox="1"/>
          <p:nvPr/>
        </p:nvSpPr>
        <p:spPr>
          <a:xfrm>
            <a:off x="218886" y="1618116"/>
            <a:ext cx="8706228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- يَفيضُ: . يَزْخَرُ /يَتَدَفَّقُ/ يَمْتَلِئُ ...                     - مُتَكاتِفَةٍ: . مُتَعاوِنَةٍ / مُتَضامِنَةٍ / مُتَّحِدَةٍ...</a:t>
            </a:r>
          </a:p>
          <a:p>
            <a:pPr marL="1800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عَرَّفَ ٱلنَّصُّ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ٱلتَّسامُحَ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بِأَنَّهُ لُغَةُ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ٱلْقُلوبِ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تُحَرِّرُنا مِنْ قُيودِ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ٱلتَّعَصُّبِ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وَٱلْكَراهِيَةِ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وَهُوَ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ٱلْجِسْرُ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ٱلْمَتينُ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نَعْبُرُ مِنْ خِلالِهِ إِلى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ٱلتَّعايُشِ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ٱلْإِيجابِيِّ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وَٱحْتِرامِ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ٱلِاخْتِلافِ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يَمْنَحُ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ٱلشُّعورَ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وَٱلِاسْتِقْرارِ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يَمْنَحُ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ٱلْأَفْرادَ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ٱلْقُدْرَةَ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ٱلْإِنْتاجِ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يُحَفِّزُ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ٱلنَّيِّرَةَ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ٱلِابْتِكارِ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وَتَحْقيقِ أَعْظَمِ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ٱلْإِنْجازاتِ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  <a:p>
            <a:pPr marL="1800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ضَمانُ مُسْتَقْبَلٍ زاهِرٍ لِلْبَشَرِيَّةِ مِنْ خِلالِ تَرْسيخِ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ٱلْإِنْسانِيَّةِ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في نُفوسِ ٱلْأَجْيالِ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ٱلْقادِمَةِ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800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اَلتَّعاوُنُ سِرُّ قُوَّةِ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ٱلْمُجْتَمَعاتِ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مُواجَهَةِ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ٱلتَّحَدِّياتِ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endParaRPr lang="ar-MA" sz="2800" b="1" dirty="0"/>
          </a:p>
        </p:txBody>
      </p:sp>
    </p:spTree>
    <p:extLst>
      <p:ext uri="{BB962C8B-B14F-4D97-AF65-F5344CB8AC3E}">
        <p14:creationId xmlns:p14="http://schemas.microsoft.com/office/powerpoint/2010/main" val="324123254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استثمار الظواهر اللغوية. خذوا دفاتر القسم وأجيبوا عن الأسئلة  :7-8-9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8A07C72-5700-E924-9DFC-51EA9BCBA2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75" t="1713" r="2483" b="2637"/>
          <a:stretch>
            <a:fillRect/>
          </a:stretch>
        </p:blipFill>
        <p:spPr>
          <a:xfrm>
            <a:off x="2743200" y="1775012"/>
            <a:ext cx="3361765" cy="455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410F20-348C-80EF-89C5-A756E4A216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320" y="4674206"/>
            <a:ext cx="3660421" cy="1187355"/>
          </a:xfrm>
          <a:prstGeom prst="rect">
            <a:avLst/>
          </a:prstGeom>
        </p:spPr>
      </p:pic>
      <p:pic>
        <p:nvPicPr>
          <p:cNvPr id="12" name="Image 11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8" y="1472240"/>
            <a:ext cx="574359" cy="66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813D5D4-9F21-75FD-9586-126649ADBD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75" t="1713" r="2483" b="2637"/>
          <a:stretch>
            <a:fillRect/>
          </a:stretch>
        </p:blipFill>
        <p:spPr>
          <a:xfrm>
            <a:off x="2743200" y="1775012"/>
            <a:ext cx="3361765" cy="455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A908A1-73F0-665C-5419-B6BE1D7B2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320" y="4674206"/>
            <a:ext cx="3660421" cy="118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C5370-7099-994E-69F9-A688469BC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5B013-5737-AB56-A927-611B320D9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دفاتركم. (يحدد الأستاذ عدد التلاميذ الذين أجابوا بشكل صحيح عن كل سؤال.)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41E0AA-DF28-9B5E-B494-D14C923AC72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42C4E-419A-D8C1-1462-CFDEAB10CFE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2C88E5-EB04-EDB2-D677-C01FC2087C8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C45488-728F-4EAE-E1F0-A683A6ADA8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582FAC-9835-D1C1-B749-ED74FE45F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99C797-09F4-0623-6A7D-426008F8D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3E6423-3E61-659E-2AFE-1C9218DAEB6A}"/>
              </a:ext>
            </a:extLst>
          </p:cNvPr>
          <p:cNvSpPr txBox="1"/>
          <p:nvPr/>
        </p:nvSpPr>
        <p:spPr>
          <a:xfrm>
            <a:off x="623079" y="1938911"/>
            <a:ext cx="775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7- (تُقْبَلُ جَميعُ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ٱلْمُقْتَرَحاتِ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ٱلصَّحيحَةِ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.)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A6BCD5-B7B4-0291-6CC5-E54D3BF13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DBA3FF-7F6C-B5CF-F9E3-6602BA93A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028810"/>
              </p:ext>
            </p:extLst>
          </p:nvPr>
        </p:nvGraphicFramePr>
        <p:xfrm>
          <a:off x="1207973" y="2570265"/>
          <a:ext cx="6716276" cy="160596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827793">
                  <a:extLst>
                    <a:ext uri="{9D8B030D-6E8A-4147-A177-3AD203B41FA5}">
                      <a16:colId xmlns:a16="http://schemas.microsoft.com/office/drawing/2014/main" val="512222879"/>
                    </a:ext>
                  </a:extLst>
                </a:gridCol>
                <a:gridCol w="1532501">
                  <a:extLst>
                    <a:ext uri="{9D8B030D-6E8A-4147-A177-3AD203B41FA5}">
                      <a16:colId xmlns:a16="http://schemas.microsoft.com/office/drawing/2014/main" val="3552174063"/>
                    </a:ext>
                  </a:extLst>
                </a:gridCol>
                <a:gridCol w="1625183">
                  <a:extLst>
                    <a:ext uri="{9D8B030D-6E8A-4147-A177-3AD203B41FA5}">
                      <a16:colId xmlns:a16="http://schemas.microsoft.com/office/drawing/2014/main" val="474412379"/>
                    </a:ext>
                  </a:extLst>
                </a:gridCol>
                <a:gridCol w="1730799">
                  <a:extLst>
                    <a:ext uri="{9D8B030D-6E8A-4147-A177-3AD203B41FA5}">
                      <a16:colId xmlns:a16="http://schemas.microsoft.com/office/drawing/2014/main" val="3758665551"/>
                    </a:ext>
                  </a:extLst>
                </a:gridCol>
              </a:tblGrid>
              <a:tr h="4482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اَلنَّعْتُ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ٱلْحَقيقِيُّ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مَنْعوتُهُ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اَلنَّعْتُ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ٱلسَّبَبِيُّ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مَنْعوتُهُ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354084"/>
                  </a:ext>
                </a:extLst>
              </a:tr>
              <a:tr h="5420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ْإِنْسانِيَّةُ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ٱلْقِيَمُ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لنَّيِّرَة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لْأَفْراد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8628737"/>
                  </a:ext>
                </a:extLst>
              </a:tr>
              <a:tr h="5420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حَميدَةٍ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أَخْلاقٍ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لْمُتَكامِلَة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للَّوْحَة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1709629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7A7CD7-6859-FBC5-D66F-7CDA0DF8DCF0}"/>
              </a:ext>
            </a:extLst>
          </p:cNvPr>
          <p:cNvGrpSpPr/>
          <p:nvPr/>
        </p:nvGrpSpPr>
        <p:grpSpPr>
          <a:xfrm>
            <a:off x="696415" y="4287735"/>
            <a:ext cx="7751170" cy="2062103"/>
            <a:chOff x="569116" y="3817756"/>
            <a:chExt cx="7751170" cy="206210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8BF8244-4440-E5EE-BD85-BD653228459F}"/>
                </a:ext>
              </a:extLst>
            </p:cNvPr>
            <p:cNvSpPr txBox="1"/>
            <p:nvPr/>
          </p:nvSpPr>
          <p:spPr>
            <a:xfrm>
              <a:off x="569116" y="3817756"/>
              <a:ext cx="7751170" cy="2062103"/>
            </a:xfrm>
            <a:prstGeom prst="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8- 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إِنَّ تَعْزيزَ قَنَواتِ ٱلتَّواصُلِ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ٱلْمُتَنَوِّعَةِ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أَشْكالُهُ وَتَشْجيعَ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ٱلْحِوارِ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بَيْنَ مُخْتَلِفِ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ٱلْأُمَمِ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أَمْرٌ حَيَوِيٌّ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9-  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كُلُّ مُقْتَرَحٍ وَرَدَ فيهِ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ٱسْمُ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«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ٱبْن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 بَعْدَ هَمْزَةِ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ٱلِاسْتِفْهامِ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أَوْ بَعْدَ" يا" </a:t>
              </a:r>
              <a:r>
                <a:rPr lang="ar-MA" sz="32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ٱلنِّداءِ</a:t>
              </a:r>
              <a:r>
                <a:rPr lang="ar-MA" sz="32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أَوْ بَيْنَ عَلَمَيْنِ أَوَّلُهُما غَيْرُ مُنَوَّنٍ وَثانيهِما أَبٌ لِلْأَوَّلِ.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34655A3F-DDE3-66DF-C563-A86D9855A2CC}"/>
                </a:ext>
              </a:extLst>
            </p:cNvPr>
            <p:cNvCxnSpPr/>
            <p:nvPr/>
          </p:nvCxnSpPr>
          <p:spPr>
            <a:xfrm>
              <a:off x="4653061" y="4307840"/>
              <a:ext cx="84328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355004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 بخطوات صياغة الفكرة الرئيسة لفقرة؟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B279D2-E6D8-BB87-6C4D-FA5FABBE9BA4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قراءة الفقرة الثانية من النص وسجلوا فكرتها الرئيسة على الهامش بقلم الرصاص؟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21B292-17BA-CAF2-47EB-5EE6C9AF9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1" y="1400786"/>
            <a:ext cx="1063308" cy="1223710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2F4EB45-E351-CF47-11A6-1423CC808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054" y="2846294"/>
            <a:ext cx="7815891" cy="2254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الفكرة الرئيسة التي قام بصياغتها؟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41A3B1A-19A6-229F-F2D2-5CA8693403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054" y="2846294"/>
            <a:ext cx="7815891" cy="2254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A5F14-DCFB-FB98-43D6-C80567D96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355D5-196B-C855-40E4-B4C4DA2E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( يمكن الاشتغال على فقرة أخرى وإنجازها بشكل جماعي.)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98028-887C-0635-47FB-F55175921C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11396-797E-E97D-D453-FD3DC0C896A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826FD8-D9B5-A06C-E6FD-49E98184A31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D09A69-DEEF-E8BD-CFED-09E4BCC1C7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450747-2B31-9755-04BF-D8227CC10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0B9FD5-B9E1-0206-AB37-07241CFD09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723141-C1F6-7495-B6B3-C6D036855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CA02E0-CE09-20EF-51E4-8F8602608FB5}"/>
              </a:ext>
            </a:extLst>
          </p:cNvPr>
          <p:cNvSpPr txBox="1"/>
          <p:nvPr/>
        </p:nvSpPr>
        <p:spPr>
          <a:xfrm>
            <a:off x="763362" y="2719209"/>
            <a:ext cx="7617275" cy="2451735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اَلسَّلامُ أَساسُ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ٱلِازْدِهارِ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وَٱلْإِبْداعِ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لِأَنَّهُ يُوَفِّرُ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ٱلْأَمانَ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وَٱلِاسْتِقْرارَ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ٱلضَّرورِيَّيْنِ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لِلْإِنْتاجِ </a:t>
            </a:r>
            <a:r>
              <a:rPr lang="ar-MA" sz="48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وَٱلِابْتِكارِ</a:t>
            </a:r>
            <a:r>
              <a:rPr lang="ar-MA" sz="48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828171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النعت السببي. من يذكرنا بتعريف للنعت السببي؟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7307A0-625A-EF48-A74F-7318CCAD6DEB}"/>
              </a:ext>
            </a:extLst>
          </p:cNvPr>
          <p:cNvSpPr txBox="1"/>
          <p:nvPr/>
        </p:nvSpPr>
        <p:spPr>
          <a:xfrm>
            <a:off x="2510601" y="3020423"/>
            <a:ext cx="4289929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ٱلسَّبَبِيِّ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272DBE-BA4C-3E18-CD5F-D8DE539BA156}"/>
              </a:ext>
            </a:extLst>
          </p:cNvPr>
          <p:cNvSpPr/>
          <p:nvPr/>
        </p:nvSpPr>
        <p:spPr>
          <a:xfrm>
            <a:off x="536776" y="2017059"/>
            <a:ext cx="8178800" cy="4052419"/>
          </a:xfrm>
          <a:prstGeom prst="roundRect">
            <a:avLst>
              <a:gd name="adj" fmla="val 11487"/>
            </a:avLst>
          </a:prstGeom>
          <a:solidFill>
            <a:srgbClr val="F2F2F2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lvl="0" indent="-571500" algn="just" rtl="1">
              <a:buFontTx/>
              <a:buChar char="-"/>
              <a:defRPr/>
            </a:pPr>
            <a:r>
              <a:rPr lang="ar-MA" sz="3600" dirty="0">
                <a:solidFill>
                  <a:srgbClr val="C0000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لنَّعْتُ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ٱلسَّبَبِيُّ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صِفَةٌ تُوَضِّحُ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ٱسْماً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قَبْلَها يُسَمّى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ٱلْمَنْعوتَ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وَذلِكَ بِتَقْديمِ وَصْفٍ لِشَيْءٍ مُرْتَبِطٍ بِهِ.</a:t>
            </a:r>
          </a:p>
          <a:p>
            <a:pPr lvl="0" algn="r" rtl="1">
              <a:defRPr/>
            </a:pPr>
            <a:endParaRPr lang="ar-MA" sz="36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lvl="0" indent="-571500" algn="r" rtl="1">
              <a:buFontTx/>
              <a:buChar char="-"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36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مِثالٌ : تَعْزيزُ قَنَواتِ </a:t>
            </a:r>
            <a:r>
              <a:rPr lang="ar-MA" sz="3600" dirty="0">
                <a:solidFill>
                  <a:srgbClr val="00B05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ٱلتَّواصُلِ</a:t>
            </a:r>
            <a:r>
              <a:rPr lang="ar-MA" sz="36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dirty="0" err="1">
                <a:solidFill>
                  <a:srgbClr val="C0000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ٱلْمُتَنَوِّعَةِ</a:t>
            </a:r>
            <a:r>
              <a:rPr lang="ar-MA" sz="36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أَشْكالُـــــ</a:t>
            </a:r>
            <a:r>
              <a:rPr lang="ar-MA" sz="3600" dirty="0">
                <a:solidFill>
                  <a:srgbClr val="00B05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ـــــــهُ.</a:t>
            </a:r>
          </a:p>
          <a:p>
            <a:pPr marL="571500" lvl="0" indent="-571500" algn="r" rtl="1">
              <a:buFontTx/>
              <a:buChar char="-"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6A14C50-83BE-E4A1-BF7C-BCD66E77B337}"/>
              </a:ext>
            </a:extLst>
          </p:cNvPr>
          <p:cNvSpPr/>
          <p:nvPr/>
        </p:nvSpPr>
        <p:spPr>
          <a:xfrm>
            <a:off x="3706975" y="3757907"/>
            <a:ext cx="1605579" cy="570721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نَعْتٌ سَبَبِيٌّ  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Flèche : courbe vers le haut 10">
            <a:extLst>
              <a:ext uri="{FF2B5EF4-FFF2-40B4-BE49-F238E27FC236}">
                <a16:creationId xmlns:a16="http://schemas.microsoft.com/office/drawing/2014/main" id="{44DFA6BD-9E59-BD46-8144-CA467BFE8870}"/>
              </a:ext>
            </a:extLst>
          </p:cNvPr>
          <p:cNvSpPr/>
          <p:nvPr/>
        </p:nvSpPr>
        <p:spPr>
          <a:xfrm rot="10961760">
            <a:off x="2043403" y="4121598"/>
            <a:ext cx="1690663" cy="482122"/>
          </a:xfrm>
          <a:prstGeom prst="curvedUp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2" name="Flèche : courbe vers le haut 11">
            <a:extLst>
              <a:ext uri="{FF2B5EF4-FFF2-40B4-BE49-F238E27FC236}">
                <a16:creationId xmlns:a16="http://schemas.microsoft.com/office/drawing/2014/main" id="{E9D10D15-95B3-C28C-29CE-D879C4CA6B1D}"/>
              </a:ext>
            </a:extLst>
          </p:cNvPr>
          <p:cNvSpPr/>
          <p:nvPr/>
        </p:nvSpPr>
        <p:spPr>
          <a:xfrm>
            <a:off x="1738694" y="5047243"/>
            <a:ext cx="3336007" cy="807112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النعت السببي الوارد في الجملة التالية.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ADEADF-042F-DAAB-C499-A0CC519D3E69}"/>
              </a:ext>
            </a:extLst>
          </p:cNvPr>
          <p:cNvSpPr txBox="1"/>
          <p:nvPr/>
        </p:nvSpPr>
        <p:spPr>
          <a:xfrm>
            <a:off x="648510" y="3221869"/>
            <a:ext cx="7955280" cy="91940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أُجِلُّ </a:t>
            </a:r>
            <a:r>
              <a:rPr lang="ar-MA" sz="4800" dirty="0" err="1"/>
              <a:t>ٱلْإِنْسانَ</a:t>
            </a:r>
            <a:r>
              <a:rPr lang="ar-MA" sz="4800" dirty="0"/>
              <a:t> </a:t>
            </a:r>
            <a:r>
              <a:rPr lang="ar-MA" sz="4800" dirty="0" err="1"/>
              <a:t>ٱلْكَريمَ</a:t>
            </a:r>
            <a:r>
              <a:rPr lang="ar-MA" sz="4800" dirty="0"/>
              <a:t> خُلُقُهُ، </a:t>
            </a:r>
            <a:r>
              <a:rPr lang="ar-MA" sz="4800" dirty="0" err="1"/>
              <a:t>فَٱلْكَرَمُ</a:t>
            </a:r>
            <a:r>
              <a:rPr lang="ar-MA" sz="4800" dirty="0"/>
              <a:t> زينَةُ </a:t>
            </a:r>
            <a:r>
              <a:rPr lang="ar-MA" sz="4800" dirty="0" err="1"/>
              <a:t>ٱلنُّفوسِ</a:t>
            </a:r>
            <a:r>
              <a:rPr lang="ar-MA" sz="4800" dirty="0"/>
              <a:t>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E9824-12D3-1D13-C420-0B5AB245C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92FCE-2788-E0B9-98C0-7F5D0FE6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النعتين السببيين الواردين في الجملة التالية.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66FBD9-542C-311A-0171-ADB3532EC33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DBE33-7E6D-97F1-AEB2-4C205A2D530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F9C23-DF28-7ED2-17AE-D612F2428B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9225A6-7C58-B7A4-4917-0E7B380D7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E266C3-730C-0DD4-A773-74EA403D1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10405E-BD08-0354-5635-F74DCFA5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81545F-F6D0-C7A1-59BE-0B509046DC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D1D5B1-1CD1-3320-8691-2CF1DAC2BAF1}"/>
              </a:ext>
            </a:extLst>
          </p:cNvPr>
          <p:cNvSpPr txBox="1"/>
          <p:nvPr/>
        </p:nvSpPr>
        <p:spPr>
          <a:xfrm>
            <a:off x="821450" y="3303149"/>
            <a:ext cx="772311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جاءَ  </a:t>
            </a:r>
            <a:r>
              <a:rPr lang="ar-MA" sz="5400" dirty="0" err="1"/>
              <a:t>ٱلرَّجُلُ</a:t>
            </a:r>
            <a:r>
              <a:rPr lang="ar-MA" sz="5400" dirty="0"/>
              <a:t> </a:t>
            </a:r>
            <a:r>
              <a:rPr lang="ar-MA" sz="5400" dirty="0" err="1"/>
              <a:t>ٱلْعَطِرَةُ</a:t>
            </a:r>
            <a:r>
              <a:rPr lang="ar-MA" sz="5400" dirty="0"/>
              <a:t> سيرَتُهُ </a:t>
            </a:r>
            <a:r>
              <a:rPr lang="ar-MA" sz="5400" dirty="0" err="1"/>
              <a:t>وَٱلنَّقِيَّةُ</a:t>
            </a:r>
            <a:r>
              <a:rPr lang="ar-MA" sz="5400" dirty="0"/>
              <a:t> سَريرَتُهُ.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56592343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B336F-5509-DBCA-784A-132F3340E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A7C32-2B92-C1C8-2CE3-228A0DD16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09" y="756000"/>
            <a:ext cx="6966941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النعتين السببيين الواردين في الجملة التالية.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575E3-E7C0-51B0-EF18-99C41AAE59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77A86-C639-E941-B01F-78F17D58BE3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8D9A3D-4330-9597-B57C-8CC853C2935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550284-8308-DBF1-4F12-8BE8D74314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72CEEB-1E94-E525-4392-519881C18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8F8FDA-F120-2E4F-B165-BEAA5F119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B45226-3FA1-4F30-6C33-74542B7AE8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1D0B08-2974-DD05-1121-0A57105A4928}"/>
              </a:ext>
            </a:extLst>
          </p:cNvPr>
          <p:cNvSpPr txBox="1"/>
          <p:nvPr/>
        </p:nvSpPr>
        <p:spPr>
          <a:xfrm>
            <a:off x="863049" y="3221869"/>
            <a:ext cx="7061200" cy="78319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نُعَظِّمُ </a:t>
            </a:r>
            <a:r>
              <a:rPr lang="ar-MA" sz="4000" dirty="0" err="1"/>
              <a:t>ٱللُّغَةَ</a:t>
            </a:r>
            <a:r>
              <a:rPr lang="ar-MA" sz="4000" dirty="0"/>
              <a:t> </a:t>
            </a:r>
            <a:r>
              <a:rPr lang="ar-MA" sz="4000" dirty="0" err="1"/>
              <a:t>ٱلْعَرَبِيَّةَ</a:t>
            </a:r>
            <a:r>
              <a:rPr lang="ar-MA" sz="4000" dirty="0"/>
              <a:t> </a:t>
            </a:r>
            <a:r>
              <a:rPr lang="ar-MA" sz="4000" dirty="0" err="1"/>
              <a:t>ٱلْعَريقَةَ</a:t>
            </a:r>
            <a:r>
              <a:rPr lang="ar-MA" sz="4000" dirty="0"/>
              <a:t> أُصولُها </a:t>
            </a:r>
            <a:r>
              <a:rPr lang="ar-MA" sz="4000" dirty="0" err="1"/>
              <a:t>وَٱلْبَليغَةَ</a:t>
            </a:r>
            <a:r>
              <a:rPr lang="ar-MA" sz="4000" dirty="0"/>
              <a:t> أَساليبُها.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5965909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DDD2A-289B-EC29-4CD9-B0E804419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A2B63E-21FB-8F7C-F12D-6C4EE5E12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رقم نوع النعت المناسب للصفة المكتوبة بلون أحمر في الجملة التالية.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C4F416-EB93-CA56-4AFB-43D7F7236C4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263E7-4916-A033-F50B-FD6B201CED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FB3FA5-94D1-7260-A8A0-B9F1AD1D156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070779-9368-A07A-EA17-F605EB09F6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959281-0199-7617-95C7-1426387CB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96A65-F88D-D73F-7FC2-117B8DA19A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836E04-676C-67A9-A222-28E17E3ECA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875FC7-E9A6-0C44-DC09-B50D09CE1BA2}"/>
              </a:ext>
            </a:extLst>
          </p:cNvPr>
          <p:cNvSpPr txBox="1"/>
          <p:nvPr/>
        </p:nvSpPr>
        <p:spPr>
          <a:xfrm>
            <a:off x="1015389" y="2539524"/>
            <a:ext cx="735886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نُقَدِّرُ ٱلْعالِمَ </a:t>
            </a:r>
            <a:r>
              <a:rPr lang="ar-MA" sz="5400" dirty="0" err="1">
                <a:solidFill>
                  <a:srgbClr val="FF0000"/>
                </a:solidFill>
              </a:rPr>
              <a:t>ٱلْفاضِلَ</a:t>
            </a:r>
            <a:r>
              <a:rPr lang="ar-MA" sz="5400" dirty="0"/>
              <a:t> </a:t>
            </a:r>
            <a:r>
              <a:rPr lang="ar-MA" sz="5400" dirty="0" err="1"/>
              <a:t>وَٱلْحَكيمَ</a:t>
            </a:r>
            <a:r>
              <a:rPr lang="ar-MA" sz="5400" dirty="0"/>
              <a:t> أُسْلوبُهُ.</a:t>
            </a:r>
            <a:endParaRPr lang="fr-FR" sz="5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15F2669-D4B4-7FBD-2436-4A628FD28561}"/>
              </a:ext>
            </a:extLst>
          </p:cNvPr>
          <p:cNvSpPr/>
          <p:nvPr/>
        </p:nvSpPr>
        <p:spPr>
          <a:xfrm>
            <a:off x="6926747" y="5075404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35203DF-EE98-8C37-CC58-47D540FCEF1D}"/>
              </a:ext>
            </a:extLst>
          </p:cNvPr>
          <p:cNvSpPr/>
          <p:nvPr/>
        </p:nvSpPr>
        <p:spPr>
          <a:xfrm>
            <a:off x="2317561" y="5187164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B3287F-6995-2919-0C87-575D8F28AF08}"/>
              </a:ext>
            </a:extLst>
          </p:cNvPr>
          <p:cNvSpPr txBox="1"/>
          <p:nvPr/>
        </p:nvSpPr>
        <p:spPr>
          <a:xfrm>
            <a:off x="5445476" y="4005826"/>
            <a:ext cx="3099411" cy="10215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نَعْتٌ حَقيقِيٌّ</a:t>
            </a:r>
            <a:endParaRPr lang="fr-FR" sz="5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6503F2-A691-389E-BA94-9752AFF3C571}"/>
              </a:ext>
            </a:extLst>
          </p:cNvPr>
          <p:cNvSpPr txBox="1"/>
          <p:nvPr/>
        </p:nvSpPr>
        <p:spPr>
          <a:xfrm>
            <a:off x="1015389" y="4076954"/>
            <a:ext cx="3099411" cy="10215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نَعْتٌ سَبَبِيٌّ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59889958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02A9-34AF-7578-41FA-76682B09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EEB48-FA5A-02C2-2787-A8CB1F89D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رقم نوع النعت المناسب للصفة المكتوبة بلون أحمر في الجملة التالية.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700A7D-97D3-5473-9261-882C96D8BD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FA9FAB-DCBE-CB65-E883-27B4B64E9D4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F69DAD-6F32-DA1F-B10C-EA87FA1265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F06C5B-691F-0815-1C82-8683BE6712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931055-1D12-187B-C176-E83338EE8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0A05D9-AB82-0CD1-9D44-5A90F9B5E6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540945-D0CE-1BFF-7936-528E169694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AD33CE-D457-D0D6-A110-B06F13F84A42}"/>
              </a:ext>
            </a:extLst>
          </p:cNvPr>
          <p:cNvSpPr txBox="1"/>
          <p:nvPr/>
        </p:nvSpPr>
        <p:spPr>
          <a:xfrm>
            <a:off x="648510" y="2539524"/>
            <a:ext cx="8089090" cy="91940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ما أَجْمَلَ </a:t>
            </a:r>
            <a:r>
              <a:rPr lang="ar-MA" sz="4800" dirty="0" err="1"/>
              <a:t>ٱلْأُمَّةَ</a:t>
            </a:r>
            <a:r>
              <a:rPr lang="ar-MA" sz="4800" dirty="0"/>
              <a:t> </a:t>
            </a:r>
            <a:r>
              <a:rPr lang="ar-MA" sz="4800" dirty="0" err="1">
                <a:solidFill>
                  <a:srgbClr val="FF0000"/>
                </a:solidFill>
              </a:rPr>
              <a:t>ٱلْمُتَّحِدَةَ</a:t>
            </a:r>
            <a:r>
              <a:rPr lang="ar-MA" sz="4800" dirty="0"/>
              <a:t> كَلِمَتُها </a:t>
            </a:r>
            <a:r>
              <a:rPr lang="ar-MA" sz="4800" dirty="0" err="1"/>
              <a:t>وَٱلْمُتَماسِكَةَ</a:t>
            </a:r>
            <a:r>
              <a:rPr lang="ar-MA" sz="4800" dirty="0"/>
              <a:t> صُفوفُها!</a:t>
            </a:r>
            <a:endParaRPr lang="fr-FR" sz="48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2F6B3EB-3406-2ED8-A66D-21F52B981634}"/>
              </a:ext>
            </a:extLst>
          </p:cNvPr>
          <p:cNvSpPr/>
          <p:nvPr/>
        </p:nvSpPr>
        <p:spPr>
          <a:xfrm>
            <a:off x="6926747" y="5075404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967F58-DDA0-E59D-0CD7-3D707917BB78}"/>
              </a:ext>
            </a:extLst>
          </p:cNvPr>
          <p:cNvSpPr/>
          <p:nvPr/>
        </p:nvSpPr>
        <p:spPr>
          <a:xfrm>
            <a:off x="2317561" y="5187164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B1B58B-580E-F4A9-AC75-343D1C36C6B7}"/>
              </a:ext>
            </a:extLst>
          </p:cNvPr>
          <p:cNvSpPr txBox="1"/>
          <p:nvPr/>
        </p:nvSpPr>
        <p:spPr>
          <a:xfrm>
            <a:off x="5445476" y="4005826"/>
            <a:ext cx="3099411" cy="10215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نَعْتٌ حَقيقِيٌّ</a:t>
            </a:r>
            <a:endParaRPr lang="fr-FR" sz="5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F77F8F-54FE-EB80-4BB3-BCBC6D2EA4FD}"/>
              </a:ext>
            </a:extLst>
          </p:cNvPr>
          <p:cNvSpPr txBox="1"/>
          <p:nvPr/>
        </p:nvSpPr>
        <p:spPr>
          <a:xfrm>
            <a:off x="1015389" y="4076954"/>
            <a:ext cx="3099411" cy="10215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نَعْتٌ سَبَبِيٌّ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04565580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ECA7E-3F61-AB2B-EE49-B15EC5EE8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7E22A-1E00-D76B-667F-F57FDAE36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مراجعة درس الإملاء. همزة اسم "ابن". من يذكرنا بقاعدة رسم همزته؟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FADFA2A-D3D7-CAFC-80A8-5BBAAA8124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7F3DE5-1369-1C68-19BC-60048AA51AA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B941B-C980-34AE-51EE-B1ABC2E8E61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3A817C-7C0C-54FE-C01B-918F384610A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5C40F6-FF68-95FC-6548-D23AA8052E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E08BF7-1A15-7EA1-ABC9-3927D448F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5D59B9-D811-117D-4294-861E3E031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3EE74D-477A-5282-4C20-1B653AC63357}"/>
              </a:ext>
            </a:extLst>
          </p:cNvPr>
          <p:cNvSpPr txBox="1"/>
          <p:nvPr/>
        </p:nvSpPr>
        <p:spPr>
          <a:xfrm>
            <a:off x="2095384" y="3149601"/>
            <a:ext cx="517987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هَمْزَةُ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"اِبْنُ"؟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54005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69239-DE8C-4E54-3881-2FE0C72B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49AB-1B30-3964-9A93-D29BBB6D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59113F20-7EDF-6E04-8548-4580B2386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EC5384-9A23-30E6-E068-7AD36248286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DAA188-28F7-3D1F-E8A4-E9E1E38ADAB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9D30AD-DF93-FB6D-5DED-3B349519988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96CA50-5234-0A8E-B999-BAE936C8B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2822F4-B62A-D20C-9407-0EED9FE8D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16B62E-FB6C-5EF1-B6A5-0E8E188B6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A4CEAE-58A7-BEAF-B6CA-DAAA7CEECEF2}"/>
              </a:ext>
            </a:extLst>
          </p:cNvPr>
          <p:cNvSpPr/>
          <p:nvPr/>
        </p:nvSpPr>
        <p:spPr>
          <a:xfrm>
            <a:off x="633374" y="2437918"/>
            <a:ext cx="7877252" cy="3155600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إذا جاءَتْ في أَوَّلِ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ٱلْكلامِ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أَرْسُمُ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إذا جاءَتْ وَسَطَ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ٱلْكلامِ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أَحْذِفُ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في ٱلْحالَاتِ ٱلتّالِيَةِ: 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سَبَقَها حَرْفُ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ٱلنِّداءِ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"يا" أَوْ هَمْزَةُ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ٱلِاسْتِفْهامِ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(أ)؛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وَقَعَتْ بَيْنَ عَلَمَيْنِ أَوَّلُهُما غَيْرُ مُنَوَّنٍ  وَثانيهِما أَبٌ لِلْأَوَّلِ.</a:t>
            </a:r>
          </a:p>
        </p:txBody>
      </p:sp>
    </p:spTree>
    <p:extLst>
      <p:ext uri="{BB962C8B-B14F-4D97-AF65-F5344CB8AC3E}">
        <p14:creationId xmlns:p14="http://schemas.microsoft.com/office/powerpoint/2010/main" val="69926050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BEB4-6016-D117-B338-749B9967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0DEEE-CAA4-E6B0-39BB-44EF07F3C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ألواحكم. اكتبوا اسم "ابن" بحذف الهمزة أو بثبوتها مكان النقط دون كتابة الجملة.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9BB1E04-DFF1-F322-BD8D-C7526134A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E53020-DBBF-CC9D-4EA9-3D08794B87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ED7A2-26B5-A444-04A8-4B9189C3C7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6B2BD8-9251-B304-B03F-6963664A29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5F49C-E97A-0885-655C-80EA37A68B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162635-73E8-8BFA-4D9B-1832BFCE1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924820-B2F4-8E8E-5C7A-9D0A09ADE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42299C-74C5-CBC0-35DD-6B6C08B71F7A}"/>
              </a:ext>
            </a:extLst>
          </p:cNvPr>
          <p:cNvSpPr txBox="1"/>
          <p:nvPr/>
        </p:nvSpPr>
        <p:spPr>
          <a:xfrm>
            <a:off x="616921" y="2864894"/>
            <a:ext cx="7910158" cy="1822192"/>
          </a:xfrm>
          <a:prstGeom prst="roundRect">
            <a:avLst>
              <a:gd name="adj" fmla="val 7421"/>
            </a:avLst>
          </a:prstGeom>
          <a:solidFill>
            <a:schemeClr val="bg2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 حَضَرَ زَيْدُ ..... عَائِشَةَ إِلَى مَأْدُبَةِ ...... عَمِّهِ خَالِدِ ......عَبْدِ </a:t>
            </a:r>
            <a:r>
              <a:rPr lang="ar-MA" sz="5400" dirty="0" err="1"/>
              <a:t>ٱلرَّحْمنِ</a:t>
            </a:r>
            <a:r>
              <a:rPr lang="ar-MA" sz="5400" dirty="0"/>
              <a:t> رُفْقَةَ ......أَخيهِ سُلَيْمانَ.</a:t>
            </a:r>
            <a:endParaRPr lang="fr-FR" sz="5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D578049-2EB8-CDC7-E4E5-0C57C054535D}"/>
              </a:ext>
            </a:extLst>
          </p:cNvPr>
          <p:cNvSpPr/>
          <p:nvPr/>
        </p:nvSpPr>
        <p:spPr>
          <a:xfrm>
            <a:off x="6149277" y="2826022"/>
            <a:ext cx="431809" cy="3814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B5CE641-3362-86DA-382E-E93C6883A261}"/>
              </a:ext>
            </a:extLst>
          </p:cNvPr>
          <p:cNvSpPr/>
          <p:nvPr/>
        </p:nvSpPr>
        <p:spPr>
          <a:xfrm>
            <a:off x="2735386" y="2826022"/>
            <a:ext cx="431809" cy="3814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109B051-A0BF-4868-71F4-F0CE927ED03F}"/>
              </a:ext>
            </a:extLst>
          </p:cNvPr>
          <p:cNvSpPr/>
          <p:nvPr/>
        </p:nvSpPr>
        <p:spPr>
          <a:xfrm>
            <a:off x="7272605" y="3811849"/>
            <a:ext cx="431809" cy="3814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62B6E12-6C30-967E-AE1D-4B7C73E30052}"/>
              </a:ext>
            </a:extLst>
          </p:cNvPr>
          <p:cNvSpPr/>
          <p:nvPr/>
        </p:nvSpPr>
        <p:spPr>
          <a:xfrm>
            <a:off x="3713687" y="3775990"/>
            <a:ext cx="431809" cy="3814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64720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5382E-5ECC-BD27-D7CD-AA48A820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DF72F-F882-14D1-8637-CF0EEEDB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 مناقشة كل حالة مع توضيح أسباب الثبوت أو الحذف.)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47D0D11-F8BB-B8BF-3814-0A7EFD4D8B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421183-7EE4-AFB4-3F3A-7EB0B106139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10AE07-1664-571B-1B39-310B5D215F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F9969C-8E24-01FE-F139-FA418420081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7116D4-B674-E33C-4089-092D6DE8C1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0D7A70-BC0B-6CA6-9526-FEDA5A1DE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82888C-7030-C487-8A4F-EE42D6BC6A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4229EA-F428-1269-893C-6D6B5A5AE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30" y="2097741"/>
            <a:ext cx="3177988" cy="317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003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59B6CD-A9CE-6BF2-4EB0-57545AC92810}"/>
              </a:ext>
            </a:extLst>
          </p:cNvPr>
          <p:cNvSpPr txBox="1"/>
          <p:nvPr/>
        </p:nvSpPr>
        <p:spPr>
          <a:xfrm>
            <a:off x="557384" y="1976704"/>
            <a:ext cx="8029231" cy="4420508"/>
          </a:xfrm>
          <a:prstGeom prst="roundRect">
            <a:avLst>
              <a:gd name="adj" fmla="val 7558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اَلتَّعايُشُ هُوَ فَنُّ ٱلْعَيْشِ ٱلْمُشْتَرَكِ بَيْنَ أَفْرادِ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مُعْتَقَداتُهُمْ وَثَقافاتُهُمْ وَأُصولُهُمْ. يَتَجَسَّدُ في قَبولِ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وَٱلْإيمانِ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غِنًى وَلَيْسَ عِبْئاً.</a:t>
            </a:r>
          </a:p>
          <a:p>
            <a:pPr algn="just" rtl="1">
              <a:lnSpc>
                <a:spcPct val="1500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وَيَقومُ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رَكائِزَ أَساسِيَّةٍ أَهَمُّها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ٱلْحِوارُ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ٱلْبَنَّاءُ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ٱلْمُتَبادَلُ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وَٱلْعَدالَةُ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فَحينَ يَتَعايَشُ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آدَمَ مَعَ ٱلآخَرينَ، فَهُوَ يَبْني جُسوراً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ٱلتَّفاهُمِ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وَيُحَوِّلُ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قُوَّةٍ تُثْري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65DDA6-BCC0-60A7-EC46-B5F19F74769F}"/>
              </a:ext>
            </a:extLst>
          </p:cNvPr>
          <p:cNvSpPr txBox="1"/>
          <p:nvPr/>
        </p:nvSpPr>
        <p:spPr>
          <a:xfrm>
            <a:off x="557384" y="1976704"/>
            <a:ext cx="8029231" cy="4420508"/>
          </a:xfrm>
          <a:prstGeom prst="roundRect">
            <a:avLst>
              <a:gd name="adj" fmla="val 7558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اَلتَّعايُشُ هُوَ فَنُّ ٱلْعَيْشِ ٱلْمُشْتَرَكِ بَيْنَ أَفْرادِ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مُعْتَقَداتُهُمْ وَثَقافاتُهُمْ وَأُصولُهُمْ. يَتَجَسَّدُ في قَبولِ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وَٱلْإيمانِ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غِنًى وَلَيْسَ عِبْئاً.</a:t>
            </a:r>
          </a:p>
          <a:p>
            <a:pPr algn="just" rtl="1">
              <a:lnSpc>
                <a:spcPct val="1500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وَيَقومُ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رَكائِزَ أَساسِيَّةٍ أَهَمُّها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ٱلْحِوارُ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ٱلْبَنَّاءُ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ٱلْمُتَبادَلُ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وَٱلْعَدالَةُ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فَحينَ يَتَعايَشُ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آدَمَ مَعَ ٱلآخَرينَ، فَهُوَ يَبْني جُسوراً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ٱلتَّفاهُمِ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وَيُحَوِّلُ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قُوَّةٍ تُثْري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لم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تحذف همزة ابن في عبارة –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آدَمَ "؟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84098C0-A623-CD74-425B-132C1BF0170E}"/>
              </a:ext>
            </a:extLst>
          </p:cNvPr>
          <p:cNvSpPr txBox="1"/>
          <p:nvPr/>
        </p:nvSpPr>
        <p:spPr>
          <a:xfrm>
            <a:off x="557384" y="1976704"/>
            <a:ext cx="8029231" cy="4420508"/>
          </a:xfrm>
          <a:prstGeom prst="roundRect">
            <a:avLst>
              <a:gd name="adj" fmla="val 7558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اَلتَّعايُشُ هُوَ فَنُّ ٱلْعَيْشِ ٱلْمُشْتَرَكِ بَيْنَ أَفْرادِ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مُعْتَقَداتُهُمْ وَثَقافاتُهُمْ وَأُصولُهُمْ. يَتَجَسَّدُ في قَبولِ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وَٱلْإيمانِ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غِنًى وَلَيْسَ عِبْئاً.</a:t>
            </a:r>
          </a:p>
          <a:p>
            <a:pPr algn="just" rtl="1">
              <a:lnSpc>
                <a:spcPct val="1500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وَيَقومُ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رَكائِزَ أَساسِيَّةٍ أَهَمُّها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ٱلْحِوارُ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ٱلْبَنَّاءُ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ٱلْمُتَبادَلُ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وَٱلْعَدالَةُ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فَحينَ يَتَعايَشُ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آدَمَ مَعَ ٱلآخَرينَ، فَهُوَ يَبْني جُسوراً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ٱلتَّفاهُمِ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وَيُحَوِّلُ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قُوَّةٍ تُثْري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05C9-1042-4D88-B2DA-A263AA2A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ACD7C-C621-8A48-7260-BB8B1D4E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"المشترك"؟ وآخر يعرب كلمة "أساسية" وآخر كلمة" المجتمعات".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795B5-0579-AB35-A542-BBABD46545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DAF98-F35D-4DE6-A947-651FF95ED7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DA326D-B15A-B125-042C-5FBF0D0DC4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3DC35-52DC-D187-A81B-D9C06B5D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4C2045-E98C-0B1A-426F-AF77FFAD5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61982-42A7-EB19-1D52-FC0CBBFF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6B5BA2-C015-3B69-C08B-22D6E27F83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3386AA-9C37-572F-43F4-18DDD46B710A}"/>
              </a:ext>
            </a:extLst>
          </p:cNvPr>
          <p:cNvSpPr txBox="1"/>
          <p:nvPr/>
        </p:nvSpPr>
        <p:spPr>
          <a:xfrm>
            <a:off x="557384" y="1976704"/>
            <a:ext cx="8029231" cy="4420508"/>
          </a:xfrm>
          <a:prstGeom prst="roundRect">
            <a:avLst>
              <a:gd name="adj" fmla="val 7558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اَلتَّعايُشُ هُوَ فَنُّ ٱلْعَيْشِ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ٱلْمُشْتَرَكِ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أَفْرادِ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مُعْتَقَداتُهُمْ وَثَقافاتُهُمْ وَأُصولُهُمْ. يَتَجَسَّدُ في قَبولِ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وَٱلْإيمانِ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غِنًى وَلَيْسَ عِبْئاً.</a:t>
            </a:r>
          </a:p>
          <a:p>
            <a:pPr algn="just" rtl="1">
              <a:lnSpc>
                <a:spcPct val="1500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وَيَقومُ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رَكائِزَ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أَساسِيَّةٍ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أَهَمُّها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ٱلْحِوارُ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ٱلْبَنَّاءُ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ٱلْمُتَبادَلُ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وَٱلْعَدالَةُ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فَحينَ يَتَعايَشُ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آدَمَ مَعَ ٱلآخَرينَ، فَهُوَ يَبْني جُسوراً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ٱلتَّفاهُمِ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وَيُحَوِّلُ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قُوَّةٍ تُثْري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62632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بخطوات شكل جملة؟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4F7E0C-316B-D5F9-B7B2-F3AE579527AD}"/>
              </a:ext>
            </a:extLst>
          </p:cNvPr>
          <p:cNvSpPr txBox="1"/>
          <p:nvPr/>
        </p:nvSpPr>
        <p:spPr>
          <a:xfrm>
            <a:off x="1070129" y="296733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لِشَكْلِ جُمْلَةٍ؟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18064</TotalTime>
  <Words>1889</Words>
  <Application>Microsoft Office PowerPoint</Application>
  <PresentationFormat>Affichage à l'écran (4:3)</PresentationFormat>
  <Paragraphs>339</Paragraphs>
  <Slides>56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56</vt:i4>
      </vt:variant>
    </vt:vector>
  </HeadingPairs>
  <TitlesOfParts>
    <vt:vector size="77" baseType="lpstr">
      <vt:lpstr>Microsoft Uighur</vt:lpstr>
      <vt:lpstr>Dosis ExtraBold</vt:lpstr>
      <vt:lpstr>Aptos Display</vt:lpstr>
      <vt:lpstr>Calibri</vt:lpstr>
      <vt:lpstr>Arial</vt:lpstr>
      <vt:lpstr>Aptos</vt:lpstr>
      <vt:lpstr>Wingdings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 بهذه السلوكات. سنحدد الفائز بنجمة السلوك في نهاية الحصة. </vt:lpstr>
      <vt:lpstr>ضعوا الكراسة والدفتر واللوحة في القمطر.</vt:lpstr>
      <vt:lpstr>سنبدأ حصة اليوم بتصحيح الواجب المنزلي. خذوا  كراساتكم ص:103.  من يقرأ النص؟ </vt:lpstr>
      <vt:lpstr>ستواصلون في حصة اليوم تفسير فكرة باستعمال أساليب مقترحة.</vt:lpstr>
      <vt:lpstr>خذوا دفاتر البحث. اكتبوا فقرة لتوضيح  الفكرة.</vt:lpstr>
      <vt:lpstr>من يقرأ عمله؟ </vt:lpstr>
      <vt:lpstr>في نظركم، من الفائز في نشاط التحدث باسترسال؟</vt:lpstr>
      <vt:lpstr>Présentation PowerPoint</vt:lpstr>
      <vt:lpstr> في حصة اليوم، ستشكلون جملا من نص ثم تستثمرونه لغويا بعد فهم مضامينه. </vt:lpstr>
      <vt:lpstr>خذوا كراساتكم الصفحة -104-. اقرؤوا النص قراءة صامتة. (تصحيح : استبدل عقولها بعقولهم )</vt:lpstr>
      <vt:lpstr>نبدأ بالشكل. من يذكرنا بالخطوات التي نسلكها لشكل جملة؟ </vt:lpstr>
      <vt:lpstr>لنتذكر. من يقرأ؟ . </vt:lpstr>
      <vt:lpstr>قوموا بشكل الجملتين  في المكان المخصص لذلك. (يسجل الأستاذ الجملتين على السبورة.)</vt:lpstr>
      <vt:lpstr>من يقوم إلى السبورة ويشكل الجملة الأولى؟ وآخر يشكل الثانية.</vt:lpstr>
      <vt:lpstr>ضعوا خطا تحت الأخطاء في الشكل، ثم اشكلوا الجملتين في النص.</vt:lpstr>
      <vt:lpstr>من يقرأ النص بطلاقة  على كراسته؟ . (قراءتان  فقط). </vt:lpstr>
      <vt:lpstr>أجيبوا عن أسئلة  استثمار المعجم وفهم النص.  ( توجيه التلاميذ الذين أنجزوا  أعمالهم قبل انتهاء الوقت إلى الإجابة عن السؤالين 5-6)</vt:lpstr>
      <vt:lpstr>نصحح. من يجيب عن السؤال الأول؟ (الانتقال إلى السؤال الموالي بعد مناقشة الأجوبة المقترحة.)</vt:lpstr>
      <vt:lpstr>صححوا على كراساتكم.</vt:lpstr>
      <vt:lpstr>صححوا على كراساتكم.</vt:lpstr>
      <vt:lpstr>ننتقل إلى استثمار الظواهر اللغوية. خذوا دفاتر القسم وأجيبوا عن الأسئلة  :7-8-9</vt:lpstr>
      <vt:lpstr>نصحح. من يجيب عن السؤال الأول؟ (الانتقال إلى السؤال الموالي بعد مناقشة الأجوبة المقترحة.)</vt:lpstr>
      <vt:lpstr>صححوا على دفاتركم. (يحدد الأستاذ عدد التلاميذ الذين أجابوا بشكل صحيح عن كل سؤال.) </vt:lpstr>
      <vt:lpstr>توجيه</vt:lpstr>
      <vt:lpstr>من يذكرنا  بخطوات صياغة الفكرة الرئيسة لفقرة؟</vt:lpstr>
      <vt:lpstr>أعيدوا قراءة الفقرة الثانية من النص وسجلوا فكرتها الرئيسة على الهامش بقلم الرصاص؟</vt:lpstr>
      <vt:lpstr>من يقرأ الفكرة الرئيسة التي قام بصياغتها؟</vt:lpstr>
      <vt:lpstr>هذا مقترح آخر. من يقرأ؟ ( يمكن الاشتغال على فقرة أخرى وإنجازها بشكل جماعي.) </vt:lpstr>
      <vt:lpstr>ننتقل إلى درس النعت السببي. من يذكرنا بتعريف للنعت السببي؟</vt:lpstr>
      <vt:lpstr>من يقرأ؟</vt:lpstr>
      <vt:lpstr>خذوا ألواحكم. سجلوا عليها النعت السببي الوارد في الجملة التالية.</vt:lpstr>
      <vt:lpstr>سجلوا على ألواحكم النعتين السببيين الواردين في الجملة التالية.</vt:lpstr>
      <vt:lpstr>سجلوا على ألواحكم النعتين السببيين الواردين في الجملة التالية.</vt:lpstr>
      <vt:lpstr>سجلوا على ألواحكم رقم نوع النعت المناسب للصفة المكتوبة بلون أحمر في الجملة التالية.</vt:lpstr>
      <vt:lpstr>سجلوا على ألواحكم رقم نوع النعت المناسب للصفة المكتوبة بلون أحمر في الجملة التالية.</vt:lpstr>
      <vt:lpstr>ننتقل إلى مراجعة درس الإملاء. همزة اسم "ابن". من يذكرنا بقاعدة رسم همزته؟ </vt:lpstr>
      <vt:lpstr>نتذكر جماعة. من يقرأ؟ </vt:lpstr>
      <vt:lpstr>على ألواحكم. اكتبوا اسم "ابن" بحذف الهمزة أو بثبوتها مكان النقط دون كتابة الجملة.</vt:lpstr>
      <vt:lpstr>ارفعوا ألواحكم. ( مناقشة كل حالة مع توضيح أسباب الثبوت أو الحذف.) </vt:lpstr>
      <vt:lpstr>الآن. خذوا دفاتر القسم. سأملي عليكم فقرة. </vt:lpstr>
      <vt:lpstr>يفصل الأستاذ الحاسوب عن الشاشة ثم يسمع الفقرة قبل أن يمليها جملة جملة.</vt:lpstr>
      <vt:lpstr>من يقرأ؟  (مطالبة التلاميذ بعد ذلك بالتصحيح الفردي على دفاترهم.)</vt:lpstr>
      <vt:lpstr>من يحدد لم لم تحذف همزة ابن في عبارة – ٱبْنُ آدَمَ "؟ </vt:lpstr>
      <vt:lpstr>من يعرب كلمة "المشترك"؟ وآخر يعرب كلمة "أساسية" وآخر كلمة" المجتمعات".</vt:lpstr>
      <vt:lpstr>اختتام الحصة</vt:lpstr>
      <vt:lpstr>من يذكرنا  بخطوات شكل جملة؟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199</cp:revision>
  <dcterms:created xsi:type="dcterms:W3CDTF">2023-09-20T21:35:22Z</dcterms:created>
  <dcterms:modified xsi:type="dcterms:W3CDTF">2025-12-29T18:36:21Z</dcterms:modified>
</cp:coreProperties>
</file>