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8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</p:sldMasterIdLst>
  <p:notesMasterIdLst>
    <p:notesMasterId r:id="rId19"/>
  </p:notesMasterIdLst>
  <p:sldIdLst>
    <p:sldId id="2147482876" r:id="rId10"/>
    <p:sldId id="2147482772" r:id="rId11"/>
    <p:sldId id="2147482879" r:id="rId12"/>
    <p:sldId id="2147482760" r:id="rId13"/>
    <p:sldId id="2147482618" r:id="rId14"/>
    <p:sldId id="2147482880" r:id="rId15"/>
    <p:sldId id="2147482882" r:id="rId16"/>
    <p:sldId id="2147482881" r:id="rId17"/>
    <p:sldId id="2147482884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pos="4150" userDrawn="1">
          <p15:clr>
            <a:srgbClr val="A4A3A4"/>
          </p15:clr>
        </p15:guide>
        <p15:guide id="3" pos="3356" userDrawn="1">
          <p15:clr>
            <a:srgbClr val="A4A3A4"/>
          </p15:clr>
        </p15:guide>
        <p15:guide id="4" pos="2358" userDrawn="1">
          <p15:clr>
            <a:srgbClr val="A4A3A4"/>
          </p15:clr>
        </p15:guide>
        <p15:guide id="7" pos="113" userDrawn="1">
          <p15:clr>
            <a:srgbClr val="A4A3A4"/>
          </p15:clr>
        </p15:guide>
        <p15:guide id="8" orient="horz" pos="2818" userDrawn="1">
          <p15:clr>
            <a:srgbClr val="A4A3A4"/>
          </p15:clr>
        </p15:guide>
        <p15:guide id="9" orient="horz" pos="4110" userDrawn="1">
          <p15:clr>
            <a:srgbClr val="A4A3A4"/>
          </p15:clr>
        </p15:guide>
        <p15:guide id="10" orient="horz" pos="2228" userDrawn="1">
          <p15:clr>
            <a:srgbClr val="A4A3A4"/>
          </p15:clr>
        </p15:guide>
        <p15:guide id="11" pos="3243" userDrawn="1">
          <p15:clr>
            <a:srgbClr val="A4A3A4"/>
          </p15:clr>
        </p15:guide>
        <p15:guide id="12" pos="30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3F48"/>
    <a:srgbClr val="424D7C"/>
    <a:srgbClr val="ECFEFC"/>
    <a:srgbClr val="00ACA4"/>
    <a:srgbClr val="555F87"/>
    <a:srgbClr val="7FB9BE"/>
    <a:srgbClr val="ECF8FB"/>
    <a:srgbClr val="F6F6F6"/>
    <a:srgbClr val="106585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99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98" y="30"/>
      </p:cViewPr>
      <p:guideLst>
        <p:guide pos="4626"/>
        <p:guide pos="4150"/>
        <p:guide pos="3356"/>
        <p:guide pos="2358"/>
        <p:guide pos="113"/>
        <p:guide orient="horz" pos="2818"/>
        <p:guide orient="horz" pos="4110"/>
        <p:guide orient="horz" pos="2228"/>
        <p:guide pos="3243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slideLayout" Target="../slideLayouts/slideLayout6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0.xml"/><Relationship Id="rId21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slideLayout" Target="../slideLayouts/slideLayout14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20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23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37.xml"/><Relationship Id="rId19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Relationship Id="rId22" Type="http://schemas.openxmlformats.org/officeDocument/2006/relationships/slideLayout" Target="../slideLayouts/slideLayout14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19/01/2026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745" r:id="rId13"/>
    <p:sldLayoutId id="214748374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A952CF8-DAE8-8D8B-8C1E-9D4F70D82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1" b="3329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67857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السادس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مسك النتائج.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تقويمات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طلاقة.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وضعية تدريبية للمراجعة و الدعم.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6319706-A3F7-DD3E-C2E6-DC33739FD8F8}"/>
              </a:ext>
            </a:extLst>
          </p:cNvPr>
          <p:cNvSpPr txBox="1">
            <a:spLocks/>
          </p:cNvSpPr>
          <p:nvPr/>
        </p:nvSpPr>
        <p:spPr>
          <a:xfrm>
            <a:off x="4864611" y="2480101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المعجم و فهم المقروء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الظواهر اللغوية</a:t>
            </a:r>
            <a:endParaRPr lang="fr-FR" sz="1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الإنتاج الكتابي</a:t>
            </a:r>
            <a:endParaRPr lang="fr-FR" sz="1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الاستماع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endParaRPr lang="ar-MA" sz="1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3C6DAED7-AAEC-E13A-DF61-F29F7104EFB8}"/>
              </a:ext>
            </a:extLst>
          </p:cNvPr>
          <p:cNvSpPr txBox="1">
            <a:spLocks/>
          </p:cNvSpPr>
          <p:nvPr/>
        </p:nvSpPr>
        <p:spPr>
          <a:xfrm>
            <a:off x="800611" y="23400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طلاقة.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وضعية تدريبية للمراجعة و الدعم. </a:t>
            </a:r>
          </a:p>
        </p:txBody>
      </p:sp>
    </p:spTree>
    <p:extLst>
      <p:ext uri="{BB962C8B-B14F-4D97-AF65-F5344CB8AC3E}">
        <p14:creationId xmlns:p14="http://schemas.microsoft.com/office/powerpoint/2010/main" val="3930094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727F5-5780-38E6-2F0A-2684B06D9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25A70F-A04E-DA22-E0AE-ABB18F1FF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96" y="2946624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المعجم والفهم القرائي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29460338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6ADDC57D-4BE2-FA1E-DFC0-97A2FA3B89F5}"/>
              </a:ext>
            </a:extLst>
          </p:cNvPr>
          <p:cNvSpPr txBox="1">
            <a:spLocks/>
          </p:cNvSpPr>
          <p:nvPr/>
        </p:nvSpPr>
        <p:spPr>
          <a:xfrm>
            <a:off x="1399593" y="293671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المتعلم النص مرتين قبل البدء في الرائز؛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0412EB1C-FEB4-A109-7359-0F465DACFDBF}"/>
              </a:ext>
            </a:extLst>
          </p:cNvPr>
          <p:cNvSpPr txBox="1">
            <a:spLocks/>
          </p:cNvSpPr>
          <p:nvPr/>
        </p:nvSpPr>
        <p:spPr>
          <a:xfrm>
            <a:off x="1730828" y="815794"/>
            <a:ext cx="5682343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حصة المعجم وفهم المقروء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735F8160-37A9-1442-4C69-27E4BAB948D4}"/>
              </a:ext>
            </a:extLst>
          </p:cNvPr>
          <p:cNvSpPr txBox="1">
            <a:spLocks/>
          </p:cNvSpPr>
          <p:nvPr/>
        </p:nvSpPr>
        <p:spPr>
          <a:xfrm>
            <a:off x="1399593" y="2171022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2400" dirty="0"/>
              <a:t> </a:t>
            </a:r>
            <a:r>
              <a:rPr lang="ar-MA" sz="2400" dirty="0"/>
              <a:t>يمرر رائز المعجم وفهم المقروء بشكل جماعي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45D124FA-5450-4E1D-0C37-D4E46B0725A3}"/>
              </a:ext>
            </a:extLst>
          </p:cNvPr>
          <p:cNvSpPr txBox="1">
            <a:spLocks/>
          </p:cNvSpPr>
          <p:nvPr/>
        </p:nvSpPr>
        <p:spPr>
          <a:xfrm>
            <a:off x="1399593" y="3770493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يجيب المتعلم على أسئلة المعجم وفهم المقروء </a:t>
            </a:r>
            <a:r>
              <a:rPr lang="ar-MA" sz="2400" dirty="0"/>
              <a:t>في الحيز المخصص للجواب مباشرة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984582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150" y="2002795"/>
            <a:ext cx="7886700" cy="720000"/>
          </a:xfrm>
        </p:spPr>
        <p:txBody>
          <a:bodyPr/>
          <a:lstStyle/>
          <a:p>
            <a:pPr rtl="1"/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</a:rPr>
              <a:t>رائز المعجم وفهم المقروء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B60D0C4-9117-0AF0-7795-B940EA30E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345" y="1914142"/>
            <a:ext cx="779455" cy="897307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CCBCE5BA-4D20-A770-1821-2AA02BA37DBD}"/>
              </a:ext>
            </a:extLst>
          </p:cNvPr>
          <p:cNvSpPr txBox="1">
            <a:spLocks/>
          </p:cNvSpPr>
          <p:nvPr/>
        </p:nvSpPr>
        <p:spPr>
          <a:xfrm>
            <a:off x="1526197" y="3326552"/>
            <a:ext cx="7886700" cy="720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4800" dirty="0"/>
              <a:t>رائز الظواهر </a:t>
            </a:r>
            <a:r>
              <a:rPr lang="ar-MA" sz="4800" dirty="0" err="1"/>
              <a:t>اللغويةوالإملائية</a:t>
            </a:r>
            <a:endParaRPr lang="ar-MA" sz="48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AB2E972-F026-699E-DE19-3B5FCBB476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345" y="3061375"/>
            <a:ext cx="779455" cy="89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917B2-43AA-57FF-4253-0027940EF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A9DDC1-F5F6-E669-D2CF-B025AA458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96" y="2946624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استراحة قصيرة (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تفادي التشويش على باقي الأقسام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 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E46D0EC-C736-EDE5-06BC-3884ED6317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807937"/>
            <a:ext cx="490761" cy="56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210046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416" y="3867316"/>
            <a:ext cx="7886700" cy="720000"/>
          </a:xfrm>
        </p:spPr>
        <p:txBody>
          <a:bodyPr/>
          <a:lstStyle/>
          <a:p>
            <a:r>
              <a:rPr lang="ar-MA" sz="4800" dirty="0"/>
              <a:t>رائز فهم المسموع</a:t>
            </a:r>
            <a:endParaRPr lang="fr-MA" sz="48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DF6FD3-B370-ED7C-A2C6-525639D29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077" y="3690009"/>
            <a:ext cx="779456" cy="897307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7928A0BC-4FBB-8108-9D8E-F751112D83FB}"/>
              </a:ext>
            </a:extLst>
          </p:cNvPr>
          <p:cNvSpPr txBox="1">
            <a:spLocks/>
          </p:cNvSpPr>
          <p:nvPr/>
        </p:nvSpPr>
        <p:spPr>
          <a:xfrm>
            <a:off x="1695602" y="2270684"/>
            <a:ext cx="7886700" cy="720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4800" dirty="0"/>
              <a:t>رائز الإنتاج الكتابي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89F50CE-D67D-A9B9-674A-BF7439B13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077" y="2182030"/>
            <a:ext cx="779455" cy="89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46497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6ADDC57D-4BE2-FA1E-DFC0-97A2FA3B89F5}"/>
              </a:ext>
            </a:extLst>
          </p:cNvPr>
          <p:cNvSpPr txBox="1">
            <a:spLocks/>
          </p:cNvSpPr>
          <p:nvPr/>
        </p:nvSpPr>
        <p:spPr>
          <a:xfrm>
            <a:off x="1324948" y="310095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يسمع الأستاذ(ة) النص السماعي مرتين لجماعة الفصل؛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0412EB1C-FEB4-A109-7359-0F465DACFDBF}"/>
              </a:ext>
            </a:extLst>
          </p:cNvPr>
          <p:cNvSpPr txBox="1">
            <a:spLocks/>
          </p:cNvSpPr>
          <p:nvPr/>
        </p:nvSpPr>
        <p:spPr>
          <a:xfrm>
            <a:off x="1730828" y="1130139"/>
            <a:ext cx="5682343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تقويم فهم المسموع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735F8160-37A9-1442-4C69-27E4BAB948D4}"/>
              </a:ext>
            </a:extLst>
          </p:cNvPr>
          <p:cNvSpPr txBox="1">
            <a:spLocks/>
          </p:cNvSpPr>
          <p:nvPr/>
        </p:nvSpPr>
        <p:spPr>
          <a:xfrm>
            <a:off x="1324948" y="1899122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يمرر رائز فهم المسموع بشكل جماعي؛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45D124FA-5450-4E1D-0C37-D4E46B0725A3}"/>
              </a:ext>
            </a:extLst>
          </p:cNvPr>
          <p:cNvSpPr txBox="1">
            <a:spLocks/>
          </p:cNvSpPr>
          <p:nvPr/>
        </p:nvSpPr>
        <p:spPr>
          <a:xfrm>
            <a:off x="1324948" y="439477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يجيب المتعلم على أسئلة فهم المسموع في الحيز المخصص لذلك مباشرة؛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1449032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146B7-4C74-7802-6772-784D52780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74C3721-B7D9-7EDB-A08B-1F6C99FBC739}"/>
              </a:ext>
            </a:extLst>
          </p:cNvPr>
          <p:cNvSpPr txBox="1"/>
          <p:nvPr/>
        </p:nvSpPr>
        <p:spPr>
          <a:xfrm>
            <a:off x="248382" y="758604"/>
            <a:ext cx="8647235" cy="6676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حِكايَةُ </a:t>
            </a:r>
            <a:r>
              <a:rPr kumimoji="0" lang="ar-S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ٱلْمَأَوى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عَبْرَ ٱلزَّمَنِ</a:t>
            </a:r>
          </a:p>
          <a:p>
            <a:pPr marL="0" marR="0" lvl="0" indent="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يَروي تاريخُ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ٱلْمَساكِنِ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قِصَّةَ ٱلْإِنْسانِ مُنْذُ أَقْدَمِ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ٱلْعُصورِ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فَفي ٱلْأَزْمِنَةِ ٱلْأولى، لَجَأَ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ٱلْأَجْدادُ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إِلى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ٱلْكُهوفِ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فَكانَتْ لَهُمْ مَأْوىً طَبيعِيّاً مِنَ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ٱلْأَخْطارِ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وَتَقَلُّباتِ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ٱلطَّقْسِ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وَمَعَ مُرورِ ٱلزَّمَنِ وَتَطَوُّرِ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ٱلْخِبْرَةِ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تَعَلَّمَ ٱلْإِنْسانُ كَيْفَ يَصْنَعُ مَسْكَنَهُ بِيَدَيْهِ، فَبَنى أَكْواخاً بَسيطَةً مِنَ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ٱلطّينِ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وَٱلْأَغْصانِ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ثُمَّ شادَ بُيوتاً حَجَرِيَّةً أَكْثَرَ ثَباتاً وَتَنْظيماً. وَمَعَ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ٱتِّساعِ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ٱلتَّجَمُّعاتِ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ٱلْبَشَرِيَّةِ، ظَهَرَتِ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ٱلْقُرى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ثُمَّ ٱلمُدُنُ، وَبَدَأَتِ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ٱلْمَساكِنُ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تَرْتَفِعُ طابَقاً بَعْدَ طابَقٍ، مُعْلِنَةً مَرْحَلَةً جَديدَةً مِنَ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ٱلاِسْتِقْرارِ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وَفي ٱلعَصْرِ ٱلْحَديثِ، بَلَغَ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ٱلْعُمْرانُ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ذِرْوَتَهُ، فَشُيِّدَتِ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ٱلْأَبْراجُ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ٱلشّاهِقَةُ وَناطِحاتُ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ٱلسَّحابِ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الَّتي غَيَّرَتْ مَلامِحَ ٱلْمُدُنِ. وَهَكَذا، تَكْشِفُ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ٱلْمَساكِنُ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عَبْرَ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ٱلْعُصورِ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عَنْ تَحَوُّلٍ عَميقٍ في أُسْلوبِ عَيْشِ ٱلْإِنْسانِ، وَتُجَسِّدُ قُدْرَتَهُ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ٱلْخَلّاقَةَ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ٱبْتِكارِ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حُلولٍ تُلائِمُ حاجاتِهِ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ٱلْمُتَجَدِّدَةَ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  <a:endParaRPr kumimoji="0" lang="fr-MA" sz="2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 descr="Une image contenant Police, écriture manuscrite, Graphique, typographie&#10;&#10;Le contenu généré par l’IA peut être incorrect.">
            <a:extLst>
              <a:ext uri="{FF2B5EF4-FFF2-40B4-BE49-F238E27FC236}">
                <a16:creationId xmlns:a16="http://schemas.microsoft.com/office/drawing/2014/main" id="{7FD1F72F-797C-62A6-28FD-DE6A7D1A6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9608" y="758604"/>
            <a:ext cx="1572381" cy="73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47701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15829</TotalTime>
  <Words>286</Words>
  <Application>Microsoft Office PowerPoint</Application>
  <PresentationFormat>Affichage à l'écran (4:3)</PresentationFormat>
  <Paragraphs>36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9</vt:i4>
      </vt:variant>
    </vt:vector>
  </HeadingPairs>
  <TitlesOfParts>
    <vt:vector size="29" baseType="lpstr">
      <vt:lpstr>Aptos</vt:lpstr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Présentation PowerPoint</vt:lpstr>
      <vt:lpstr>تنظيم حصص الأسبوع السادس</vt:lpstr>
      <vt:lpstr>رائز المعجم والفهم القرائي</vt:lpstr>
      <vt:lpstr>Présentation PowerPoint</vt:lpstr>
      <vt:lpstr>رائز المعجم وفهم المقروء</vt:lpstr>
      <vt:lpstr>استراحة قصيرة ( تفادي التشويش على باقي الأقسام) </vt:lpstr>
      <vt:lpstr>رائز فهم المسموع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250</cp:revision>
  <cp:lastPrinted>2025-11-10T15:58:57Z</cp:lastPrinted>
  <dcterms:created xsi:type="dcterms:W3CDTF">2023-09-20T21:35:22Z</dcterms:created>
  <dcterms:modified xsi:type="dcterms:W3CDTF">2026-01-19T18:01:44Z</dcterms:modified>
</cp:coreProperties>
</file>