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8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9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0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12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13.xml" ContentType="application/vnd.openxmlformats-officedocument.theme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4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15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16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2" r:id="rId6"/>
    <p:sldMasterId id="2147483815" r:id="rId7"/>
    <p:sldMasterId id="2147483830" r:id="rId8"/>
    <p:sldMasterId id="2147483878" r:id="rId9"/>
    <p:sldMasterId id="2147483893" r:id="rId10"/>
    <p:sldMasterId id="2147483918" r:id="rId11"/>
    <p:sldMasterId id="2147483941" r:id="rId12"/>
    <p:sldMasterId id="2147483965" r:id="rId13"/>
    <p:sldMasterId id="2147483980" r:id="rId14"/>
    <p:sldMasterId id="2147483995" r:id="rId15"/>
    <p:sldMasterId id="2147484019" r:id="rId16"/>
    <p:sldMasterId id="2147484042" r:id="rId17"/>
  </p:sldMasterIdLst>
  <p:notesMasterIdLst>
    <p:notesMasterId r:id="rId56"/>
  </p:notesMasterIdLst>
  <p:sldIdLst>
    <p:sldId id="2147482783" r:id="rId18"/>
    <p:sldId id="2147482632" r:id="rId19"/>
    <p:sldId id="2147482462" r:id="rId20"/>
    <p:sldId id="2147482697" r:id="rId21"/>
    <p:sldId id="2147482618" r:id="rId22"/>
    <p:sldId id="2147482716" r:id="rId23"/>
    <p:sldId id="2147482470" r:id="rId24"/>
    <p:sldId id="2147482725" r:id="rId25"/>
    <p:sldId id="2147482477" r:id="rId26"/>
    <p:sldId id="2134806887" r:id="rId27"/>
    <p:sldId id="2147482763" r:id="rId28"/>
    <p:sldId id="2147482764" r:id="rId29"/>
    <p:sldId id="2134807143" r:id="rId30"/>
    <p:sldId id="2147482765" r:id="rId31"/>
    <p:sldId id="2147482708" r:id="rId32"/>
    <p:sldId id="2147482485" r:id="rId33"/>
    <p:sldId id="2147482784" r:id="rId34"/>
    <p:sldId id="2147482731" r:id="rId35"/>
    <p:sldId id="2147482766" r:id="rId36"/>
    <p:sldId id="2147482767" r:id="rId37"/>
    <p:sldId id="2147482768" r:id="rId38"/>
    <p:sldId id="2147482769" r:id="rId39"/>
    <p:sldId id="2147482712" r:id="rId40"/>
    <p:sldId id="2147482487" r:id="rId41"/>
    <p:sldId id="2147482770" r:id="rId42"/>
    <p:sldId id="2147482774" r:id="rId43"/>
    <p:sldId id="2147482775" r:id="rId44"/>
    <p:sldId id="2147482785" r:id="rId45"/>
    <p:sldId id="2147482786" r:id="rId46"/>
    <p:sldId id="2147482777" r:id="rId47"/>
    <p:sldId id="2147482787" r:id="rId48"/>
    <p:sldId id="2147482772" r:id="rId49"/>
    <p:sldId id="2147482778" r:id="rId50"/>
    <p:sldId id="2147482788" r:id="rId51"/>
    <p:sldId id="2147482779" r:id="rId52"/>
    <p:sldId id="2147482780" r:id="rId53"/>
    <p:sldId id="2147482502" r:id="rId54"/>
    <p:sldId id="2147482706" r:id="rId55"/>
  </p:sldIdLst>
  <p:sldSz cx="9144000" cy="6858000" type="screen4x3"/>
  <p:notesSz cx="6858000" cy="9144000"/>
  <p:embeddedFontLst>
    <p:embeddedFont>
      <p:font typeface="Dosis" panose="02010703020202060003" pitchFamily="2" charset="0"/>
      <p:regular r:id="rId57"/>
      <p:bold r:id="rId58"/>
    </p:embeddedFont>
    <p:embeddedFont>
      <p:font typeface="Dosis ExtraBold" pitchFamily="2" charset="0"/>
      <p:bold r:id="rId59"/>
    </p:embeddedFont>
    <p:embeddedFont>
      <p:font typeface="Dosis Medium" pitchFamily="2" charset="0"/>
      <p:regular r:id="rId60"/>
    </p:embeddedFont>
    <p:embeddedFont>
      <p:font typeface="Dosis SemiBold" panose="02010703020202060003" pitchFamily="2" charset="0"/>
      <p:bold r:id="rId61"/>
    </p:embeddedFont>
    <p:embeddedFont>
      <p:font typeface="Microsoft Uighur" panose="02000000000000000000" pitchFamily="2" charset="-78"/>
      <p:regular r:id="rId62"/>
      <p:bold r:id="rId63"/>
    </p:embeddedFont>
    <p:embeddedFont>
      <p:font typeface="Modern Love" panose="04090805081005020601" pitchFamily="82" charset="0"/>
      <p:regular r:id="rId64"/>
    </p:embeddedFont>
    <p:embeddedFont>
      <p:font typeface="Sakkal Majalla" panose="02000000000000000000" pitchFamily="2" charset="-78"/>
      <p:regular r:id="rId65"/>
      <p:bold r:id="rId6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userDrawn="1">
          <p15:clr>
            <a:srgbClr val="A4A3A4"/>
          </p15:clr>
        </p15:guide>
        <p15:guide id="4" pos="32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424D7C"/>
    <a:srgbClr val="7FB9BE"/>
    <a:srgbClr val="F0F9FE"/>
    <a:srgbClr val="F3EEE8"/>
    <a:srgbClr val="0097B2"/>
    <a:srgbClr val="70B1B6"/>
    <a:srgbClr val="D6E9EA"/>
    <a:srgbClr val="1E3F48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12" autoAdjust="0"/>
    <p:restoredTop sz="94740"/>
  </p:normalViewPr>
  <p:slideViewPr>
    <p:cSldViewPr snapToGrid="0">
      <p:cViewPr varScale="1">
        <p:scale>
          <a:sx n="78" d="100"/>
          <a:sy n="78" d="100"/>
        </p:scale>
        <p:origin x="1766" y="67"/>
      </p:cViewPr>
      <p:guideLst>
        <p:guide pos="4649"/>
        <p:guide orient="horz" pos="709"/>
        <p:guide/>
        <p:guide pos="32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font" Target="fonts/font7.fntdata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font" Target="fonts/font2.fntdata"/><Relationship Id="rId66" Type="http://schemas.openxmlformats.org/officeDocument/2006/relationships/font" Target="fonts/font10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5.fntdata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8.fntdata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font" Target="fonts/font3.fntdata"/><Relationship Id="rId67" Type="http://schemas.openxmlformats.org/officeDocument/2006/relationships/presProps" Target="presProps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font" Target="fonts/font6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font" Target="fonts/font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11/01/2026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7.png"/><Relationship Id="rId5" Type="http://schemas.microsoft.com/office/2007/relationships/hdphoto" Target="../media/hdphoto4.wdp"/><Relationship Id="rId4" Type="http://schemas.openxmlformats.org/officeDocument/2006/relationships/image" Target="../media/image16.png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26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26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26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2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2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2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2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5.png"/></Relationships>
</file>

<file path=ppt/slideLayouts/_rels/slideLayout2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5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5.png"/></Relationships>
</file>

<file path=ppt/slideLayouts/_rels/slideLayout3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72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09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7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16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11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66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88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85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45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89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650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957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448588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0966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22161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36845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65000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2529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80915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629376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045312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04670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513863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04879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5578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551771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89152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05977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4172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335722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30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06103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668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90734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11312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802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924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0576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8418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024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77746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99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72400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0744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26299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9535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738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9872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73518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83594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5650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7525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46529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01919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40591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933287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8806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435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477419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4530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006958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30062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9774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78529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246454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42584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45404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17198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4902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46933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42078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7262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93131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9736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0152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23860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69587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602588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6306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9201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7889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57703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3442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55747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5267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733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50319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41841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74680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4023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4444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70428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00547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67587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15421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67219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6099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30230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27563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34953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1257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27909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74346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6012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227964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578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67639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11961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08307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8535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93774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93576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53404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111468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59381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40622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6620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9338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83743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7223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027032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5588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14615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9885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16867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8327946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186185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54091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87518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31265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438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82128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43312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02987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8961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51776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97362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24496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52143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364454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9944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93138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96959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16620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00454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6407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54723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7659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5129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69372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57699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4490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726161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78615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53379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17424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6175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904348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46856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54771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80537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56152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88794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99536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59716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07765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961926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7084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20604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7802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48520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367312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6323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215324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0677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946888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1372534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82525504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426550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42020039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80628385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7776068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9266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462184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147664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61371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700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1435848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520453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84492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66488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32643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2918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72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578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12031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51320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95281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62304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7275021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41407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914734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944856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12528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4163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55553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41415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5441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936842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8264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857328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74908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542005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6228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37184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97529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3557341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1473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350909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491364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156654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057858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360874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815247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18366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56214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58087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1738596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05957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648222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26921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34292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999899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082080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9443375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542253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446931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623904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970583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87443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572375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798083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485551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533954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880384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223202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11849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806893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48232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7288530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362815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483340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7492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2618947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5291037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1803498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3314554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00550085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0549361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214350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835845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690031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222449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364744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31422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9254537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740841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842712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2358069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5624520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9416714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265433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0866021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351840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03422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589427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912567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3265414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086706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879920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233090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942149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4694847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3168196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1202068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5843625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36" y="743557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4210323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6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062857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2567453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5845975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593F5-C7BB-4FF6-9AD1-58D521D37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45628"/>
            <a:ext cx="7886700" cy="849861"/>
          </a:xfrm>
        </p:spPr>
        <p:txBody>
          <a:bodyPr>
            <a:normAutofit/>
          </a:bodyPr>
          <a:lstStyle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06772224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58611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778309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49340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42162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847924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390135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40851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37821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367417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916348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061571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004443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8396353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335869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268332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7493070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8108610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756262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621860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967178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6917216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4109393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09026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206473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210769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4915447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6270869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1313662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65679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3132259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0901422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4058013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958595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69881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2890866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772496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9096553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568536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282725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6354847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159544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897132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3917232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131887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6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26" Type="http://schemas.openxmlformats.org/officeDocument/2006/relationships/image" Target="../media/image12.jpg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9.xml"/><Relationship Id="rId13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44.xml"/><Relationship Id="rId7" Type="http://schemas.openxmlformats.org/officeDocument/2006/relationships/slideLayout" Target="../slideLayouts/slideLayout248.xml"/><Relationship Id="rId12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43.xml"/><Relationship Id="rId1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7.xml"/><Relationship Id="rId11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46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50.xml"/><Relationship Id="rId14" Type="http://schemas.openxmlformats.org/officeDocument/2006/relationships/slideLayout" Target="../slideLayouts/slideLayout25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3.xml"/><Relationship Id="rId13" Type="http://schemas.openxmlformats.org/officeDocument/2006/relationships/slideLayout" Target="../slideLayouts/slideLayout268.xml"/><Relationship Id="rId3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62.xml"/><Relationship Id="rId12" Type="http://schemas.openxmlformats.org/officeDocument/2006/relationships/slideLayout" Target="../slideLayouts/slideLayout267.xml"/><Relationship Id="rId2" Type="http://schemas.openxmlformats.org/officeDocument/2006/relationships/slideLayout" Target="../slideLayouts/slideLayout257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56.xml"/><Relationship Id="rId6" Type="http://schemas.openxmlformats.org/officeDocument/2006/relationships/slideLayout" Target="../slideLayouts/slideLayout261.xml"/><Relationship Id="rId11" Type="http://schemas.openxmlformats.org/officeDocument/2006/relationships/slideLayout" Target="../slideLayouts/slideLayout266.xml"/><Relationship Id="rId5" Type="http://schemas.openxmlformats.org/officeDocument/2006/relationships/slideLayout" Target="../slideLayouts/slideLayout260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265.xml"/><Relationship Id="rId4" Type="http://schemas.openxmlformats.org/officeDocument/2006/relationships/slideLayout" Target="../slideLayouts/slideLayout259.xml"/><Relationship Id="rId9" Type="http://schemas.openxmlformats.org/officeDocument/2006/relationships/slideLayout" Target="../slideLayouts/slideLayout264.xml"/><Relationship Id="rId14" Type="http://schemas.openxmlformats.org/officeDocument/2006/relationships/slideLayout" Target="../slideLayouts/slideLayout269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slideLayout" Target="../slideLayouts/slideLayout282.xml"/><Relationship Id="rId18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72.xml"/><Relationship Id="rId21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76.xml"/><Relationship Id="rId12" Type="http://schemas.openxmlformats.org/officeDocument/2006/relationships/slideLayout" Target="../slideLayouts/slideLayout281.xml"/><Relationship Id="rId17" Type="http://schemas.openxmlformats.org/officeDocument/2006/relationships/slideLayout" Target="../slideLayouts/slideLayout28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71.xml"/><Relationship Id="rId16" Type="http://schemas.openxmlformats.org/officeDocument/2006/relationships/slideLayout" Target="../slideLayouts/slideLayout285.xml"/><Relationship Id="rId20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24" Type="http://schemas.openxmlformats.org/officeDocument/2006/relationships/theme" Target="../theme/theme15.xml"/><Relationship Id="rId5" Type="http://schemas.openxmlformats.org/officeDocument/2006/relationships/slideLayout" Target="../slideLayouts/slideLayout274.xml"/><Relationship Id="rId15" Type="http://schemas.openxmlformats.org/officeDocument/2006/relationships/slideLayout" Target="../slideLayouts/slideLayout284.xml"/><Relationship Id="rId23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79.xml"/><Relationship Id="rId19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Relationship Id="rId14" Type="http://schemas.openxmlformats.org/officeDocument/2006/relationships/slideLayout" Target="../slideLayouts/slideLayout283.xml"/><Relationship Id="rId22" Type="http://schemas.openxmlformats.org/officeDocument/2006/relationships/slideLayout" Target="../slideLayouts/slideLayout291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295.xml"/><Relationship Id="rId21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302.xml"/><Relationship Id="rId19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Relationship Id="rId22" Type="http://schemas.openxmlformats.org/officeDocument/2006/relationships/slideLayout" Target="../slideLayouts/slideLayout31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13" Type="http://schemas.openxmlformats.org/officeDocument/2006/relationships/slideLayout" Target="../slideLayouts/slideLayout327.xml"/><Relationship Id="rId18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17.xml"/><Relationship Id="rId21" Type="http://schemas.openxmlformats.org/officeDocument/2006/relationships/slideLayout" Target="../slideLayouts/slideLayout335.xml"/><Relationship Id="rId7" Type="http://schemas.openxmlformats.org/officeDocument/2006/relationships/slideLayout" Target="../slideLayouts/slideLayout321.xml"/><Relationship Id="rId12" Type="http://schemas.openxmlformats.org/officeDocument/2006/relationships/slideLayout" Target="../slideLayouts/slideLayout326.xml"/><Relationship Id="rId17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16.xml"/><Relationship Id="rId16" Type="http://schemas.openxmlformats.org/officeDocument/2006/relationships/slideLayout" Target="../slideLayouts/slideLayout330.xml"/><Relationship Id="rId20" Type="http://schemas.openxmlformats.org/officeDocument/2006/relationships/slideLayout" Target="../slideLayouts/slideLayout334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19.xml"/><Relationship Id="rId15" Type="http://schemas.openxmlformats.org/officeDocument/2006/relationships/slideLayout" Target="../slideLayouts/slideLayout329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324.xml"/><Relationship Id="rId19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Relationship Id="rId14" Type="http://schemas.openxmlformats.org/officeDocument/2006/relationships/slideLayout" Target="../slideLayouts/slideLayout328.xml"/><Relationship Id="rId22" Type="http://schemas.openxmlformats.org/officeDocument/2006/relationships/slideLayout" Target="../slideLayouts/slideLayout3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790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26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42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2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10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8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45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22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884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64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  <p:sldLayoutId id="2147483911" r:id="rId18"/>
    <p:sldLayoutId id="2147483912" r:id="rId19"/>
    <p:sldLayoutId id="2147483913" r:id="rId20"/>
    <p:sldLayoutId id="2147483914" r:id="rId21"/>
    <p:sldLayoutId id="2147483915" r:id="rId22"/>
    <p:sldLayoutId id="2147483916" r:id="rId23"/>
    <p:sldLayoutId id="214748391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95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  <p:sldLayoutId id="2147483936" r:id="rId18"/>
    <p:sldLayoutId id="2147483937" r:id="rId19"/>
    <p:sldLayoutId id="2147483938" r:id="rId20"/>
    <p:sldLayoutId id="2147483939" r:id="rId21"/>
    <p:sldLayoutId id="21474839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86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  <p:sldLayoutId id="2147483954" r:id="rId13"/>
    <p:sldLayoutId id="2147483955" r:id="rId14"/>
    <p:sldLayoutId id="2147483956" r:id="rId15"/>
    <p:sldLayoutId id="2147483957" r:id="rId16"/>
    <p:sldLayoutId id="2147483958" r:id="rId17"/>
    <p:sldLayoutId id="2147483959" r:id="rId18"/>
    <p:sldLayoutId id="2147483960" r:id="rId19"/>
    <p:sldLayoutId id="2147483961" r:id="rId20"/>
    <p:sldLayoutId id="2147483962" r:id="rId21"/>
    <p:sldLayoutId id="2147483963" r:id="rId22"/>
    <p:sldLayoutId id="214748396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1692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7619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436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  <p:sldLayoutId id="2147484013" r:id="rId18"/>
    <p:sldLayoutId id="2147484014" r:id="rId19"/>
    <p:sldLayoutId id="2147484015" r:id="rId20"/>
    <p:sldLayoutId id="2147484016" r:id="rId21"/>
    <p:sldLayoutId id="2147484017" r:id="rId22"/>
    <p:sldLayoutId id="214748401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6161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  <p:sldLayoutId id="2147484031" r:id="rId12"/>
    <p:sldLayoutId id="2147484032" r:id="rId13"/>
    <p:sldLayoutId id="2147484033" r:id="rId14"/>
    <p:sldLayoutId id="2147484034" r:id="rId15"/>
    <p:sldLayoutId id="2147484035" r:id="rId16"/>
    <p:sldLayoutId id="2147484036" r:id="rId17"/>
    <p:sldLayoutId id="2147484037" r:id="rId18"/>
    <p:sldLayoutId id="2147484038" r:id="rId19"/>
    <p:sldLayoutId id="2147484039" r:id="rId20"/>
    <p:sldLayoutId id="2147484040" r:id="rId21"/>
    <p:sldLayoutId id="214748404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188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5" r:id="rId13"/>
    <p:sldLayoutId id="2147484056" r:id="rId14"/>
    <p:sldLayoutId id="2147484057" r:id="rId15"/>
    <p:sldLayoutId id="2147484058" r:id="rId16"/>
    <p:sldLayoutId id="2147484059" r:id="rId17"/>
    <p:sldLayoutId id="2147484060" r:id="rId18"/>
    <p:sldLayoutId id="2147484061" r:id="rId19"/>
    <p:sldLayoutId id="2147484062" r:id="rId20"/>
    <p:sldLayoutId id="2147484063" r:id="rId21"/>
    <p:sldLayoutId id="214748406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5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9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7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7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12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34.xml"/><Relationship Id="rId6" Type="http://schemas.openxmlformats.org/officeDocument/2006/relationships/image" Target="../media/image21.png"/><Relationship Id="rId11" Type="http://schemas.openxmlformats.org/officeDocument/2006/relationships/image" Target="../media/image24.png"/><Relationship Id="rId5" Type="http://schemas.openxmlformats.org/officeDocument/2006/relationships/image" Target="../media/image34.png"/><Relationship Id="rId10" Type="http://schemas.openxmlformats.org/officeDocument/2006/relationships/image" Target="../media/image45.png"/><Relationship Id="rId4" Type="http://schemas.openxmlformats.org/officeDocument/2006/relationships/image" Target="../media/image41.png"/><Relationship Id="rId9" Type="http://schemas.openxmlformats.org/officeDocument/2006/relationships/image" Target="../media/image44.png"/><Relationship Id="rId1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52.png"/><Relationship Id="rId12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1.png"/><Relationship Id="rId11" Type="http://schemas.openxmlformats.org/officeDocument/2006/relationships/image" Target="../media/image36.png"/><Relationship Id="rId5" Type="http://schemas.openxmlformats.org/officeDocument/2006/relationships/image" Target="../media/image50.svg"/><Relationship Id="rId10" Type="http://schemas.openxmlformats.org/officeDocument/2006/relationships/image" Target="../media/image35.png"/><Relationship Id="rId4" Type="http://schemas.openxmlformats.org/officeDocument/2006/relationships/image" Target="../media/image4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5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5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10" Type="http://schemas.microsoft.com/office/2007/relationships/hdphoto" Target="../media/hdphoto7.wdp"/><Relationship Id="rId4" Type="http://schemas.openxmlformats.org/officeDocument/2006/relationships/image" Target="../media/image36.png"/><Relationship Id="rId9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3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5.gif"/><Relationship Id="rId5" Type="http://schemas.openxmlformats.org/officeDocument/2006/relationships/image" Target="../media/image61.png"/><Relationship Id="rId10" Type="http://schemas.openxmlformats.org/officeDocument/2006/relationships/image" Target="../media/image37.png"/><Relationship Id="rId4" Type="http://schemas.openxmlformats.org/officeDocument/2006/relationships/image" Target="../media/image60.jpeg"/><Relationship Id="rId9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9CA792A-E968-4D57-07D6-F36178D7D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6" b="361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381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 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 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 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 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الخامس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0611" y="4281500"/>
            <a:ext cx="3831420" cy="1362012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634611" y="4276655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580546" y="240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636214" y="472665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ورشة الكتابة : الظواهر الإملائية– مراجعة و توليف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ورشة الكتابة : الإنتاج الكتابي– مراجعة و توليف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814611" y="4726655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 ورشة القراءة : معجم النص– مراجعة و توليف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ورشة القراءة : استراتيجيات الفهم – مراجعة و توليف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760546" y="285379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معجم وأساليب – مراجعة و توليف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 التحدث - مراجعة و توليف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DC9CF4F-390B-EA0B-145F-5575BC48E88C}"/>
              </a:ext>
            </a:extLst>
          </p:cNvPr>
          <p:cNvGrpSpPr/>
          <p:nvPr/>
        </p:nvGrpSpPr>
        <p:grpSpPr>
          <a:xfrm flipH="1">
            <a:off x="440611" y="2402113"/>
            <a:ext cx="3780000" cy="1332000"/>
            <a:chOff x="4735350" y="5023288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3B64451-1751-15E9-F061-2B12E35A5E41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6296532C-BA0A-7A88-E4C8-098CA7B63DA4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BB58B51D-C401-0DA9-42C8-F862E006E88E}"/>
              </a:ext>
            </a:extLst>
          </p:cNvPr>
          <p:cNvSpPr txBox="1">
            <a:spLocks/>
          </p:cNvSpPr>
          <p:nvPr/>
        </p:nvSpPr>
        <p:spPr>
          <a:xfrm>
            <a:off x="614403" y="285340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الكتابة : الصرف والتحويل– مراجعة و توليف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الكتابة : التراكيب – مراجعة و توليف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6A4CA47-DB65-D6BE-BF06-FFDF088EBBEA}"/>
              </a:ext>
            </a:extLst>
          </p:cNvPr>
          <p:cNvSpPr txBox="1"/>
          <p:nvPr/>
        </p:nvSpPr>
        <p:spPr>
          <a:xfrm>
            <a:off x="2849321" y="4267323"/>
            <a:ext cx="1155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424D7C"/>
                </a:solidFill>
              </a:rPr>
              <a:t>اليوم -  4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دقيقة الكتابة.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AE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lang="a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ألف "ابن" - مراجعة و توليف.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018896" y="3380220"/>
            <a:ext cx="15889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- 02</a:t>
            </a:r>
            <a:r>
              <a:rPr lang="ar-MA" dirty="0"/>
              <a:t>ورشة الكتابة   ــــ الإملاء</a:t>
            </a:r>
          </a:p>
          <a:p>
            <a:endParaRPr lang="a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كتابة نص سردي– مراجعة وتوليف.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618419" y="4668066"/>
            <a:ext cx="19400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- 03</a:t>
            </a:r>
            <a:r>
              <a:rPr lang="ar-MA" dirty="0"/>
              <a:t>ورشة الكتابة  - الإنتاج الكتابي</a:t>
            </a:r>
          </a:p>
          <a:p>
            <a:endParaRPr lang="ar-MA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99316F-5936-474F-B496-22C6CE0D67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599" y="3195000"/>
            <a:ext cx="468000" cy="46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18CB9C0-89C0-37B8-82FB-C24DF4531E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372" y="4423941"/>
            <a:ext cx="468000" cy="53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806246" y="3141456"/>
            <a:ext cx="7067033" cy="890781"/>
            <a:chOff x="960512" y="2851205"/>
            <a:chExt cx="706703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8666" y="2851205"/>
              <a:ext cx="6958879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960512" y="3134373"/>
              <a:ext cx="530581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مراجعة وتوليف للتعلمات حول ألف "ابن"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299309B-9414-8C00-BBAA-F86B32EBCC7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032237"/>
            <a:ext cx="6958879" cy="8907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C9FDD2B-18BD-92BB-996F-3925473EC51E}"/>
              </a:ext>
            </a:extLst>
          </p:cNvPr>
          <p:cNvSpPr/>
          <p:nvPr/>
        </p:nvSpPr>
        <p:spPr>
          <a:xfrm>
            <a:off x="1324910" y="4398826"/>
            <a:ext cx="49395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للتعلمات حول كتابة نص سردي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0B3126F-676E-A476-D639-98256A3FF0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900275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>
                <a:solidFill>
                  <a:srgbClr val="424D7B"/>
                </a:solidFill>
              </a:rPr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118618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06222" y="2384856"/>
            <a:ext cx="4500000" cy="142250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noProof="0" dirty="0">
                <a:cs typeface="Microsoft Uighur" panose="02000000000000000000" pitchFamily="2" charset="-78"/>
              </a:rPr>
              <a:t>دقيقة للكتابة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4924" y="1834447"/>
            <a:ext cx="1380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5278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514F8AB-BD80-3244-AB6D-B6FFB2D4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B05A037-F205-A1E0-129A-553AFC2820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C0695D-232E-CE9A-9A16-36DB5BE304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8076B4-C53F-D4B3-680F-DC86D63F87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217498-CEC3-E3CC-8245-C5D2A7C00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8CDD245-6FF8-FFEC-1742-784D44F96E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C111D1-E732-5233-E20D-F3100A3277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5855E8-A135-9692-2177-586EECE815F7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D82AC7-D525-19C4-62FC-67EC44C2E0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0">
            <a:extLst>
              <a:ext uri="{FF2B5EF4-FFF2-40B4-BE49-F238E27FC236}">
                <a16:creationId xmlns:a16="http://schemas.microsoft.com/office/drawing/2014/main" id="{3EC99CEC-E4AE-5A28-5ED9-3167875F32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9" t="1" r="-5712" b="355"/>
          <a:stretch/>
        </p:blipFill>
        <p:spPr>
          <a:xfrm>
            <a:off x="1460664" y="1721922"/>
            <a:ext cx="5676406" cy="4500748"/>
          </a:xfrm>
          <a:prstGeom prst="roundRect">
            <a:avLst>
              <a:gd name="adj" fmla="val 11828"/>
            </a:avLst>
          </a:prstGeom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D6976656-B9B7-71A2-E69D-2AF0FF5236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9722308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بالسلوك المناسب لكل مشهد؟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E262539-11FD-42E7-A8FA-4327D7782E0E}"/>
              </a:ext>
            </a:extLst>
          </p:cNvPr>
          <p:cNvSpPr>
            <a:spLocks/>
          </p:cNvSpPr>
          <p:nvPr/>
        </p:nvSpPr>
        <p:spPr>
          <a:xfrm>
            <a:off x="4383567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1F2DCA-4239-D9DB-B3C6-3593CB47EF60}"/>
              </a:ext>
            </a:extLst>
          </p:cNvPr>
          <p:cNvSpPr>
            <a:spLocks/>
          </p:cNvSpPr>
          <p:nvPr/>
        </p:nvSpPr>
        <p:spPr>
          <a:xfrm>
            <a:off x="2283808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2">
            <a:extLst>
              <a:ext uri="{FF2B5EF4-FFF2-40B4-BE49-F238E27FC236}">
                <a16:creationId xmlns:a16="http://schemas.microsoft.com/office/drawing/2014/main" id="{AA1911B9-2E70-74D6-91F0-961BCB31D3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76C93C1-BC44-66C5-6C16-37CBDECBBA93}"/>
              </a:ext>
            </a:extLst>
          </p:cNvPr>
          <p:cNvSpPr/>
          <p:nvPr/>
        </p:nvSpPr>
        <p:spPr>
          <a:xfrm>
            <a:off x="7198918" y="2051269"/>
            <a:ext cx="1378965" cy="137428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A573738-2DC7-8DE9-AAB4-D60E3DC5E1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607" y="1896783"/>
            <a:ext cx="1528772" cy="15287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C5EB36E-1886-30B8-83EF-F6B5BD6E2C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03" y="1896783"/>
            <a:ext cx="1528772" cy="15287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AC9FBBE-0B2D-A8AF-12C6-CCA7338228F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295" y="2051269"/>
            <a:ext cx="1528772" cy="152877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8B52E0-7890-4EBB-09B9-D43F32B0EE2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198" y="4191438"/>
            <a:ext cx="1528772" cy="1528772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65CF28-135C-7A8D-EEC5-6F439752E996}"/>
              </a:ext>
            </a:extLst>
          </p:cNvPr>
          <p:cNvGrpSpPr/>
          <p:nvPr/>
        </p:nvGrpSpPr>
        <p:grpSpPr>
          <a:xfrm>
            <a:off x="7059786" y="4191438"/>
            <a:ext cx="1528772" cy="1528771"/>
            <a:chOff x="6753069" y="4344872"/>
            <a:chExt cx="1767351" cy="1767351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4F5DD58E-2954-7F35-97FE-B47F08434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3069" y="4344872"/>
              <a:ext cx="1767351" cy="1767351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7A1D1AF-B241-1D26-F6FB-D8A5D820F793}"/>
                </a:ext>
              </a:extLst>
            </p:cNvPr>
            <p:cNvSpPr txBox="1"/>
            <p:nvPr/>
          </p:nvSpPr>
          <p:spPr>
            <a:xfrm>
              <a:off x="7842760" y="4419336"/>
              <a:ext cx="465521" cy="747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؟</a:t>
              </a:r>
              <a:endPara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3359F8BB-2144-CFF3-D6CB-1DBCA082F88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296" y="4202760"/>
            <a:ext cx="1528771" cy="1528771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69C51B1-5753-75F5-AB4A-783323B1CE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35" y="4256206"/>
            <a:ext cx="1528771" cy="152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2934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>
          <a:xfrm>
            <a:off x="632373" y="781401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9" name="Espace réservé pour une image  4">
            <a:extLst>
              <a:ext uri="{FF2B5EF4-FFF2-40B4-BE49-F238E27FC236}">
                <a16:creationId xmlns:a16="http://schemas.microsoft.com/office/drawing/2014/main" id="{E4C2DF38-83A7-7ADA-6003-B528FDB65E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40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51DB5B6B-E8CD-3134-5718-BD30EB4F78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4143" y="1861437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73FDB4-5ADF-C81D-259B-B591F7194C4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077" y="6176319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272447E-A5FD-F2C8-9E0D-A542A220BDD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81BFB4-83C9-3F0D-77BF-9F779215A3E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C8E8C59-18D0-B7BC-AEE7-2E7FC7C0ECD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B149F96-781C-CA7F-D230-C2153887031E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579C322-C4D0-FBA9-7207-9B2A768A7B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35A925-F3C4-353F-E35E-9127F63731D5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67BD40-7AAE-1A95-D0D9-DAC40D6104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5A7A12-E585-64F2-4F58-1E35743DF9E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A3324DB0-7C9C-C9B2-7870-8BA8DF79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هذه المفردات؟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A04138-1C1C-EB57-E64C-D12752FC59F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5390CF-B783-E6DE-1368-50B72D3D855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1B43E9-BCA0-C7DA-58DF-0C2597B5568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61678A-222F-BBBF-B525-F6AA8E3C2DE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B2FC1E-5217-BE76-AED0-E955D4D2F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8BE797-EE32-E65D-2AE5-0993E7A172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372799-5F9A-8D05-8730-C8C1F412CE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98F459-2B3E-7066-D9AD-6AEEC1A4BB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9D2AB5-20B3-5AEC-B872-D1B584B838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40C9531D-3926-53EE-DB16-CEC776ABBDFA}"/>
              </a:ext>
            </a:extLst>
          </p:cNvPr>
          <p:cNvSpPr txBox="1"/>
          <p:nvPr/>
        </p:nvSpPr>
        <p:spPr>
          <a:xfrm>
            <a:off x="650808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في ٱلْبِدايَةِ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063AA9DA-0AEB-88F6-3FB4-3FD9775B4DFB}"/>
              </a:ext>
            </a:extLst>
          </p:cNvPr>
          <p:cNvSpPr txBox="1"/>
          <p:nvPr/>
        </p:nvSpPr>
        <p:spPr>
          <a:xfrm>
            <a:off x="6727420" y="217476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فَجأةً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D81E3487-3CFA-E9C9-8593-ECCA6905ADDB}"/>
              </a:ext>
            </a:extLst>
          </p:cNvPr>
          <p:cNvSpPr txBox="1"/>
          <p:nvPr/>
        </p:nvSpPr>
        <p:spPr>
          <a:xfrm>
            <a:off x="4671352" y="2198748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بَيْنَما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48946458-80B1-DFDB-3BB2-6ACE4A1876BC}"/>
              </a:ext>
            </a:extLst>
          </p:cNvPr>
          <p:cNvSpPr txBox="1"/>
          <p:nvPr/>
        </p:nvSpPr>
        <p:spPr>
          <a:xfrm>
            <a:off x="2689110" y="2179026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بَعْدَ ذَلِكَ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0C684C3C-EF40-932F-6E8A-15554519E65E}"/>
              </a:ext>
            </a:extLst>
          </p:cNvPr>
          <p:cNvSpPr txBox="1"/>
          <p:nvPr/>
        </p:nvSpPr>
        <p:spPr>
          <a:xfrm>
            <a:off x="633535" y="220735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ذاتَ يَوْمٍ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7510A8B8-9679-01C7-90C8-F94DB50AC24D}"/>
              </a:ext>
            </a:extLst>
          </p:cNvPr>
          <p:cNvSpPr txBox="1"/>
          <p:nvPr/>
        </p:nvSpPr>
        <p:spPr>
          <a:xfrm>
            <a:off x="6714070" y="4124056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عِنْدما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67FBE948-1B58-7CC4-90E2-ABCE9160143B}"/>
              </a:ext>
            </a:extLst>
          </p:cNvPr>
          <p:cNvSpPr txBox="1"/>
          <p:nvPr/>
        </p:nvSpPr>
        <p:spPr>
          <a:xfrm>
            <a:off x="4658002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أَخيراً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B9969E35-1198-1A7C-A413-7D20F8AC8AD3}"/>
              </a:ext>
            </a:extLst>
          </p:cNvPr>
          <p:cNvSpPr txBox="1"/>
          <p:nvPr/>
        </p:nvSpPr>
        <p:spPr>
          <a:xfrm>
            <a:off x="2675760" y="4109270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عِنْدَئِذٍ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609918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7719B-34DF-5E21-35B0-6E2432A1A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7CF6D365-9922-1718-C4A5-B9493E948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 : وفي مجموعات ثنائية. اكتبوا فقرة من أربع جمل بتوظيف هذه المفردات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7FA1F8-6485-7FBB-9057-9497D79CFC9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049E2C-8663-7695-ED9D-CE2C8846DF9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1C9299-B202-B32D-D3F0-126EC70C7BF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778CF0-6D96-1E46-0F8C-C0B5D54A018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7D40F10-D1CB-4AD5-FF5A-9A0029EA5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7E27D1-63E7-8402-2979-4D417EACCF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E121783-77DB-FD4C-72E5-BFBB13645B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080107A-329B-110C-6D0C-641DC6FE18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27FED47-F4C6-2864-46B0-EABFC654AA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160DA9F0-0AF6-7C00-AC6F-5A401C6792AF}"/>
              </a:ext>
            </a:extLst>
          </p:cNvPr>
          <p:cNvSpPr txBox="1"/>
          <p:nvPr/>
        </p:nvSpPr>
        <p:spPr>
          <a:xfrm>
            <a:off x="650808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في ٱلْبِدايَةِ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8" name="Google Shape;452;p158">
            <a:extLst>
              <a:ext uri="{FF2B5EF4-FFF2-40B4-BE49-F238E27FC236}">
                <a16:creationId xmlns:a16="http://schemas.microsoft.com/office/drawing/2014/main" id="{479712AF-5E80-4AA2-F618-48E7EA17A97B}"/>
              </a:ext>
            </a:extLst>
          </p:cNvPr>
          <p:cNvSpPr txBox="1"/>
          <p:nvPr/>
        </p:nvSpPr>
        <p:spPr>
          <a:xfrm>
            <a:off x="6727420" y="217476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فَجأةً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9" name="Google Shape;452;p158">
            <a:extLst>
              <a:ext uri="{FF2B5EF4-FFF2-40B4-BE49-F238E27FC236}">
                <a16:creationId xmlns:a16="http://schemas.microsoft.com/office/drawing/2014/main" id="{02DBC236-7717-8160-41F5-15599E734900}"/>
              </a:ext>
            </a:extLst>
          </p:cNvPr>
          <p:cNvSpPr txBox="1"/>
          <p:nvPr/>
        </p:nvSpPr>
        <p:spPr>
          <a:xfrm>
            <a:off x="4671352" y="2198748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بَيْنَما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E5865242-3B82-4057-F1A0-09F86EF7674B}"/>
              </a:ext>
            </a:extLst>
          </p:cNvPr>
          <p:cNvSpPr txBox="1"/>
          <p:nvPr/>
        </p:nvSpPr>
        <p:spPr>
          <a:xfrm>
            <a:off x="2689110" y="2179026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بَعْدَ ذَلِكَ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1" name="Google Shape;452;p158">
            <a:extLst>
              <a:ext uri="{FF2B5EF4-FFF2-40B4-BE49-F238E27FC236}">
                <a16:creationId xmlns:a16="http://schemas.microsoft.com/office/drawing/2014/main" id="{F8C5AA71-629E-5D30-18B1-86E13066794C}"/>
              </a:ext>
            </a:extLst>
          </p:cNvPr>
          <p:cNvSpPr txBox="1"/>
          <p:nvPr/>
        </p:nvSpPr>
        <p:spPr>
          <a:xfrm>
            <a:off x="633535" y="220735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ذاتَ يَوْمٍ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2" name="Google Shape;452;p158">
            <a:extLst>
              <a:ext uri="{FF2B5EF4-FFF2-40B4-BE49-F238E27FC236}">
                <a16:creationId xmlns:a16="http://schemas.microsoft.com/office/drawing/2014/main" id="{1CC88129-DD64-5893-C1F4-73D9F5EBCD66}"/>
              </a:ext>
            </a:extLst>
          </p:cNvPr>
          <p:cNvSpPr txBox="1"/>
          <p:nvPr/>
        </p:nvSpPr>
        <p:spPr>
          <a:xfrm>
            <a:off x="6714070" y="4124056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عِنْدما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3" name="Google Shape;452;p158">
            <a:extLst>
              <a:ext uri="{FF2B5EF4-FFF2-40B4-BE49-F238E27FC236}">
                <a16:creationId xmlns:a16="http://schemas.microsoft.com/office/drawing/2014/main" id="{AEA1B37E-3BA6-AA41-FF54-03AE62AC7D02}"/>
              </a:ext>
            </a:extLst>
          </p:cNvPr>
          <p:cNvSpPr txBox="1"/>
          <p:nvPr/>
        </p:nvSpPr>
        <p:spPr>
          <a:xfrm>
            <a:off x="4658002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أَخيراً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4" name="Google Shape;452;p158">
            <a:extLst>
              <a:ext uri="{FF2B5EF4-FFF2-40B4-BE49-F238E27FC236}">
                <a16:creationId xmlns:a16="http://schemas.microsoft.com/office/drawing/2014/main" id="{CF80F42A-6324-D8AD-8D30-1A21A004FACB}"/>
              </a:ext>
            </a:extLst>
          </p:cNvPr>
          <p:cNvSpPr txBox="1"/>
          <p:nvPr/>
        </p:nvSpPr>
        <p:spPr>
          <a:xfrm>
            <a:off x="2675760" y="4109270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عِنْدَئِذٍ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691412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6A9B7-36FE-AB5F-BB17-B3AC035B6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53E7C981-558B-9ED8-1509-766BC123E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أمنحكم 5 دقائق للإنجاز،  الثنائي الفائز هو من حصل على فقرة جميلة.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A08EE1-3D2F-7706-EAE6-E55B051D65A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02FC19-184F-549B-69B8-755B4DBB756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841394-825C-CEC6-CF45-9AA79DCBE7AB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7A886F-17C5-D107-6D9E-747D424C017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2F22402-7ABA-552D-B63C-9B96C257C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3FEF8B-CA23-4DD2-C5A3-03A457B059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08DC82-9D05-E0C1-AB44-D432D11C51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5CB961-2C9F-ED72-74B1-EE05C93DCD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EF00792-050E-FF9D-44BD-413BB50649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0DCC82EF-2CAB-B8D1-483D-15C99E800D22}"/>
              </a:ext>
            </a:extLst>
          </p:cNvPr>
          <p:cNvSpPr txBox="1"/>
          <p:nvPr/>
        </p:nvSpPr>
        <p:spPr>
          <a:xfrm>
            <a:off x="650808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في ٱلْبِدايَةِ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C4754AD9-57F0-5379-1C31-614A24D508FE}"/>
              </a:ext>
            </a:extLst>
          </p:cNvPr>
          <p:cNvSpPr txBox="1"/>
          <p:nvPr/>
        </p:nvSpPr>
        <p:spPr>
          <a:xfrm>
            <a:off x="6727420" y="217476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فَجأةً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2033E2F6-423E-6741-ABCA-64AD26DDC48E}"/>
              </a:ext>
            </a:extLst>
          </p:cNvPr>
          <p:cNvSpPr txBox="1"/>
          <p:nvPr/>
        </p:nvSpPr>
        <p:spPr>
          <a:xfrm>
            <a:off x="4671352" y="2198748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بَيْنَما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17613959-9FDC-C07A-3032-D97EB3FE863F}"/>
              </a:ext>
            </a:extLst>
          </p:cNvPr>
          <p:cNvSpPr txBox="1"/>
          <p:nvPr/>
        </p:nvSpPr>
        <p:spPr>
          <a:xfrm>
            <a:off x="2689110" y="2179026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بَعْدَ ذَلِكَ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FBF7BDD0-C902-F2DA-79AD-F1DEA35084EC}"/>
              </a:ext>
            </a:extLst>
          </p:cNvPr>
          <p:cNvSpPr txBox="1"/>
          <p:nvPr/>
        </p:nvSpPr>
        <p:spPr>
          <a:xfrm>
            <a:off x="633535" y="220735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ذاتَ يَوْمٍ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3307C909-9FA4-04CF-EEBB-C42AA1A55586}"/>
              </a:ext>
            </a:extLst>
          </p:cNvPr>
          <p:cNvSpPr txBox="1"/>
          <p:nvPr/>
        </p:nvSpPr>
        <p:spPr>
          <a:xfrm>
            <a:off x="6714070" y="4124056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عِنْدما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B1298EC5-C824-594D-770B-E36D0819FB52}"/>
              </a:ext>
            </a:extLst>
          </p:cNvPr>
          <p:cNvSpPr txBox="1"/>
          <p:nvPr/>
        </p:nvSpPr>
        <p:spPr>
          <a:xfrm>
            <a:off x="4658002" y="4128992"/>
            <a:ext cx="1787045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أَخيراً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9E699DA5-3364-6F12-C5A6-E398ED410DF3}"/>
              </a:ext>
            </a:extLst>
          </p:cNvPr>
          <p:cNvSpPr txBox="1"/>
          <p:nvPr/>
        </p:nvSpPr>
        <p:spPr>
          <a:xfrm>
            <a:off x="2675760" y="4109270"/>
            <a:ext cx="1805401" cy="919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عِنْدَئِذٍ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607267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2DE538-E884-6AD7-703C-195C5F763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واحد يقدم لنا عمل مجموعته مع ذكر المفردات التي استخدمها.</a:t>
            </a:r>
            <a:endParaRPr lang="fr-FR" sz="2400" dirty="0"/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AC2FC0FA-93E5-4037-80FD-D51649FF8F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5FEFF5-A400-B854-8447-D26E3BBE4BCB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9D76C-8C03-48C4-7B8A-FD1BC09E338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8B4C0E-6774-D6B6-F77D-7B09FDAC8CE0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93F342-83BC-3BB4-F075-1AC8642C3C9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1E02260-EE9C-A2E7-5B25-D95B65423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AA34AB3-3E9F-F18F-1DE9-BCF0555E07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8C31FB-37E6-18C4-1F41-E03C1100C1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B9E48E-3906-8C20-1C87-B701AD0116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E1C2D2-B2B4-DCEF-7DF4-4009DBC9B9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124" y="1512118"/>
            <a:ext cx="4775752" cy="477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7633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1C083-062E-02C3-2889-89795C37C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4B8002-6F77-19E0-AA71-88907143F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المجموعة الفائزة هي ...........................................</a:t>
            </a:r>
            <a:endParaRPr lang="fr-FR" sz="2400" dirty="0"/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E157CBE5-363C-339C-480E-308EAEEE89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2F4E3F2-1062-0817-5E3F-390225FA9D2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692D35-4304-8079-9A54-55433B7EB62B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517370-F4A0-719F-812E-671537E7A1D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EA49C14-A1D1-BC15-49C3-95BDABE36BFE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7231087-89A2-5420-3F9E-51DC9052B8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8A6D004-F95E-A7E2-FAC2-810E6CD584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501F32-DD8F-6B24-84F3-CDD005B557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3EC4451-10E1-88B4-B1BF-068EF1625F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B2EDAB-EA30-B6AE-CDFE-BF295B4B35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124" y="1512118"/>
            <a:ext cx="4775752" cy="477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3518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80488FC-4B99-C38E-47D8-654C663397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>
            <a:normAutofit/>
          </a:bodyPr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الكتابة  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676400" y="3086282"/>
            <a:ext cx="5586511" cy="11648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ألف "ابن"</a:t>
            </a:r>
          </a:p>
          <a:p>
            <a:pPr marL="0" lvl="0" indent="0" algn="r" rtl="1">
              <a:buClr>
                <a:srgbClr val="424D7B"/>
              </a:buClr>
              <a:buNone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ــــ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المراجعة والتوليف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6403380" y="1807963"/>
            <a:ext cx="8595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الإملاء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8B5127-F633-3917-65BC-3BC18D7D0C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31" y="1607239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سنتذكر ما تعلمتم حول التاء المربوطة والتاء المبسوطة و ما الاستفهامية بعد حرف جر.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F0E837B-6290-E476-6666-AD0ADFE8F8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5AA7F46-1D11-A293-9D7F-1E5831E5A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526122A-77E9-E4AB-15CB-E8117A2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00B950B-D1DF-CDA9-2ABA-7000428196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2AC0400-224F-67D3-0FCC-C29120D90D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307469-0313-80A0-AA0C-7B1B799615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EF78925-F8A3-B61E-9B34-231EE4B5FE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D503C89-B2DD-CA21-B370-31DC94D87445}"/>
              </a:ext>
            </a:extLst>
          </p:cNvPr>
          <p:cNvSpPr txBox="1"/>
          <p:nvPr/>
        </p:nvSpPr>
        <p:spPr>
          <a:xfrm>
            <a:off x="1692587" y="2592340"/>
            <a:ext cx="4188630" cy="102155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أَلِفُ " ابن"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7E5A7A-59FE-B4AD-7E04-CBC1111B7C4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6A4BFF-8855-0001-C35E-D6271D73BFC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0">
            <a:extLst>
              <a:ext uri="{FF2B5EF4-FFF2-40B4-BE49-F238E27FC236}">
                <a16:creationId xmlns:a16="http://schemas.microsoft.com/office/drawing/2014/main" id="{FB24E5BB-B444-D3C1-1239-2B5495EB37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18081190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81CB2-8560-7D07-F4F6-C272009C4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6B838F33-B7C6-2341-04C4-FAA82971E1FE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385DF71C-4B2D-06FA-FB79-889D13BEA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تكتب ألف ابن و متى نحذفها؟  من يعطي مثالا؟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665D020-ED5C-C054-1F19-2A7337ECF6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3444C49-33C5-8076-8FC7-947897E734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2A016D2-DBB8-21B5-845D-3B3AA5B034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7749F34-871B-AFD3-D04F-333E608ED1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1D0C8CF-99D0-C256-F800-9469BEBF19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2BF6FFB-852B-AB54-52CE-411D125330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0CAD3AAD-54B0-3616-6389-E1338B0A5B45}"/>
              </a:ext>
            </a:extLst>
          </p:cNvPr>
          <p:cNvSpPr txBox="1"/>
          <p:nvPr/>
        </p:nvSpPr>
        <p:spPr>
          <a:xfrm>
            <a:off x="6024252" y="2957032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ابن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61FC34F3-F295-AE40-92F7-359589A3D82C}"/>
              </a:ext>
            </a:extLst>
          </p:cNvPr>
          <p:cNvSpPr txBox="1"/>
          <p:nvPr/>
        </p:nvSpPr>
        <p:spPr>
          <a:xfrm>
            <a:off x="1671368" y="2969322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بن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748C9D-C430-A7F2-FC7D-B05D65817B7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42C734-737A-4EE0-F564-7DD5909BD5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951F692-8506-107B-0A52-D5EE222161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0088658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2BE13-DD73-30CD-CEA6-026832DE6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6F611D99-1A11-20B9-8FBC-9EBB4F53DD42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9FFCAE7-4D9E-4D81-2964-5E88C7702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DB38B19-7BC3-B25A-2784-36AE830391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5FDD29B-C651-84F9-5A37-C94FF10F1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3E98C98-B680-41D0-5E8D-54D6D18248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A552591-59A9-1E0D-0E0F-0D597F9009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797FBD6-DEF4-930E-BF1C-E7ED745D26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8050D8D-1519-F507-BB65-817B6891E48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FA754C-3536-BFF1-B55F-586AD743F53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7FC0D2-EA9A-516F-8CE4-9C6AE22771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4792D3C-D262-F9A6-A8DA-BB0C1A1C38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9A280F-CD28-0C1F-91E7-DA54E8084F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071" y="2351057"/>
            <a:ext cx="8337755" cy="374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8103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E3F74-E545-F019-0C53-397841953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FDEB5A7F-6DC5-4ABC-3E61-B46531AEFA4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9E0C333C-A3EB-7317-5C23-AC2F11BC7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القسم. انجزوا النشاط التالي.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5A8D45A-27D5-4C15-F8F7-E6303BDBA1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6233783-3BAF-788D-F12D-0218E8DB5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22C0F92-8576-701A-8FF7-08F85B76A4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4C26234-1F0A-01ED-3F90-A030BE8B40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63A13FC-7E5E-D41F-FDC4-DAF60052FD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BDE5DE6-67FB-6839-94DF-D1D60398AA8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31303A-E186-F119-F605-C7D6E5D18CF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DEF35B-FD1F-BCAB-B1B2-C61E3A4228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AC4C60A-F52C-76FF-0148-E2D276FAAD68}"/>
              </a:ext>
            </a:extLst>
          </p:cNvPr>
          <p:cNvSpPr txBox="1"/>
          <p:nvPr/>
        </p:nvSpPr>
        <p:spPr>
          <a:xfrm>
            <a:off x="650585" y="1893979"/>
            <a:ext cx="784283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أُكْمِلُ ٱلْجُمَلَ ٱلتّالِيَةَ بِكِتابَةِ "ابن" أو " بن" مَكانَ النُّقَطِ : 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أَحْمَدُ ............... مُحُمَّدٍ تِلْميذٌ مُجْتَهِدٌ.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.......................بَطّوطَةَ رَحّالَةٌ مَشْهورٌ.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خالِدُ ...................... </a:t>
            </a:r>
            <a:r>
              <a:rPr lang="ar-MA" sz="3600" b="1" dirty="0" err="1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ٱلْوَليدِ</a:t>
            </a: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قائِدٌ عَسْكَرِيٌّ.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يا ...... آدَمَ. ساعِدْ أَخاكَ.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......................... رُشْدٍ فَيْلَسوفٌ أَنْدَلُسِيٌّ.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عيسى ......... مَرْيَمَ نَبِيٌّ.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 ...... عَمِّكَ في ٱلْبَيْتِ؟ </a:t>
            </a:r>
            <a:endParaRPr lang="fr-MA" sz="3600" b="1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1">
            <a:extLst>
              <a:ext uri="{FF2B5EF4-FFF2-40B4-BE49-F238E27FC236}">
                <a16:creationId xmlns:a16="http://schemas.microsoft.com/office/drawing/2014/main" id="{F412183C-3BDB-0C79-F57D-81D74BA0BF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415121650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EE430-38E2-E854-D12D-0497D3298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A681742-ADDF-C75D-CA99-51A61D54762E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A8892A-B5C4-B1D3-16AF-2CCCDC5BA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954D508-9EA7-CF96-0698-0C2EB43F59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81EA273-4679-8614-C6D8-B6ABBA523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23B7AAE-433B-B6ED-AFEC-EEBF9392C1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55654BB-6CD6-A317-E86B-214E75DA44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0BE5998-BCD9-B20B-6D64-D7FBA2D33A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F759509-F7B7-D812-0FBD-98455326206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6F86BB-5B87-3F76-F0D9-10C90A0ACB5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9464B5-BA92-BBDE-47C9-EB386DE931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B2DEB406-8680-6007-7F6C-DF04D9FAA0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C48072F-1C6F-EB6D-D5EA-014093B82CD7}"/>
              </a:ext>
            </a:extLst>
          </p:cNvPr>
          <p:cNvSpPr txBox="1"/>
          <p:nvPr/>
        </p:nvSpPr>
        <p:spPr>
          <a:xfrm>
            <a:off x="650585" y="1893979"/>
            <a:ext cx="784283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أُكْمِلُ ٱلْجُمَلَ ٱلتّالِيَةَ بِكِتابَةِ "ابن" أو " بن" مَكانَ النُّقَطِ : 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أَحْمَدُ ............... مُحُمَّدٍ تِلْميذٌ مُجْتَهِدٌ.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.......................بَطّوطَةَ رَحّالَةٌ مَشْهورٌ.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خالِدُ ...................... </a:t>
            </a:r>
            <a:r>
              <a:rPr lang="ar-MA" sz="3600" b="1" dirty="0" err="1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ٱلْوَليدِ</a:t>
            </a: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قائِدٌ عَسْكَرِيٌّ.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يا ...... آدَمَ. ساعِدْ أَخاكَ.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......................... رُشْدٍ فَيْلَسوفٌ أَنْدَلُسِيٌّ.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عيسى ......... مَرْيَمَ نَبِيٌّ.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 ...... عَمِّكَ في ٱلْبَيْتِ؟ </a:t>
            </a:r>
            <a:endParaRPr lang="fr-MA" sz="3600" b="1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3939590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012D0-D742-4E35-2485-B87758543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605E0E3B-7984-46C0-72D5-D829680485FD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C2057589-5321-386D-6B10-8F7B70010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يقوم لكتابة الجواب على السبورة؟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9059DF9-DDB8-D444-21A1-F535888D8A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E33F525-B0CE-5FA6-DC03-90EF100C4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74B6EC6-6796-D38F-EDAF-5912A9FE04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E6A501C-6892-BD7D-3F05-E45308F5FC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3A56F98-1E44-A9A1-8A05-897E39BB08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9AB5911-FC1A-9DBF-5D18-4ED56F9F32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C4B72F-F2A9-A713-5594-7623A2B49F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36F30E-AF61-454F-925A-C56E83A5910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7" name="Espace réservé pour une image  11">
            <a:extLst>
              <a:ext uri="{FF2B5EF4-FFF2-40B4-BE49-F238E27FC236}">
                <a16:creationId xmlns:a16="http://schemas.microsoft.com/office/drawing/2014/main" id="{30AE3C2F-24F5-00E4-C991-7F3F773267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E26907F-3304-DDAA-B4A4-99EA0B15C5F0}"/>
              </a:ext>
            </a:extLst>
          </p:cNvPr>
          <p:cNvSpPr txBox="1"/>
          <p:nvPr/>
        </p:nvSpPr>
        <p:spPr>
          <a:xfrm>
            <a:off x="650585" y="1893979"/>
            <a:ext cx="784283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أُكْمِلُ ٱلْجُمَلَ ٱلتّالِيَةَ بِكِتابَةِ "ابن" أو " بن" مَكانَ النُّقَطِ : 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أَحْمَدُ ............... مُحُمَّدٍ تِلْميذٌ مُجْتَهِدٌ.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.......................بَطّوطَةَ رَحّالَةٌ مَشْهورٌ.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خالِدُ ...................... </a:t>
            </a:r>
            <a:r>
              <a:rPr lang="ar-MA" sz="3600" b="1" dirty="0" err="1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ٱلْوَليدِ</a:t>
            </a: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قائِدٌ عَسْكَرِيٌّ.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يا ...... آدَمَ. ساعِدْ أَخاكَ.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......................... رُشْدٍ فَيْلَسوفٌ أَنْدَلُسِيٌّ.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عيسى ......... مَرْيَمَ نَبِيٌّ.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 ...... عَمِّكَ في ٱلْبَيْتِ؟ </a:t>
            </a:r>
            <a:endParaRPr lang="fr-MA" sz="3600" b="1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3797315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BD620-AEB2-C5D2-8FEC-494DC8F57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42B761DD-FF3F-146C-01DB-76AE92C7314A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3BCF404-D3E0-13B8-1EAA-7CDF04CAA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6C9D832-1122-4918-822A-649111346F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D73A60-C4A1-02B3-F796-F36002293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A8974DF-F814-AB5E-CC83-D153D2EF01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300EC6C-20DE-C6E6-C5D0-B216ED64C0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1D8C91D-30CB-1148-B09A-A8AB560031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FFF4C1D-3228-2E83-E12B-BBDFF61FD03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DACF33-BB68-5ED9-8600-AD6188B7A5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0898B2-A8E0-4A6F-E388-39D7CA3D206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7" name="Espace réservé pour une image  11">
            <a:extLst>
              <a:ext uri="{FF2B5EF4-FFF2-40B4-BE49-F238E27FC236}">
                <a16:creationId xmlns:a16="http://schemas.microsoft.com/office/drawing/2014/main" id="{897CD374-6220-332B-470A-ACCE088AAB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6768A75-7682-F556-1F38-0C76307ED76D}"/>
              </a:ext>
            </a:extLst>
          </p:cNvPr>
          <p:cNvSpPr txBox="1"/>
          <p:nvPr/>
        </p:nvSpPr>
        <p:spPr>
          <a:xfrm>
            <a:off x="650585" y="1893979"/>
            <a:ext cx="784283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أُكْمِلُ ٱلْجُمَلَ ٱلتّالِيَةَ بِكِتابَةِ "ابن" أو " بن" مَكانَ النُّقَطِ : 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أَحْمَدُ</a:t>
            </a:r>
            <a:r>
              <a:rPr lang="fr-FR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بْنُ</a:t>
            </a: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مُحُمَّدٍ تِلْميذٌ مُجْتَهِدٌ.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اِبْنُ</a:t>
            </a: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بَطّوطَةَ رَحّالَةٌ مَشْهورٌ.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خالِدُ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بْنُ</a:t>
            </a: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 </a:t>
            </a:r>
            <a:r>
              <a:rPr lang="ar-MA" sz="3600" b="1" dirty="0" err="1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ٱلْوَليدِ</a:t>
            </a: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قائِدٌ عَسْكَرِيٌّ.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يا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بْنَ</a:t>
            </a: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آدَمَ. ساعِدْ أَخاكَ.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اِبْنُ</a:t>
            </a: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رُشْدٍ فَيْلَسوفٌ أَنْدَلُسِيٌّ.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عيسى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ٱبْنُ</a:t>
            </a: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مَرْيَمَ نَبِيٌّ.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بْنُ</a:t>
            </a:r>
            <a:r>
              <a:rPr lang="ar-MA" sz="3600" b="1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عَمِّكَ في ٱلْبَيْتِ؟ </a:t>
            </a:r>
            <a:endParaRPr lang="fr-MA" sz="3600" b="1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284644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3AC7EE7-0F8C-C163-7B5E-80BE1DD06D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ورشة الكتابة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548142" y="317597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 كتابة نص سردي.</a:t>
            </a:r>
          </a:p>
          <a:p>
            <a:pPr marL="0" lvl="0" indent="0">
              <a:buNone/>
              <a:defRPr/>
            </a:pPr>
            <a:r>
              <a:rPr lang="ar-MA" dirty="0">
                <a:latin typeface="Microsoft Uighur" panose="02000000000000000000" pitchFamily="2" charset="-78"/>
              </a:rPr>
              <a:t>   - المراجعة و التوليف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4690497" y="1775538"/>
            <a:ext cx="2487201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2800" dirty="0">
                <a:latin typeface="Microsoft Uighur" panose="02000000000000000000" pitchFamily="2" charset="-78"/>
              </a:rPr>
              <a:t>الإنتاج الكتابي</a:t>
            </a:r>
            <a:endParaRPr lang="ar-MA" sz="2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0163" y="121682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410BD0-6B4D-CCA4-9643-313FD782C5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42" y="1342831"/>
            <a:ext cx="842212" cy="96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DBD8D-9D23-EBA8-C272-B955814FD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ADA4675-86E1-EECE-1CDF-C434EBEFA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977" y="844939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الآن في حصة الإنتاج الكتابي. سنتذكر ما درستم عن كتابة نص سردي.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74160E-481D-0E3C-5490-436A3AC966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448630-5130-E8DA-5C3A-A1969F800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0B0CA7-7DF7-CA8E-4438-A833CB52B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9847E1-2243-BD14-61FF-CA79BB4C4B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4EE2A1-AAE9-3BD5-31E9-37CB6E37D8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B76DF9-D4F8-694C-0583-A7D73D126F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A68AFD0-2AD2-F1C9-EDCD-06FFD3320D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7233201-265D-1D7E-95FC-AC19B0E27716}"/>
              </a:ext>
            </a:extLst>
          </p:cNvPr>
          <p:cNvSpPr txBox="1"/>
          <p:nvPr/>
        </p:nvSpPr>
        <p:spPr>
          <a:xfrm>
            <a:off x="2198907" y="2702649"/>
            <a:ext cx="2959487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كِتابَةُ نَصٍّ سَرْدِيٍّ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7F8F01-DBC7-7BBC-5583-85129F233C0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7C268C-ABFA-384A-D797-B70EE3177F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الكتابي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3D52B8F-73EF-93C7-F811-8DCF5AC78E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4982111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E716A-2C75-C0FD-50B6-F4448478E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FAE0BC7-4424-6DA8-053A-142ABA60A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977" y="844939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قراءة إنتاجاتكم المشتركة في الصفحتين 89  و 113 .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A425A01-A8E9-0881-6A5F-A443052777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42D9CC-C36F-7880-C1E2-5468D4B7B8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61594F-0B17-F3C7-CC85-331D6D0EB0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C4AB89-663A-2D63-BBC4-E42ACF5FA8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56C5A51-0869-C655-AB50-ADF1E33AA9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4E216F-F1F5-363E-F60D-EC30BBC7A42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47A315-1440-09C1-12F2-EB10C5DFCD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278F80-7ACA-68FE-01FF-3862E5144A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pic>
        <p:nvPicPr>
          <p:cNvPr id="20" name="Espace réservé pour une image  18">
            <a:extLst>
              <a:ext uri="{FF2B5EF4-FFF2-40B4-BE49-F238E27FC236}">
                <a16:creationId xmlns:a16="http://schemas.microsoft.com/office/drawing/2014/main" id="{09B0298B-AE43-75CE-B036-20EF1A7CC7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EA9571BD-2321-413E-5D5C-FD89C96589E5}"/>
              </a:ext>
            </a:extLst>
          </p:cNvPr>
          <p:cNvGrpSpPr/>
          <p:nvPr/>
        </p:nvGrpSpPr>
        <p:grpSpPr>
          <a:xfrm>
            <a:off x="905768" y="1876457"/>
            <a:ext cx="6891213" cy="4546987"/>
            <a:chOff x="905768" y="1584325"/>
            <a:chExt cx="6859049" cy="483911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0F4845B-EC45-5A5D-9092-E6A10ED0E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35520" y="1584325"/>
              <a:ext cx="3429297" cy="470194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CEF9E9A-6E2C-89A4-4336-7889B6169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5768" y="1584325"/>
              <a:ext cx="3436918" cy="48391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868336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274E-0170-7DF4-C3C5-2227CF367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B94DBAB-7F35-B9EA-373A-C2B58F233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977" y="844939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بمقاطع  النص السردي؟ ماذا نكتب في كل مقطع؟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805C4C1-DD03-13BC-231A-35555A35C6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94721B-D1D5-632E-3DF2-E7911CFF24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2A47D3-5E29-92FD-CC6A-9C81E4288D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85AFCB-E777-EF8C-0181-5C4B9E5114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FB7D904-5A02-D149-EE28-CA36A9DAE6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8775D3-AACD-B939-3669-6925077A279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D0586B-0E8F-69BA-7D94-3987C65C16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FCAEE6-09D6-34B3-FA19-5C83492D606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pic>
        <p:nvPicPr>
          <p:cNvPr id="16" name="Espace réservé pour une image  18">
            <a:extLst>
              <a:ext uri="{FF2B5EF4-FFF2-40B4-BE49-F238E27FC236}">
                <a16:creationId xmlns:a16="http://schemas.microsoft.com/office/drawing/2014/main" id="{9DAA5366-6D8F-5B96-4320-7A6CDE2E70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9190041-65C7-1C1F-E03D-39C0F602B3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708015C-C048-E43D-8F3E-373F07AE32A9}"/>
              </a:ext>
            </a:extLst>
          </p:cNvPr>
          <p:cNvSpPr txBox="1"/>
          <p:nvPr/>
        </p:nvSpPr>
        <p:spPr>
          <a:xfrm>
            <a:off x="2198907" y="2702649"/>
            <a:ext cx="2959487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اَلنَصُّ ٱلسَّرْدِيُّ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246698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C2917-676F-6983-1B59-9A878334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B535909-B60A-1D72-FB9B-3AF48D814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977" y="844939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نكتب في مقطع البداية؟  في مقطع الوسط؟ في مقطع  النهاية؟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918252A-B644-6D8B-3EC4-C99704D9AE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D49EB5-1297-6E62-3603-D254C9D163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1ADF73-66E5-4859-89F8-DD82E5EBF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E74C83-681D-2E65-22AE-2DF149DF58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F90441-B98F-C816-CFF2-512B8C0182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0AFBB9-A7A9-EA6B-F39E-D35858305FF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9E6C2B-E6D6-8B6B-D4AB-4DEF7DE7CFC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714826-3BBA-7A65-91AB-5A9A57C5EB2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2FDA00B6-CDBC-03D5-AA50-BF5EBC7F09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5CD0F43-5FEB-7B5C-2BD9-9F6E9B7142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7990" y="1594772"/>
            <a:ext cx="6967048" cy="490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22065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F7965-50D4-532C-D7CD-505767164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4DC6D9E-F929-54F2-C150-6B08A6F97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977" y="844939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 التالي ؟ هل هو مقطع بداية أم مقطع الوسط أم مقطع  نهاية؟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C9E497-0909-F3AC-2119-4E144514AB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508C69-23BE-6919-99AC-39211946E6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9356D5-0629-5354-CBF9-1A8E32FD4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311241-8100-CE83-D381-9342EA749E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AFE06BF-138A-B61C-214D-69A7FEA3AF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3B2FB7-4515-ED2E-26E9-7BE386D7A6B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1CF022-498E-5F2C-FE85-45CB3E81AA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18B7AA-8506-8CB2-CCA3-4BCE806365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11D86903-11CE-9E50-656A-6CCD35A5C1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Zone de texte 1095">
            <a:extLst>
              <a:ext uri="{FF2B5EF4-FFF2-40B4-BE49-F238E27FC236}">
                <a16:creationId xmlns:a16="http://schemas.microsoft.com/office/drawing/2014/main" id="{5B810646-4BCE-2D34-2E53-563751F04802}"/>
              </a:ext>
            </a:extLst>
          </p:cNvPr>
          <p:cNvSpPr txBox="1"/>
          <p:nvPr/>
        </p:nvSpPr>
        <p:spPr>
          <a:xfrm>
            <a:off x="514716" y="2300576"/>
            <a:ext cx="8114568" cy="3476551"/>
          </a:xfrm>
          <a:prstGeom prst="roundRect">
            <a:avLst>
              <a:gd name="adj" fmla="val 7828"/>
            </a:avLst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ar-MA" sz="3600" b="1" dirty="0">
                <a:solidFill>
                  <a:srgbClr val="424D7B"/>
                </a:solidFill>
              </a:rPr>
              <a:t>قَرَّر نادِرٌ وَأَصْدِقاؤُهُ زِيارَةَ </a:t>
            </a:r>
            <a:r>
              <a:rPr lang="ar-MA" sz="3600" b="1" dirty="0" err="1">
                <a:solidFill>
                  <a:srgbClr val="424D7B"/>
                </a:solidFill>
              </a:rPr>
              <a:t>ﭐلْجَبَلِ</a:t>
            </a:r>
            <a:r>
              <a:rPr lang="ar-MA" sz="3600" b="1" dirty="0">
                <a:solidFill>
                  <a:srgbClr val="424D7B"/>
                </a:solidFill>
              </a:rPr>
              <a:t> </a:t>
            </a:r>
            <a:r>
              <a:rPr lang="ar-MA" sz="3600" b="1" dirty="0" err="1">
                <a:solidFill>
                  <a:srgbClr val="424D7B"/>
                </a:solidFill>
              </a:rPr>
              <a:t>ﭐلْمُطِلِّ</a:t>
            </a:r>
            <a:r>
              <a:rPr lang="ar-MA" sz="3600" b="1" dirty="0">
                <a:solidFill>
                  <a:srgbClr val="424D7B"/>
                </a:solidFill>
              </a:rPr>
              <a:t> عَلى </a:t>
            </a:r>
            <a:r>
              <a:rPr lang="ar-MA" sz="3600" b="1" dirty="0" err="1">
                <a:solidFill>
                  <a:srgbClr val="424D7B"/>
                </a:solidFill>
              </a:rPr>
              <a:t>ﭐلْقَرْيَةِ</a:t>
            </a:r>
            <a:r>
              <a:rPr lang="ar-MA" sz="3600" b="1" dirty="0">
                <a:solidFill>
                  <a:srgbClr val="424D7B"/>
                </a:solidFill>
              </a:rPr>
              <a:t> . لَقَدْ أرادوا </a:t>
            </a:r>
            <a:r>
              <a:rPr lang="ar-MA" sz="3600" b="1" dirty="0" err="1">
                <a:solidFill>
                  <a:srgbClr val="424D7B"/>
                </a:solidFill>
              </a:rPr>
              <a:t>ﭐكْتِشافَ</a:t>
            </a:r>
            <a:r>
              <a:rPr lang="ar-MA" sz="3600" b="1" dirty="0">
                <a:solidFill>
                  <a:srgbClr val="424D7B"/>
                </a:solidFill>
              </a:rPr>
              <a:t> أَسْرارِ هذا </a:t>
            </a:r>
            <a:r>
              <a:rPr lang="ar-MA" sz="3600" b="1" dirty="0" err="1">
                <a:solidFill>
                  <a:srgbClr val="424D7B"/>
                </a:solidFill>
              </a:rPr>
              <a:t>ﭐلْجَبَلِ</a:t>
            </a:r>
            <a:r>
              <a:rPr lang="ar-MA" sz="3600" b="1" dirty="0">
                <a:solidFill>
                  <a:srgbClr val="424D7B"/>
                </a:solidFill>
              </a:rPr>
              <a:t> </a:t>
            </a:r>
            <a:r>
              <a:rPr lang="ar-MA" sz="3600" b="1" dirty="0" err="1">
                <a:solidFill>
                  <a:srgbClr val="424D7B"/>
                </a:solidFill>
              </a:rPr>
              <a:t>ﭐلشّامِخِ</a:t>
            </a:r>
            <a:r>
              <a:rPr lang="ar-MA" sz="3600" b="1" dirty="0">
                <a:solidFill>
                  <a:srgbClr val="424D7B"/>
                </a:solidFill>
              </a:rPr>
              <a:t> ﭐلَّذي نَسَجَ عَنْهُ ﭐلْأَجْدادُ حِكاياتٍ مُثيرَةً تَتَبادَلُها </a:t>
            </a:r>
            <a:r>
              <a:rPr lang="ar-MA" sz="3600" b="1" dirty="0" err="1">
                <a:solidFill>
                  <a:srgbClr val="424D7B"/>
                </a:solidFill>
              </a:rPr>
              <a:t>ﭐلْأَلْسُنُ</a:t>
            </a:r>
            <a:r>
              <a:rPr lang="ar-MA" sz="3600" b="1" dirty="0">
                <a:solidFill>
                  <a:srgbClr val="424D7B"/>
                </a:solidFill>
              </a:rPr>
              <a:t> بِكَثيرٍ مِنَ </a:t>
            </a:r>
            <a:r>
              <a:rPr lang="ar-MA" sz="3600" b="1" dirty="0" err="1">
                <a:solidFill>
                  <a:srgbClr val="424D7B"/>
                </a:solidFill>
              </a:rPr>
              <a:t>ﭐلدَّهْشَةِ</a:t>
            </a:r>
            <a:r>
              <a:rPr lang="ar-MA" sz="3600" b="1" dirty="0">
                <a:solidFill>
                  <a:srgbClr val="424D7B"/>
                </a:solidFill>
              </a:rPr>
              <a:t> </a:t>
            </a:r>
            <a:r>
              <a:rPr lang="ar-MA" sz="3600" b="1" dirty="0" err="1">
                <a:solidFill>
                  <a:srgbClr val="424D7B"/>
                </a:solidFill>
              </a:rPr>
              <a:t>وَﭐلْإِعْجابِ</a:t>
            </a:r>
            <a:r>
              <a:rPr lang="ar-MA" sz="3600" b="1" dirty="0">
                <a:solidFill>
                  <a:srgbClr val="424D7B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ar-MA" sz="3600" b="1" dirty="0">
                <a:solidFill>
                  <a:srgbClr val="424D7B"/>
                </a:solidFill>
              </a:rPr>
              <a:t>بَدَأَتْ رِحْلَةُ </a:t>
            </a:r>
            <a:r>
              <a:rPr lang="ar-MA" sz="3600" b="1" dirty="0" err="1">
                <a:solidFill>
                  <a:srgbClr val="424D7B"/>
                </a:solidFill>
              </a:rPr>
              <a:t>ﭐلصُّعودِ</a:t>
            </a:r>
            <a:r>
              <a:rPr lang="ar-MA" sz="3600" b="1" dirty="0">
                <a:solidFill>
                  <a:srgbClr val="424D7B"/>
                </a:solidFill>
              </a:rPr>
              <a:t> بِكَثيرٍ مِنَ </a:t>
            </a:r>
            <a:r>
              <a:rPr lang="ar-MA" sz="3600" b="1" dirty="0" err="1">
                <a:solidFill>
                  <a:srgbClr val="424D7B"/>
                </a:solidFill>
              </a:rPr>
              <a:t>ﭐلْحَماسِ</a:t>
            </a:r>
            <a:r>
              <a:rPr lang="ar-MA" sz="3600" b="1" dirty="0">
                <a:solidFill>
                  <a:srgbClr val="424D7B"/>
                </a:solidFill>
              </a:rPr>
              <a:t> </a:t>
            </a:r>
            <a:r>
              <a:rPr lang="ar-MA" sz="3600" b="1" dirty="0" err="1">
                <a:solidFill>
                  <a:srgbClr val="424D7B"/>
                </a:solidFill>
              </a:rPr>
              <a:t>وَﭐلسُّرورِ</a:t>
            </a:r>
            <a:r>
              <a:rPr lang="ar-MA" sz="3600" b="1" dirty="0">
                <a:solidFill>
                  <a:srgbClr val="424D7B"/>
                </a:solidFill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41469495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8EAB-DA3A-BF0D-9E34-C0CE6264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536232F-F0E0-F836-A907-E76A2F05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977" y="844939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مقطع بداية، المطلوب منكم كتابة مقطع التحول وتسلسل الأحداث. عمل ثنائي.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24D252-6CA2-BC2E-2E0A-F441B69E6E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E9190F-03A2-FBD4-1D1D-B714374435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88F32F-64B5-82EB-A706-A7E0EC50F4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0E6E21-6120-FE39-568E-F863FE62C5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9DAD08-6C80-4BDB-6EEC-633BB8DEE7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1016C5-D287-2794-A7FB-368D703955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CA5AE7-A97F-24EE-4C6E-60F6652794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77C5D3-B629-582A-383A-460874D6111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E46D37F-E5BB-61E6-8B2F-3DF93A0102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Zone de texte 1095">
            <a:extLst>
              <a:ext uri="{FF2B5EF4-FFF2-40B4-BE49-F238E27FC236}">
                <a16:creationId xmlns:a16="http://schemas.microsoft.com/office/drawing/2014/main" id="{4B91690C-FA6B-D801-9583-E55FB7C47B39}"/>
              </a:ext>
            </a:extLst>
          </p:cNvPr>
          <p:cNvSpPr txBox="1"/>
          <p:nvPr/>
        </p:nvSpPr>
        <p:spPr>
          <a:xfrm>
            <a:off x="514716" y="2300576"/>
            <a:ext cx="8114568" cy="3476551"/>
          </a:xfrm>
          <a:prstGeom prst="roundRect">
            <a:avLst>
              <a:gd name="adj" fmla="val 7828"/>
            </a:avLst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قَرَّر نادِرٌ وَأَصْدِقاؤُهُ زِيارَةَ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ﭐلْجَبَلِ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ﭐلْمُطِلِّ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ﭐلْقَرْيَةِ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 لَقَدْ أرادوا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ﭐكْتِشافَ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أَسْرارِ هذا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ﭐلْجَبَلِ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ﭐلشّامِخِ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ﭐلَّذي نَسَجَ عَنْهُ ﭐلْأَجْدادُ حِكاياتٍ مُثيرَةً تَتَبادَلُها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ﭐلْأَلْسُنُ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بِكَثيرٍ مِنَ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ﭐلدَّهْشَةِ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وَﭐلْإِعْجابِ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بَدَأَتْ رِحْلَةُ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ﭐلصُّعودِ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بِكَثيرٍ مِنَ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ﭐلْحَماسِ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وَﭐلسُّرورِ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5216073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E625A-5A45-5F81-AF0D-770231DFB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3635E0A-768E-91E5-7056-52823F839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977" y="844939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( 10 دقائق للإنجاز)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6F893C-A479-E84A-5D00-DD85CBF62C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854EDFE-A56A-001A-CB2C-DBDF42ECCD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04D0512-DEFB-F686-4E4E-DA91AD516F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43B5775-E5A1-CA02-D724-7F25EA5DA8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24882EC-6507-2289-DE07-47ABAD360B8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48BD17-E9DE-9BD7-75F4-2CC392F8E4A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87A0D6-BBDD-CAE2-06EA-DA93B75CF6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F227DA-79EA-CB8C-8FE3-56945476452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0C611690-6902-C472-9F5F-E41643E824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 de texte 1095">
            <a:extLst>
              <a:ext uri="{FF2B5EF4-FFF2-40B4-BE49-F238E27FC236}">
                <a16:creationId xmlns:a16="http://schemas.microsoft.com/office/drawing/2014/main" id="{FAAD07C3-A09D-829D-F4A0-7F9537A9D0B5}"/>
              </a:ext>
            </a:extLst>
          </p:cNvPr>
          <p:cNvSpPr txBox="1"/>
          <p:nvPr/>
        </p:nvSpPr>
        <p:spPr>
          <a:xfrm>
            <a:off x="514716" y="2300576"/>
            <a:ext cx="8114568" cy="3476551"/>
          </a:xfrm>
          <a:prstGeom prst="roundRect">
            <a:avLst>
              <a:gd name="adj" fmla="val 7828"/>
            </a:avLst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قَرَّر نادِرٌ وَأَصْدِقاؤُهُ زِيارَةَ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ﭐلْجَبَلِ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ﭐلْمُطِلِّ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ﭐلْقَرْيَةِ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 لَقَدْ أرادوا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ﭐكْتِشافَ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أَسْرارِ هذا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ﭐلْجَبَلِ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ﭐلشّامِخِ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ﭐلَّذي نَسَجَ عَنْهُ ﭐلْأَجْدادُ حِكاياتٍ مُثيرَةً تَتَبادَلُها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ﭐلْأَلْسُنُ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بِكَثيرٍ مِنَ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ﭐلدَّهْشَةِ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وَﭐلْإِعْجابِ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بَدَأَتْ رِحْلَةُ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ﭐلصُّعودِ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بِكَثيرٍ مِنَ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ﭐلْحَماسِ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وَﭐلسُّرورِ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15966029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0C45F-2202-E80E-C96E-9C383A7E3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6CE34DC-1184-5AF0-BFDF-69D3404CB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977" y="844939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من يقرأ جوابه؟ سنختار أحسن انتاج من بين الاعمال المقدمة التي تحترم التصميم الذي تدربنا عليه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9E3F2CA-B502-1A41-61F5-3443645545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6894D56-4018-1080-94F5-399510E024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3CC4A25-F157-A3F6-B1F3-AAED825FFC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0F237C-97F3-25F8-A26C-798216FD8E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E91E977-3E0C-86D9-74CE-A9C3BBD1EC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48A1EE-14F6-7BB8-3A0A-18F0C3797F3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D73C23-3C0A-8E2D-A342-21EB93D2EA8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C2F8B4-97CF-8E15-369E-AFA7F5B56D9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A03525B5-6EDB-98CA-BF0D-32737E4CE1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 de texte 1095">
            <a:extLst>
              <a:ext uri="{FF2B5EF4-FFF2-40B4-BE49-F238E27FC236}">
                <a16:creationId xmlns:a16="http://schemas.microsoft.com/office/drawing/2014/main" id="{A41EBF20-0D9A-3C14-FFB9-FA7213687350}"/>
              </a:ext>
            </a:extLst>
          </p:cNvPr>
          <p:cNvSpPr txBox="1"/>
          <p:nvPr/>
        </p:nvSpPr>
        <p:spPr>
          <a:xfrm>
            <a:off x="514716" y="2300576"/>
            <a:ext cx="8114568" cy="3476551"/>
          </a:xfrm>
          <a:prstGeom prst="roundRect">
            <a:avLst>
              <a:gd name="adj" fmla="val 7828"/>
            </a:avLst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قَرَّر نادِرٌ وَأَصْدِقاؤُهُ زِيارَةَ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ﭐلْجَبَلِ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ﭐلْمُطِلِّ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ﭐلْقَرْيَةِ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 لَقَدْ أرادوا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ﭐكْتِشافَ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أَسْرارِ هذا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ﭐلْجَبَلِ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ﭐلشّامِخِ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ﭐلَّذي نَسَجَ عَنْهُ ﭐلْأَجْدادُ حِكاياتٍ مُثيرَةً تَتَبادَلُها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ﭐلْأَلْسُنُ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بِكَثيرٍ مِنَ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ﭐلدَّهْشَةِ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وَﭐلْإِعْجابِ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بَدَأَتْ رِحْلَةُ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ﭐلصُّعودِ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بِكَثيرٍ مِنَ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ﭐلْحَماسِ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وَﭐلسُّرورِ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50855404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69DAD-5A45-E55D-6090-15EB72D1A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2DBCFD3-FCDD-C8CD-AF1D-198736329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3" y="844939"/>
            <a:ext cx="732070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على دفاتركم. اعتمدوا على ما درسناه لكتابة نص سردي. من يقرأ المطلوب؟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DBB2C14-F863-DCA4-62C3-2A2DBFB12C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BB30CD-1772-DA1D-7831-523CA5EB4B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9F4B89-893B-FA47-F46F-17107CC5A0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933AE5-5B98-F609-D85A-C390F34669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2D6A9A3-6057-D6BB-C54C-E42F333ACF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8029E0-BEEA-F3F2-78FA-5A2DAC4A6F9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B17919-14C4-0038-DBDA-F7C68604C9C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5181D9-D15A-CECD-36DE-20DF86939EC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30A32F-6259-0C33-ADF0-B82FBB3E539F}"/>
              </a:ext>
            </a:extLst>
          </p:cNvPr>
          <p:cNvSpPr txBox="1"/>
          <p:nvPr/>
        </p:nvSpPr>
        <p:spPr>
          <a:xfrm>
            <a:off x="633563" y="2478340"/>
            <a:ext cx="7943278" cy="286232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-اُكْتُبْ نَصّاً سَرْدِيّاً حَوْلَ قِيامِكَ رُفْقَةَ أَصْدِقائِكَ بِرِحْلَةٍ مُثيرَةٍ إِلى ﭐلْغابَةِ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ﭐلْمُجاوِرَةِ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لِقَرْيَتِكُمْ.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اِسْتَعِنْ بِمَا دَرَسْتَ حَوْلَ: مَقْطَعِ ﭐلْبِدايَةِ – مَقْطَعِ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ﭐلْوَسَطِ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مَقْطَعِ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ﭐلنِّهايَةِ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 تَنْسَ تَوْظيفَ رَوابطِ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ﭐلسَّرْدِ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ﭐلَّتي دَرَسْتهَا.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EA173AD-EFA3-6F66-DDEF-FC010D37C9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5703074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22B06-064F-5047-4E6D-85712F93F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0C3B40A-FB7A-9F04-0029-A0DEB2256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3" y="844939"/>
            <a:ext cx="732070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 15 دقيقة للإنجاز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4335E3-A861-9B53-1314-71ABB3B408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36C372-052E-2BDA-925B-3E55F517D0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D49C6E-B246-0CCB-65DA-5A1A46A09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8E08C0-4CA6-EE0A-CA2F-F1FD24E2B9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76BCE5A-C7C3-2724-1D6B-144260FF48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E39CFE-D141-64A2-F808-E010BC6F99D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FD6350-547E-6E36-0CF5-C03EF6C19D4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F6EFFD-73F8-8FB0-F167-ACF27F4957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7C88306-2D57-721D-492D-128847C1EF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F6B2FC0-ACBD-1DC2-162B-E1F83EA27B0F}"/>
              </a:ext>
            </a:extLst>
          </p:cNvPr>
          <p:cNvSpPr txBox="1"/>
          <p:nvPr/>
        </p:nvSpPr>
        <p:spPr>
          <a:xfrm>
            <a:off x="633563" y="2478340"/>
            <a:ext cx="7943278" cy="286232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-اُكْتُبْ نَصّاً سَرْدِيّاً حَوْلَ قِيامِكَ رُفْقَةَ أَصْدِقائِكَ بِرِحْلَةٍ مُثيرَةٍ إِلى ﭐلْغابَةِ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ﭐلْمُجاوِرَةِ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لِقَرْيَتِكُمْ.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اِسْتَعِنْ بِمَا دَرَسْتَ حَوْلَ: مَقْطَعِ ﭐلْبِدايَةِ – مَقْطَعِ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ﭐلْوَسَطِ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مَقْطَعِ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ﭐلنِّهايَةِ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 تَنْسَ تَوْظيفَ رَوابطِ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ﭐلسَّرْدِ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ﭐلَّتي دَرَسْتهَا.</a:t>
            </a:r>
          </a:p>
        </p:txBody>
      </p:sp>
    </p:spTree>
    <p:extLst>
      <p:ext uri="{BB962C8B-B14F-4D97-AF65-F5344CB8AC3E}">
        <p14:creationId xmlns:p14="http://schemas.microsoft.com/office/powerpoint/2010/main" val="394048725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F7271-6F75-63A1-AA1A-EA08CED8A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E7FD679-7CBC-76C9-22EC-44B4F253B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3" y="844939"/>
            <a:ext cx="732070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عمله.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E99DC12-CF9E-D576-B988-6DCC2784F7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DD7C35-9DBB-59B6-DF9F-943B7696F7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9D4315-5709-BE6B-E798-D4071E0DC8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729176-9A54-9541-3F43-59962CBF49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DF2251-6834-9B9C-E12B-52657A42C6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16EDDF-D85C-F19B-668F-BA59CD9BC73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17830F-18CD-696A-BDAA-B295800729A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C400C9-8D1D-C782-7300-4E7A5C502D5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A6CBE07-12EB-CE4D-1399-BEF4A648B4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BE53EAD-55A7-D66C-44E9-8E848723067E}"/>
              </a:ext>
            </a:extLst>
          </p:cNvPr>
          <p:cNvSpPr txBox="1"/>
          <p:nvPr/>
        </p:nvSpPr>
        <p:spPr>
          <a:xfrm>
            <a:off x="633563" y="2478340"/>
            <a:ext cx="7943278" cy="286232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-اُكْتُبْ نَصّاً سَرْدِيّاً حَوْلَ قِيامِكَ رُفْقَةَ أَصْدِقائِكَ بِرِحْلَةٍ مُثيرَةٍ إِلى ﭐلْغابَةِ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ﭐلْمُجاوِرَةِ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لِقَرْيَتِكُمْ.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اِسْتَعِنْ بِمَا دَرَسْتَ حَوْلَ: مَقْطَعِ ﭐلْبِدايَةِ – مَقْطَعِ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ﭐلْوَسَطِ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مَقْطَعِ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ﭐلنِّهايَةِ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 تَنْسَ تَوْظيفَ رَوابطِ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ﭐلسَّرْدِ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ﭐلَّتي دَرَسْتهَا.</a:t>
            </a:r>
          </a:p>
        </p:txBody>
      </p:sp>
    </p:spTree>
    <p:extLst>
      <p:ext uri="{BB962C8B-B14F-4D97-AF65-F5344CB8AC3E}">
        <p14:creationId xmlns:p14="http://schemas.microsoft.com/office/powerpoint/2010/main" val="323825167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98772-F8D8-D241-DA7C-321E6B23E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4520725-4ECC-9D15-28E9-B1092E2CA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3" y="844939"/>
            <a:ext cx="732070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هذا النموذج.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EBBD57-0428-3687-AA5C-238D7EA9FF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7122B27-7AD5-6299-E0F2-CB028F4650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8585DC-0537-A9A8-5B92-554358F4B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B71D37-0B72-CDC2-86AB-88ABEE720E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D8FDCFC-CADD-2C95-FC7B-B5BE2AEF75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4F3CB4-6247-47BC-83FB-7413563BD52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E5CD13-950A-4A18-CD59-B5DE893E548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E3E210-6B71-4D7C-A0B4-A80270C318D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22FD552-3615-BFCF-F48F-51D927CA7F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D3A542F-F047-FABB-8599-DEE699A08BE9}"/>
              </a:ext>
            </a:extLst>
          </p:cNvPr>
          <p:cNvSpPr/>
          <p:nvPr/>
        </p:nvSpPr>
        <p:spPr>
          <a:xfrm>
            <a:off x="520790" y="1759353"/>
            <a:ext cx="8102419" cy="483205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صَباحِ يَومٍ رَبيعِيٍّ مُشْمِسٍ، قَرَّرْتُ أَنا وَأَصْدِقائي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ﭐلْقِيامَ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بِرِحْلَةٍ إِلى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ﭐلْغابَةِ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ﭐلْقَريبَةِ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مِنْ قَرْيَتِنا. كُنّا نَحْمِلُ مَعَنا حَقائِبَ صَغيرَةً فِيها طَعامٌ، وَماءٌ، وَمِنْظارٌ لِمُشاهَدَةِ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ﭐلطُّيورِ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اِنْطَلَقَتْ رِحْلَتُنا بِحَماسٍ كَبيرٍ، وَكانَتِ ﭐلطُّيورُ تُزَقْزِقُ حَوْلَنا،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وَﭐلْأَزْهارُ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ﭐلْبَرِّيَّةُ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تُزَيِّنُ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ﭐلطَّريقَ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كُنّا نَتَسَلَّقُ وَنَتَجاذَبُ أَطْرافَ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ﭐلْحَديثِ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بِفَرَحٍ.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بَدَأَ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ﭐلتَّعَبُ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يَظْهَرُ عَلى صَديقي "آدَم"، فَجَلَسْنا تَحْتَ شَجَرَةٍ كَبيرَةٍ لِنَسْتَريحَ قَليلاً. وَفَجْأَةً، لاحَظْنَا أَنَّنا فَقَدْنَا طَريقَ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ﭐلْعَوْدَةِ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، أَحاطَ بِنا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ﭐلْخَوْفُ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خُصوصاً وَأَنَّ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ﭐلشَّمْسَ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بَدَأَتْ تَغيبُ خَلْفَ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ﭐلْجِبالِ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لَكِنَّنا لَمْ نَسْتَسْلِمْ. فَتَّشْنا في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ﭐلْحَقائِبِ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وَوَجَدْنا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ﭐلْمِنْظارَ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وَخَريطَةً صَغيرَةً كُنّا قَدْ وَضَعْناها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ﭐحْتِياطا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تَتَبَّعْنا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ﭐلْمَعالِمَ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ﭐلَّتي رَسَمْناها في بَدايَةِ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ﭐلرِّحْلَةِ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مِثْلَ ﭐلشَّجَرَةِ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ﭐلْكَبيرَةِ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وَﭐلصَّخْرَةِ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ﭐلَّتي تُشْبِهُ وَجْهَ إِنْسانٍ. وَبَعْدَ ساعَةٍ مِنَ ﭐلْبَحْثِ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وَﭐلْمَسيرِ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بِحَذَرٍ، وَصَلْنا أَخيراً إِلى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ﭐلْمَمَرِّ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ﭐلصَّحيحِ.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عُدْنا إِلى سَفْحِ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ﭐلْجَبَلِ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ﭐلْمَساءِ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مُتْعَبينَ وَلَكِنْ فَرِحينَ. تَعَلَّمْنا أَنَّ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ﭐلاِسْتِعْدادَ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ﭐلْجَيِّدَ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وَﭐلصَّبْرَ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هُما مِفْتاحُ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ﭐلنَّجاحِ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أَيِّ مُغامَرَةٍ. كانَتْ رِحْلَةً مُثِيرَةً، لَنْ نَنْسَاهَا أَبَدًا.</a:t>
            </a:r>
          </a:p>
        </p:txBody>
      </p:sp>
    </p:spTree>
    <p:extLst>
      <p:ext uri="{BB962C8B-B14F-4D97-AF65-F5344CB8AC3E}">
        <p14:creationId xmlns:p14="http://schemas.microsoft.com/office/powerpoint/2010/main" val="113732966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F62DE-C661-6968-F6F2-FA645CBDC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DA1DEF9-26E1-6F31-53FA-EECF18876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96" y="758335"/>
            <a:ext cx="732070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دونوا النص على دفاتركم.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2B1DE76-58FF-5A99-5A8A-1B339AD66A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AD6F5-33DC-29A9-920E-5B19332D3E6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59AF95-CED9-2C5D-940C-7A022FD8BC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81E050-D06A-0032-BFB1-1554D024BF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1EF7009-6AA4-942A-C8FF-4765F8AC17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410EF7-154B-F3E1-531D-93614DAA6C6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EABB6C-E66E-4EFE-6C28-6EB43BF14D1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CC5B3D-E939-D24E-6B1D-AA45F9B348E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A65A0E6-895E-A364-E9DC-9938C77402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DEFFD97-79E7-147D-3715-6674051A2006}"/>
              </a:ext>
            </a:extLst>
          </p:cNvPr>
          <p:cNvSpPr/>
          <p:nvPr/>
        </p:nvSpPr>
        <p:spPr>
          <a:xfrm>
            <a:off x="520790" y="1759353"/>
            <a:ext cx="8102419" cy="483205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صَباحِ يَومٍ رَبيعِيٍّ مُشْمِسٍ، قَرَّرْتُ أَنا وَأَصْدِقائي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ﭐلْقِيامَ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بِرِحْلَةٍ إِلى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ﭐلْغابَةِ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ﭐلْقَريبَةِ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مِنْ قَرْيَتِنا. كُنّا نَحْمِلُ مَعَنا حَقائِبَ صَغيرَةً فِيها طَعامٌ، وَماءٌ، وَمِنْظارٌ لِمُشاهَدَةِ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ﭐلطُّيورِ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اِنْطَلَقَتْ رِحْلَتُنا بِحَماسٍ كَبيرٍ، وَكانَتِ ﭐلطُّيورُ تُزَقْزِقُ حَوْلَنا،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وَﭐلْأَزْهارُ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ﭐلْبَرِّيَّةُ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تُزَيِّنُ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ﭐلطَّريقَ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كُنّا نَتَسَلَّقُ وَنَتَجاذَبُ أَطْرافَ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ﭐلْحَديثِ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بِفَرَحٍ.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بَدَأَ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ﭐلتَّعَبُ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يَظْهَرُ عَلى صَديقي "آدَم"، فَجَلَسْنا تَحْتَ شَجَرَةٍ كَبيرَةٍ لِنَسْتَريحَ قَليلاً. وَفَجْأَةً، لاحَظْنَا أَنَّنا فَقَدْنَا طَريقَ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ﭐلْعَوْدَةِ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، أَحاطَ بِنا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ﭐلْخَوْفُ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خُصوصاً وَأَنَّ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ﭐلشَّمْسَ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بَدَأَتْ تَغيبُ خَلْفَ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ﭐلْجِبالِ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لَكِنَّنا لَمْ نَسْتَسْلِمْ. فَتَّشْنا في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ﭐلْحَقائِبِ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وَوَجَدْنا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ﭐلْمِنْظارَ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وَخَريطَةً صَغيرَةً كُنّا قَدْ وَضَعْناها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ﭐحْتِياطا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تَتَبَّعْنا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ﭐلْمَعالِمَ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ﭐلَّتي رَسَمْناها في بَدايَةِ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ﭐلرِّحْلَةِ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مِثْلَ ﭐلشَّجَرَةِ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ﭐلْكَبيرَةِ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وَﭐلصَّخْرَةِ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ﭐلَّتي تُشْبِهُ وَجْهَ إِنْسانٍ. وَبَعْدَ ساعَةٍ مِنَ ﭐلْبَحْثِ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وَﭐلْمَسيرِ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بِحَذَرٍ، وَصَلْنا أَخيراً إِلى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ﭐلْمَمَرِّ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ﭐلصَّحيحِ.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عُدْنا إِلى سَفْحِ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ﭐلْجَبَلِ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ﭐلْمَساءِ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مُتْعَبينَ وَلَكِنْ فَرِحينَ. تَعَلَّمْنا أَنَّ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ﭐلاِسْتِعْدادَ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ﭐلْجَيِّدَ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وَﭐلصَّبْرَ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هُما مِفْتاحُ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ﭐلنَّجاحِ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أَيِّ مُغامَرَةٍ. كانَتْ رِحْلَةً مُثِيرَةً، لَنْ نَنْسَاهَا أَبَدًا.</a:t>
            </a:r>
          </a:p>
        </p:txBody>
      </p:sp>
    </p:spTree>
    <p:extLst>
      <p:ext uri="{BB962C8B-B14F-4D97-AF65-F5344CB8AC3E}">
        <p14:creationId xmlns:p14="http://schemas.microsoft.com/office/powerpoint/2010/main" val="146524639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0D1C60D-4959-7F83-988F-7A8716D2339F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FB8E8C-1C04-5A43-EB72-D6F7B717FC4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6D0D8A9-F798-1975-5ACE-026FB67C413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623C06-5FC7-5952-8146-096936C856D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BE0F45-0AF3-5B92-E521-500C2AEA68A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78A8B1-08FE-A6DA-6272-F25253907C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3703D1-79D7-DD60-E1B1-9F53210CE94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2F26CF-8C80-B44E-5224-EBED5488CCB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7ADD83-588E-E346-AC2D-048D69C6D2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</a:p>
        </p:txBody>
      </p:sp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ورشة الكتاب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19415</TotalTime>
  <Words>1646</Words>
  <Application>Microsoft Office PowerPoint</Application>
  <PresentationFormat>Affichage à l'écran (4:3)</PresentationFormat>
  <Paragraphs>291</Paragraphs>
  <Slides>38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38</vt:i4>
      </vt:variant>
    </vt:vector>
  </HeadingPairs>
  <TitlesOfParts>
    <vt:vector size="67" baseType="lpstr">
      <vt:lpstr>Calibri</vt:lpstr>
      <vt:lpstr>Calibri Light</vt:lpstr>
      <vt:lpstr>Arial</vt:lpstr>
      <vt:lpstr>Microsoft Uighur</vt:lpstr>
      <vt:lpstr>Courier New</vt:lpstr>
      <vt:lpstr>Dosis</vt:lpstr>
      <vt:lpstr>Dosis SemiBold</vt:lpstr>
      <vt:lpstr>Sakkal Majalla</vt:lpstr>
      <vt:lpstr>Modern Love</vt:lpstr>
      <vt:lpstr>Wingdings</vt:lpstr>
      <vt:lpstr>Dosis ExtraBold</vt:lpstr>
      <vt:lpstr>Dosis Medium</vt:lpstr>
      <vt:lpstr>2_Thème Office</vt:lpstr>
      <vt:lpstr>1_01- نشاط اعتيادي</vt:lpstr>
      <vt:lpstr>2_01- نشاط اعتيادي</vt:lpstr>
      <vt:lpstr>1_04- قراءة/ كتابة</vt:lpstr>
      <vt:lpstr>الصـــرف والتحويل</vt:lpstr>
      <vt:lpstr>1_05- اختتام الحصة</vt:lpstr>
      <vt:lpstr>3_Env-Enseignant</vt:lpstr>
      <vt:lpstr>1_الصـــرف والتحويل</vt:lpstr>
      <vt:lpstr>1_Thème Office</vt:lpstr>
      <vt:lpstr>1_Env-Enseignant</vt:lpstr>
      <vt:lpstr>3_01- نشاط اعتيادي</vt:lpstr>
      <vt:lpstr>استماع وتحدث nv</vt:lpstr>
      <vt:lpstr>3_Thème Office</vt:lpstr>
      <vt:lpstr>4_Env-Enseignant</vt:lpstr>
      <vt:lpstr>ورشة الكتابة nv</vt:lpstr>
      <vt:lpstr>افتتاح الحصة nv</vt:lpstr>
      <vt:lpstr>4_01- نشاط اعتيادي</vt:lpstr>
      <vt:lpstr>Présentation PowerPoint</vt:lpstr>
      <vt:lpstr>Présentation PowerPoint</vt:lpstr>
      <vt:lpstr>تنظيم حصص الأسبوع الخامس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 سأذكركم بشروط الحصول على نجمة السلوك الجيد.  في كل حصة سيفوز ثلاثة منكم بالنجمة. من يذكرنا بالسلوك المناسب لكل مشهد؟</vt:lpstr>
      <vt:lpstr>ضعوا اللوحة والكراسة في القمطر.</vt:lpstr>
      <vt:lpstr>من يقرأ هذه المفردات؟</vt:lpstr>
      <vt:lpstr>على دفاتركم : وفي مجموعات ثنائية. اكتبوا فقرة من أربع جمل بتوظيف هذه المفردات</vt:lpstr>
      <vt:lpstr>أمنحكم 5 دقائق للإنجاز،  الثنائي الفائز هو من حصل على فقرة جميلة.</vt:lpstr>
      <vt:lpstr>كل واحد يقدم لنا عمل مجموعته مع ذكر المفردات التي استخدمها.</vt:lpstr>
      <vt:lpstr>المجموعة الفائزة هي ...........................................</vt:lpstr>
      <vt:lpstr>ورشة الكتابة  </vt:lpstr>
      <vt:lpstr>سنتذكر ما تعلمتم حول التاء المربوطة والتاء المبسوطة و ما الاستفهامية بعد حرف جر.</vt:lpstr>
      <vt:lpstr>متى تكتب ألف ابن و متى نحذفها؟  من يعطي مثالا؟</vt:lpstr>
      <vt:lpstr>من يقرأ؟</vt:lpstr>
      <vt:lpstr>خذوا دفاتر القسم. انجزوا النشاط التالي.</vt:lpstr>
      <vt:lpstr>سأمر بين الصفوف لمساعدتكم.</vt:lpstr>
      <vt:lpstr>لنصحح. من يقوم لكتابة الجواب على السبورة؟</vt:lpstr>
      <vt:lpstr>صححوا.</vt:lpstr>
      <vt:lpstr>ورشة الكتابة</vt:lpstr>
      <vt:lpstr>سنشرع الآن في حصة الإنتاج الكتابي. سنتذكر ما درستم عن كتابة نص سردي.</vt:lpstr>
      <vt:lpstr>سنعيد قراءة إنتاجاتكم المشتركة في الصفحتين 89  و 113 . من يقرأ؟</vt:lpstr>
      <vt:lpstr>من يذكرنا بمقاطع  النص السردي؟ ماذا نكتب في كل مقطع؟  </vt:lpstr>
      <vt:lpstr>ماذا نكتب في مقطع البداية؟  في مقطع الوسط؟ في مقطع  النهاية؟</vt:lpstr>
      <vt:lpstr>من يقرأ المقطع  التالي ؟ هل هو مقطع بداية أم مقطع الوسط أم مقطع  نهاية؟</vt:lpstr>
      <vt:lpstr>هذا مقطع بداية، المطلوب منكم كتابة مقطع التحول وتسلسل الأحداث. عمل ثنائي.</vt:lpstr>
      <vt:lpstr>سأمر بين الصفوف لمساعدتكم. ( 10 دقائق للإنجاز)</vt:lpstr>
      <vt:lpstr>لنصحح من يقرأ جوابه؟ سنختار أحسن انتاج من بين الاعمال المقدمة التي تحترم التصميم الذي تدربنا عليه</vt:lpstr>
      <vt:lpstr>الآن على دفاتركم. اعتمدوا على ما درسناه لكتابة نص سردي. من يقرأ المطلوب؟</vt:lpstr>
      <vt:lpstr>سأمر بين الصفوف لمساعدتكم.  15 دقيقة للإنجاز</vt:lpstr>
      <vt:lpstr>من يقدم لنا عمله.</vt:lpstr>
      <vt:lpstr>إليكم هذا النموذج. من يقرأ؟</vt:lpstr>
      <vt:lpstr>دونوا النص على دفاتركم.</vt:lpstr>
      <vt:lpstr>إلى اللقاء في الحصة المقبلة.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180</cp:revision>
  <dcterms:created xsi:type="dcterms:W3CDTF">2023-09-20T21:35:22Z</dcterms:created>
  <dcterms:modified xsi:type="dcterms:W3CDTF">2026-01-11T21:26:50Z</dcterms:modified>
</cp:coreProperties>
</file>