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4.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5.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7.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8.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9.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0.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1.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theme/theme12.xml" ContentType="application/vnd.openxmlformats-officedocument.theme+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theme/theme13.xml" ContentType="application/vnd.openxmlformats-officedocument.theme+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14.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 id="2147483861" r:id="rId10"/>
    <p:sldMasterId id="2147483877" r:id="rId11"/>
    <p:sldMasterId id="2147483892" r:id="rId12"/>
    <p:sldMasterId id="2147483907" r:id="rId13"/>
    <p:sldMasterId id="2147483910" r:id="rId14"/>
    <p:sldMasterId id="2147483925" r:id="rId15"/>
  </p:sldMasterIdLst>
  <p:notesMasterIdLst>
    <p:notesMasterId r:id="rId37"/>
  </p:notesMasterIdLst>
  <p:sldIdLst>
    <p:sldId id="2147482753" r:id="rId16"/>
    <p:sldId id="2147482846" r:id="rId17"/>
    <p:sldId id="2147482847" r:id="rId18"/>
    <p:sldId id="2147482880" r:id="rId19"/>
    <p:sldId id="2147482825" r:id="rId20"/>
    <p:sldId id="2147482848" r:id="rId21"/>
    <p:sldId id="2147482691" r:id="rId22"/>
    <p:sldId id="2147482463" r:id="rId23"/>
    <p:sldId id="2147482851" r:id="rId24"/>
    <p:sldId id="2147482854" r:id="rId25"/>
    <p:sldId id="2147482878" r:id="rId26"/>
    <p:sldId id="2147482827" r:id="rId27"/>
    <p:sldId id="2147482742" r:id="rId28"/>
    <p:sldId id="2147482877" r:id="rId29"/>
    <p:sldId id="2147482718" r:id="rId30"/>
    <p:sldId id="2147482864" r:id="rId31"/>
    <p:sldId id="2147482879" r:id="rId32"/>
    <p:sldId id="2147482739" r:id="rId33"/>
    <p:sldId id="2147482788" r:id="rId34"/>
    <p:sldId id="2147482865" r:id="rId35"/>
    <p:sldId id="2147482875"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6E6"/>
    <a:srgbClr val="B33C5D"/>
    <a:srgbClr val="1F4E79"/>
    <a:srgbClr val="565F88"/>
    <a:srgbClr val="9299B1"/>
    <a:srgbClr val="424D7C"/>
    <a:srgbClr val="959BB3"/>
    <a:srgbClr val="989EB5"/>
    <a:srgbClr val="5E668D"/>
    <a:srgbClr val="A1A7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769" autoAdjust="0"/>
    <p:restoredTop sz="94660"/>
  </p:normalViewPr>
  <p:slideViewPr>
    <p:cSldViewPr snapToGrid="0">
      <p:cViewPr varScale="1">
        <p:scale>
          <a:sx n="75" d="100"/>
          <a:sy n="75" d="100"/>
        </p:scale>
        <p:origin x="636" y="30"/>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viewProps" Target="viewProps.xml"/><Relationship Id="rId21" Type="http://schemas.openxmlformats.org/officeDocument/2006/relationships/slide" Target="slides/slide6.xml"/><Relationship Id="rId34" Type="http://schemas.openxmlformats.org/officeDocument/2006/relationships/slide" Target="slides/slide19.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21/01/2026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6.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90.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8.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6.jpeg"/><Relationship Id="rId1" Type="http://schemas.openxmlformats.org/officeDocument/2006/relationships/slideMaster" Target="../slideMasters/slideMaster10.xml"/><Relationship Id="rId5" Type="http://schemas.microsoft.com/office/2007/relationships/hdphoto" Target="../media/hdphoto6.wdp"/><Relationship Id="rId4" Type="http://schemas.openxmlformats.org/officeDocument/2006/relationships/image" Target="../media/image31.png"/></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2.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4.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4.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4.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5.xml"/><Relationship Id="rId4" Type="http://schemas.openxmlformats.org/officeDocument/2006/relationships/image" Target="../media/image5.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21/01/2026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21/01/2026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21/01/2026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21/01/2026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21/01/2026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21/01/2026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21/01/2026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21/01/2026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21/01/2026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21/01/2026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21/01/2026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2657918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05496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734574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91450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136991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108696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76094629"/>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7683294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10788002"/>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05775541"/>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2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0810499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168497659"/>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6957273"/>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4225530073"/>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190628044"/>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338937622"/>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صرف و تحويل</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431842387"/>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2889463"/>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79137100"/>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28586293"/>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206135663"/>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72337357"/>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93856478"/>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82318566"/>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436121" y="3058690"/>
            <a:ext cx="990976"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صرف و تحويل</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598279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18691623"/>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3899952940"/>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1820683295"/>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6569222"/>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3654370149"/>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592168192"/>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53179248"/>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2500551106"/>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490160066"/>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1519484"/>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37585833"/>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98729831"/>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64652049"/>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4229938994"/>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671566615"/>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1818833208"/>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42262989"/>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45836170"/>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948168903"/>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608776310"/>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صرف و تحويل</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883842862"/>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10150363"/>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25397191"/>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97907224"/>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427740983"/>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61045435"/>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48940205"/>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5451495"/>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730978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72855245"/>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2798152150"/>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34436564"/>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805521476"/>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736903984"/>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468740638"/>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صرف و تحويل</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961730485"/>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34123764"/>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095081602"/>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0640717"/>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39001463"/>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47060956"/>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67815498"/>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609547951"/>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7917991"/>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54773016"/>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46716920"/>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5210777"/>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1288592"/>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30920937"/>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12297390"/>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37696903"/>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02122878"/>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872238893"/>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17895256"/>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01574847"/>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85506179"/>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194661"/>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78916466"/>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66865969"/>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53533215"/>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45731901"/>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99256880"/>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16524906"/>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68421025"/>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3185040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theme" Target="../theme/theme2.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image" Target="../media/image2.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8.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image" Target="../media/image7.png"/><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image" Target="../media/image6.jpg"/><Relationship Id="rId5" Type="http://schemas.openxmlformats.org/officeDocument/2006/relationships/slideLayout" Target="../slideLayouts/slideLayout50.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image" Target="../media/image2.bin"/><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theme" Target="../theme/theme4.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image" Target="../media/image1.jpg"/><Relationship Id="rId2" Type="http://schemas.openxmlformats.org/officeDocument/2006/relationships/slideLayout" Target="../slideLayouts/slideLayout78.xml"/><Relationship Id="rId16" Type="http://schemas.openxmlformats.org/officeDocument/2006/relationships/theme" Target="../theme/theme5.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18" Type="http://schemas.openxmlformats.org/officeDocument/2006/relationships/slideLayout" Target="../slideLayouts/slideLayout109.xml"/><Relationship Id="rId3" Type="http://schemas.openxmlformats.org/officeDocument/2006/relationships/slideLayout" Target="../slideLayouts/slideLayout94.xml"/><Relationship Id="rId21" Type="http://schemas.openxmlformats.org/officeDocument/2006/relationships/slideLayout" Target="../slideLayouts/slideLayout112.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slideLayout" Target="../slideLayouts/slideLayout108.xml"/><Relationship Id="rId25" Type="http://schemas.openxmlformats.org/officeDocument/2006/relationships/image" Target="../media/image21.jpg"/><Relationship Id="rId2" Type="http://schemas.openxmlformats.org/officeDocument/2006/relationships/slideLayout" Target="../slideLayouts/slideLayout93.xml"/><Relationship Id="rId16" Type="http://schemas.openxmlformats.org/officeDocument/2006/relationships/slideLayout" Target="../slideLayouts/slideLayout107.xml"/><Relationship Id="rId20" Type="http://schemas.openxmlformats.org/officeDocument/2006/relationships/slideLayout" Target="../slideLayouts/slideLayout111.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24" Type="http://schemas.openxmlformats.org/officeDocument/2006/relationships/theme" Target="../theme/theme6.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23" Type="http://schemas.openxmlformats.org/officeDocument/2006/relationships/slideLayout" Target="../slideLayouts/slideLayout114.xml"/><Relationship Id="rId10" Type="http://schemas.openxmlformats.org/officeDocument/2006/relationships/slideLayout" Target="../slideLayouts/slideLayout101.xml"/><Relationship Id="rId19" Type="http://schemas.openxmlformats.org/officeDocument/2006/relationships/slideLayout" Target="../slideLayouts/slideLayout110.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 Id="rId22" Type="http://schemas.openxmlformats.org/officeDocument/2006/relationships/slideLayout" Target="../slideLayouts/slideLayout11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image" Target="../media/image2.bin"/><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theme" Target="../theme/theme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slideLayout" Target="../slideLayouts/slideLayout154.xml"/><Relationship Id="rId3" Type="http://schemas.openxmlformats.org/officeDocument/2006/relationships/slideLayout" Target="../slideLayouts/slideLayout139.xml"/><Relationship Id="rId21" Type="http://schemas.openxmlformats.org/officeDocument/2006/relationships/slideLayout" Target="../slideLayouts/slideLayout157.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slideLayout" Target="../slideLayouts/slideLayout153.xml"/><Relationship Id="rId2" Type="http://schemas.openxmlformats.org/officeDocument/2006/relationships/slideLayout" Target="../slideLayouts/slideLayout138.xml"/><Relationship Id="rId16" Type="http://schemas.openxmlformats.org/officeDocument/2006/relationships/slideLayout" Target="../slideLayouts/slideLayout152.xml"/><Relationship Id="rId20" Type="http://schemas.openxmlformats.org/officeDocument/2006/relationships/slideLayout" Target="../slideLayouts/slideLayout156.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24" Type="http://schemas.openxmlformats.org/officeDocument/2006/relationships/image" Target="../media/image2.bin"/><Relationship Id="rId5" Type="http://schemas.openxmlformats.org/officeDocument/2006/relationships/slideLayout" Target="../slideLayouts/slideLayout141.xml"/><Relationship Id="rId15" Type="http://schemas.openxmlformats.org/officeDocument/2006/relationships/slideLayout" Target="../slideLayouts/slideLayout151.xml"/><Relationship Id="rId23" Type="http://schemas.openxmlformats.org/officeDocument/2006/relationships/theme" Target="../theme/theme8.xml"/><Relationship Id="rId10" Type="http://schemas.openxmlformats.org/officeDocument/2006/relationships/slideLayout" Target="../slideLayouts/slideLayout146.xml"/><Relationship Id="rId19" Type="http://schemas.openxmlformats.org/officeDocument/2006/relationships/slideLayout" Target="../slideLayouts/slideLayout155.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 Id="rId22" Type="http://schemas.openxmlformats.org/officeDocument/2006/relationships/slideLayout" Target="../slideLayouts/slideLayout15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6.xml"/><Relationship Id="rId13" Type="http://schemas.openxmlformats.org/officeDocument/2006/relationships/slideLayout" Target="../slideLayouts/slideLayout171.xml"/><Relationship Id="rId18" Type="http://schemas.openxmlformats.org/officeDocument/2006/relationships/image" Target="../media/image2.bin"/><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slideLayout" Target="../slideLayouts/slideLayout170.xml"/><Relationship Id="rId17" Type="http://schemas.openxmlformats.org/officeDocument/2006/relationships/theme" Target="../theme/theme9.xml"/><Relationship Id="rId2" Type="http://schemas.openxmlformats.org/officeDocument/2006/relationships/slideLayout" Target="../slideLayouts/slideLayout160.xml"/><Relationship Id="rId16" Type="http://schemas.openxmlformats.org/officeDocument/2006/relationships/slideLayout" Target="../slideLayouts/slideLayout174.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5" Type="http://schemas.openxmlformats.org/officeDocument/2006/relationships/slideLayout" Target="../slideLayouts/slideLayout17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 Id="rId14" Type="http://schemas.openxmlformats.org/officeDocument/2006/relationships/slideLayout" Target="../slideLayouts/slideLayout17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slideLayout" Target="../slideLayouts/slideLayout187.xml"/><Relationship Id="rId3" Type="http://schemas.openxmlformats.org/officeDocument/2006/relationships/slideLayout" Target="../slideLayouts/slideLayout177.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17" Type="http://schemas.openxmlformats.org/officeDocument/2006/relationships/image" Target="../media/image28.jpeg"/><Relationship Id="rId2" Type="http://schemas.openxmlformats.org/officeDocument/2006/relationships/slideLayout" Target="../slideLayouts/slideLayout176.xml"/><Relationship Id="rId16" Type="http://schemas.openxmlformats.org/officeDocument/2006/relationships/theme" Target="../theme/theme10.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5" Type="http://schemas.openxmlformats.org/officeDocument/2006/relationships/slideLayout" Target="../slideLayouts/slideLayout189.xml"/><Relationship Id="rId10" Type="http://schemas.openxmlformats.org/officeDocument/2006/relationships/slideLayout" Target="../slideLayouts/slideLayout184.xml"/><Relationship Id="rId4" Type="http://schemas.openxmlformats.org/officeDocument/2006/relationships/slideLayout" Target="../slideLayouts/slideLayout178.xml"/><Relationship Id="rId9" Type="http://schemas.openxmlformats.org/officeDocument/2006/relationships/slideLayout" Target="../slideLayouts/slideLayout183.xml"/><Relationship Id="rId14" Type="http://schemas.openxmlformats.org/officeDocument/2006/relationships/slideLayout" Target="../slideLayouts/slideLayout18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slideLayout" Target="../slideLayouts/slideLayout202.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6" Type="http://schemas.openxmlformats.org/officeDocument/2006/relationships/image" Target="../media/image21.jpg"/><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5" Type="http://schemas.openxmlformats.org/officeDocument/2006/relationships/theme" Target="../theme/theme11.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slideLayout" Target="../slideLayouts/slideLayout20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1.xml"/><Relationship Id="rId13" Type="http://schemas.openxmlformats.org/officeDocument/2006/relationships/slideLayout" Target="../slideLayouts/slideLayout216.xml"/><Relationship Id="rId3" Type="http://schemas.openxmlformats.org/officeDocument/2006/relationships/slideLayout" Target="../slideLayouts/slideLayout206.xml"/><Relationship Id="rId7" Type="http://schemas.openxmlformats.org/officeDocument/2006/relationships/slideLayout" Target="../slideLayouts/slideLayout210.xml"/><Relationship Id="rId12" Type="http://schemas.openxmlformats.org/officeDocument/2006/relationships/slideLayout" Target="../slideLayouts/slideLayout215.xml"/><Relationship Id="rId2" Type="http://schemas.openxmlformats.org/officeDocument/2006/relationships/slideLayout" Target="../slideLayouts/slideLayout205.xml"/><Relationship Id="rId1" Type="http://schemas.openxmlformats.org/officeDocument/2006/relationships/slideLayout" Target="../slideLayouts/slideLayout204.xml"/><Relationship Id="rId6" Type="http://schemas.openxmlformats.org/officeDocument/2006/relationships/slideLayout" Target="../slideLayouts/slideLayout209.xml"/><Relationship Id="rId11" Type="http://schemas.openxmlformats.org/officeDocument/2006/relationships/slideLayout" Target="../slideLayouts/slideLayout214.xml"/><Relationship Id="rId5" Type="http://schemas.openxmlformats.org/officeDocument/2006/relationships/slideLayout" Target="../slideLayouts/slideLayout208.xml"/><Relationship Id="rId15" Type="http://schemas.openxmlformats.org/officeDocument/2006/relationships/image" Target="../media/image21.jpg"/><Relationship Id="rId10" Type="http://schemas.openxmlformats.org/officeDocument/2006/relationships/slideLayout" Target="../slideLayouts/slideLayout213.xml"/><Relationship Id="rId4" Type="http://schemas.openxmlformats.org/officeDocument/2006/relationships/slideLayout" Target="../slideLayouts/slideLayout207.xml"/><Relationship Id="rId9" Type="http://schemas.openxmlformats.org/officeDocument/2006/relationships/slideLayout" Target="../slideLayouts/slideLayout212.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3" Type="http://schemas.openxmlformats.org/officeDocument/2006/relationships/theme" Target="../theme/theme13.xml"/><Relationship Id="rId2" Type="http://schemas.openxmlformats.org/officeDocument/2006/relationships/slideLayout" Target="../slideLayouts/slideLayout218.xml"/><Relationship Id="rId1" Type="http://schemas.openxmlformats.org/officeDocument/2006/relationships/slideLayout" Target="../slideLayouts/slideLayout217.xml"/><Relationship Id="rId4" Type="http://schemas.openxmlformats.org/officeDocument/2006/relationships/image" Target="../media/image32.jpe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26.xml"/><Relationship Id="rId13" Type="http://schemas.openxmlformats.org/officeDocument/2006/relationships/slideLayout" Target="../slideLayouts/slideLayout231.xml"/><Relationship Id="rId3" Type="http://schemas.openxmlformats.org/officeDocument/2006/relationships/slideLayout" Target="../slideLayouts/slideLayout221.xml"/><Relationship Id="rId7" Type="http://schemas.openxmlformats.org/officeDocument/2006/relationships/slideLayout" Target="../slideLayouts/slideLayout225.xml"/><Relationship Id="rId12" Type="http://schemas.openxmlformats.org/officeDocument/2006/relationships/slideLayout" Target="../slideLayouts/slideLayout230.xml"/><Relationship Id="rId2" Type="http://schemas.openxmlformats.org/officeDocument/2006/relationships/slideLayout" Target="../slideLayouts/slideLayout220.xml"/><Relationship Id="rId1" Type="http://schemas.openxmlformats.org/officeDocument/2006/relationships/slideLayout" Target="../slideLayouts/slideLayout219.xml"/><Relationship Id="rId6" Type="http://schemas.openxmlformats.org/officeDocument/2006/relationships/slideLayout" Target="../slideLayouts/slideLayout224.xml"/><Relationship Id="rId11" Type="http://schemas.openxmlformats.org/officeDocument/2006/relationships/slideLayout" Target="../slideLayouts/slideLayout229.xml"/><Relationship Id="rId5" Type="http://schemas.openxmlformats.org/officeDocument/2006/relationships/slideLayout" Target="../slideLayouts/slideLayout223.xml"/><Relationship Id="rId15" Type="http://schemas.openxmlformats.org/officeDocument/2006/relationships/image" Target="../media/image21.jpg"/><Relationship Id="rId10" Type="http://schemas.openxmlformats.org/officeDocument/2006/relationships/slideLayout" Target="../slideLayouts/slideLayout228.xml"/><Relationship Id="rId4" Type="http://schemas.openxmlformats.org/officeDocument/2006/relationships/slideLayout" Target="../slideLayouts/slideLayout222.xml"/><Relationship Id="rId9" Type="http://schemas.openxmlformats.org/officeDocument/2006/relationships/slideLayout" Target="../slideLayouts/slideLayout227.xml"/><Relationship Id="rId1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39.xml"/><Relationship Id="rId13" Type="http://schemas.openxmlformats.org/officeDocument/2006/relationships/slideLayout" Target="../slideLayouts/slideLayout244.xml"/><Relationship Id="rId18" Type="http://schemas.openxmlformats.org/officeDocument/2006/relationships/slideLayout" Target="../slideLayouts/slideLayout249.xml"/><Relationship Id="rId3" Type="http://schemas.openxmlformats.org/officeDocument/2006/relationships/slideLayout" Target="../slideLayouts/slideLayout234.xml"/><Relationship Id="rId21" Type="http://schemas.openxmlformats.org/officeDocument/2006/relationships/slideLayout" Target="../slideLayouts/slideLayout252.xml"/><Relationship Id="rId7" Type="http://schemas.openxmlformats.org/officeDocument/2006/relationships/slideLayout" Target="../slideLayouts/slideLayout238.xml"/><Relationship Id="rId12" Type="http://schemas.openxmlformats.org/officeDocument/2006/relationships/slideLayout" Target="../slideLayouts/slideLayout243.xml"/><Relationship Id="rId17" Type="http://schemas.openxmlformats.org/officeDocument/2006/relationships/slideLayout" Target="../slideLayouts/slideLayout248.xml"/><Relationship Id="rId25" Type="http://schemas.openxmlformats.org/officeDocument/2006/relationships/image" Target="../media/image2.bin"/><Relationship Id="rId2" Type="http://schemas.openxmlformats.org/officeDocument/2006/relationships/slideLayout" Target="../slideLayouts/slideLayout233.xml"/><Relationship Id="rId16" Type="http://schemas.openxmlformats.org/officeDocument/2006/relationships/slideLayout" Target="../slideLayouts/slideLayout247.xml"/><Relationship Id="rId20" Type="http://schemas.openxmlformats.org/officeDocument/2006/relationships/slideLayout" Target="../slideLayouts/slideLayout251.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24" Type="http://schemas.openxmlformats.org/officeDocument/2006/relationships/theme" Target="../theme/theme15.xml"/><Relationship Id="rId5" Type="http://schemas.openxmlformats.org/officeDocument/2006/relationships/slideLayout" Target="../slideLayouts/slideLayout236.xml"/><Relationship Id="rId15" Type="http://schemas.openxmlformats.org/officeDocument/2006/relationships/slideLayout" Target="../slideLayouts/slideLayout246.xml"/><Relationship Id="rId23" Type="http://schemas.openxmlformats.org/officeDocument/2006/relationships/slideLayout" Target="../slideLayouts/slideLayout254.xml"/><Relationship Id="rId10" Type="http://schemas.openxmlformats.org/officeDocument/2006/relationships/slideLayout" Target="../slideLayouts/slideLayout241.xml"/><Relationship Id="rId19" Type="http://schemas.openxmlformats.org/officeDocument/2006/relationships/slideLayout" Target="../slideLayouts/slideLayout250.xml"/><Relationship Id="rId4" Type="http://schemas.openxmlformats.org/officeDocument/2006/relationships/slideLayout" Target="../slideLayouts/slideLayout235.xml"/><Relationship Id="rId9" Type="http://schemas.openxmlformats.org/officeDocument/2006/relationships/slideLayout" Target="../slideLayouts/slideLayout240.xml"/><Relationship Id="rId14" Type="http://schemas.openxmlformats.org/officeDocument/2006/relationships/slideLayout" Target="../slideLayouts/slideLayout245.xml"/><Relationship Id="rId22" Type="http://schemas.openxmlformats.org/officeDocument/2006/relationships/slideLayout" Target="../slideLayouts/slideLayout2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21/01/2026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0" r:id="rId13"/>
    <p:sldLayoutId id="2147483859" r:id="rId14"/>
    <p:sldLayoutId id="2147483856" r:id="rId15"/>
    <p:sldLayoutId id="2147483855" r:id="rId16"/>
    <p:sldLayoutId id="2147483854" r:id="rId17"/>
    <p:sldLayoutId id="2147483745" r:id="rId18"/>
    <p:sldLayoutId id="2147483853" r:id="rId19"/>
    <p:sldLayoutId id="214748374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858" r:id="rId21"/>
    <p:sldLayoutId id="2147483857" r:id="rId22"/>
    <p:sldLayoutId id="2147483708" r:id="rId23"/>
    <p:sldLayoutId id="2147483709" r:id="rId24"/>
    <p:sldLayoutId id="2147483924"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6" r:id="rId22"/>
    <p:sldLayoutId id="2147483787" r:id="rId2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2380050"/>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8878118"/>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516490"/>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 id="2147483904" r:id="rId12"/>
    <p:sldLayoutId id="2147483905"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1990591"/>
      </p:ext>
    </p:extLst>
  </p:cSld>
  <p:clrMap bg1="lt1" tx1="dk1" bg2="lt2" tx2="dk2" accent1="accent1" accent2="accent2" accent3="accent3" accent4="accent4" accent5="accent5" accent6="accent6" hlink="hlink" folHlink="folHlink"/>
  <p:sldLayoutIdLst>
    <p:sldLayoutId id="2147483908" r:id="rId1"/>
    <p:sldLayoutId id="214748390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6663341"/>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467199506"/>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 id="2147483939" r:id="rId14"/>
    <p:sldLayoutId id="2147483940" r:id="rId15"/>
    <p:sldLayoutId id="2147483941" r:id="rId16"/>
    <p:sldLayoutId id="2147483942" r:id="rId17"/>
    <p:sldLayoutId id="2147483943" r:id="rId18"/>
    <p:sldLayoutId id="2147483944" r:id="rId19"/>
    <p:sldLayoutId id="2147483945" r:id="rId20"/>
    <p:sldLayoutId id="2147483946" r:id="rId21"/>
    <p:sldLayoutId id="2147483947" r:id="rId22"/>
    <p:sldLayoutId id="2147483948"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0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5.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0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7.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png"/><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png"/><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0.pn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0.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5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5.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0430FFF0-9517-B1F5-B42C-AD01B0D71603}"/>
              </a:ext>
            </a:extLst>
          </p:cNvPr>
          <p:cNvGrpSpPr/>
          <p:nvPr/>
        </p:nvGrpSpPr>
        <p:grpSpPr>
          <a:xfrm>
            <a:off x="0" y="0"/>
            <a:ext cx="9144000" cy="6858000"/>
            <a:chOff x="0" y="0"/>
            <a:chExt cx="9144000" cy="6858000"/>
          </a:xfrm>
        </p:grpSpPr>
        <p:pic>
          <p:nvPicPr>
            <p:cNvPr id="2" name="Image 1" descr="Une image contenant texte, capture d’écran, dessin humoristique&#10;&#10;Le contenu généré par l’IA peut être incorrect.">
              <a:extLst>
                <a:ext uri="{FF2B5EF4-FFF2-40B4-BE49-F238E27FC236}">
                  <a16:creationId xmlns:a16="http://schemas.microsoft.com/office/drawing/2014/main" id="{1CB97E8F-550C-8063-0FEA-5D8A4D7168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Image 3" descr="Une image contenant texte, capture d’écran, Police, outil d’écriture&#10;&#10;Le contenu généré par l’IA peut être incorrect.">
              <a:extLst>
                <a:ext uri="{FF2B5EF4-FFF2-40B4-BE49-F238E27FC236}">
                  <a16:creationId xmlns:a16="http://schemas.microsoft.com/office/drawing/2014/main" id="{4A619685-D3A5-484A-D410-6BA7D34047D1}"/>
                </a:ext>
              </a:extLst>
            </p:cNvPr>
            <p:cNvPicPr>
              <a:picLocks noChangeAspect="1"/>
            </p:cNvPicPr>
            <p:nvPr/>
          </p:nvPicPr>
          <p:blipFill>
            <a:blip r:embed="rId3"/>
            <a:stretch>
              <a:fillRect/>
            </a:stretch>
          </p:blipFill>
          <p:spPr>
            <a:xfrm>
              <a:off x="296333" y="4610138"/>
              <a:ext cx="8352000" cy="1531121"/>
            </a:xfrm>
            <a:prstGeom prst="rect">
              <a:avLst/>
            </a:prstGeom>
          </p:spPr>
        </p:pic>
      </p:grpSp>
    </p:spTree>
    <p:extLst>
      <p:ext uri="{BB962C8B-B14F-4D97-AF65-F5344CB8AC3E}">
        <p14:creationId xmlns:p14="http://schemas.microsoft.com/office/powerpoint/2010/main" val="902225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1A4DF-97CA-5217-E589-A13D383AEFD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EA968EC-FDF8-1958-F71C-DE59B1634061}"/>
              </a:ext>
            </a:extLst>
          </p:cNvPr>
          <p:cNvSpPr>
            <a:spLocks noGrp="1"/>
          </p:cNvSpPr>
          <p:nvPr>
            <p:ph type="title"/>
          </p:nvPr>
        </p:nvSpPr>
        <p:spPr>
          <a:xfrm>
            <a:off x="628650" y="924873"/>
            <a:ext cx="7886700" cy="720000"/>
          </a:xfrm>
        </p:spPr>
        <p:txBody>
          <a:bodyPr/>
          <a:lstStyle/>
          <a:p>
            <a:r>
              <a:rPr lang="ar-MA" sz="3200" dirty="0"/>
              <a:t>كفايات المرحلة الثانية: أين نحن في الزمان والمكان؟</a:t>
            </a:r>
            <a:endParaRPr lang="fr-MA" sz="3200" dirty="0"/>
          </a:p>
        </p:txBody>
      </p:sp>
      <p:pic>
        <p:nvPicPr>
          <p:cNvPr id="5" name="Image 4" descr="Une image contenant texte, capture d’écran, Police, lettre&#10;&#10;Le contenu généré par l’IA peut être incorrect.">
            <a:extLst>
              <a:ext uri="{FF2B5EF4-FFF2-40B4-BE49-F238E27FC236}">
                <a16:creationId xmlns:a16="http://schemas.microsoft.com/office/drawing/2014/main" id="{B7CF8926-1A8A-D199-BE00-32106F5F667F}"/>
              </a:ext>
            </a:extLst>
          </p:cNvPr>
          <p:cNvPicPr>
            <a:picLocks noChangeAspect="1"/>
          </p:cNvPicPr>
          <p:nvPr/>
        </p:nvPicPr>
        <p:blipFill>
          <a:blip r:embed="rId2"/>
          <a:stretch>
            <a:fillRect/>
          </a:stretch>
        </p:blipFill>
        <p:spPr>
          <a:xfrm>
            <a:off x="2044309" y="1644873"/>
            <a:ext cx="5055381" cy="484987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400969136"/>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D18A7-87A3-C4B5-055E-8D4FE551C859}"/>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1D06CF6-EDC2-BE43-3F91-E4561D9DB8CC}"/>
              </a:ext>
            </a:extLst>
          </p:cNvPr>
          <p:cNvSpPr txBox="1"/>
          <p:nvPr/>
        </p:nvSpPr>
        <p:spPr>
          <a:xfrm>
            <a:off x="3418609" y="1515953"/>
            <a:ext cx="4822737" cy="5201424"/>
          </a:xfrm>
          <a:prstGeom prst="rect">
            <a:avLst/>
          </a:prstGeom>
          <a:noFill/>
        </p:spPr>
        <p:txBody>
          <a:bodyPr wrap="square" rtlCol="0">
            <a:spAutoFit/>
          </a:bodyPr>
          <a:lstStyle/>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فهم المسموع  (</a:t>
            </a:r>
            <a:r>
              <a:rPr kumimoji="0" lang="f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(CO1,CO2</a:t>
            </a:r>
            <a:r>
              <a:rPr kumimoji="0" lang="ar-S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a:t>
            </a:r>
            <a:endParaRPr kumimoji="0" lang="a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endParaRPr>
          </a:p>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التحدث </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r>
              <a:rPr kumimoji="0" lang="f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(PO</a:t>
            </a:r>
            <a:r>
              <a:rPr kumimoji="0" lang="ar-MA" sz="32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a:t>
            </a:r>
          </a:p>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الطلاقة</a:t>
            </a:r>
            <a:r>
              <a:rPr kumimoji="0" lang="f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(LF) </a:t>
            </a:r>
            <a:r>
              <a:rPr kumimoji="0" lang="ar-MA" sz="32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a:t>
            </a:r>
            <a:endParaRPr kumimoji="0" lang="fr-FR" sz="32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endParaRPr>
          </a:p>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المعجم </a:t>
            </a:r>
            <a:r>
              <a:rPr kumimoji="0" lang="fr-FR"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(V1-V2)</a:t>
            </a:r>
            <a:r>
              <a:rPr kumimoji="0" lang="a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a:t>
            </a:r>
          </a:p>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فهم المقروء </a:t>
            </a:r>
            <a:r>
              <a:rPr kumimoji="0" lang="f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 (LC1-LC2 -LC3</a:t>
            </a:r>
            <a:r>
              <a:rPr kumimoji="0" lang="fr-FR"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-LC4)</a:t>
            </a:r>
            <a:r>
              <a:rPr kumimoji="0" lang="a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a:t>
            </a:r>
          </a:p>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توظيف الظواهر اللغوية</a:t>
            </a:r>
            <a:r>
              <a:rPr kumimoji="0" lang="f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 (OL1,OL2) </a:t>
            </a:r>
            <a:r>
              <a:rPr kumimoji="0" lang="a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a:t>
            </a:r>
          </a:p>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الإنتاج الكتابي </a:t>
            </a:r>
            <a:r>
              <a:rPr kumimoji="0" lang="f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PE1,PE2)</a:t>
            </a:r>
            <a:r>
              <a:rPr kumimoji="0" lang="a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a:t>
            </a:r>
            <a:r>
              <a:rPr kumimoji="0" lang="f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rPr>
              <a:t> </a:t>
            </a:r>
            <a:endParaRPr kumimoji="0" lang="a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endParaRPr>
          </a:p>
        </p:txBody>
      </p:sp>
      <p:sp>
        <p:nvSpPr>
          <p:cNvPr id="4" name="Titre 1">
            <a:extLst>
              <a:ext uri="{FF2B5EF4-FFF2-40B4-BE49-F238E27FC236}">
                <a16:creationId xmlns:a16="http://schemas.microsoft.com/office/drawing/2014/main" id="{8E82B488-F734-EF09-B512-EAE566305D23}"/>
              </a:ext>
            </a:extLst>
          </p:cNvPr>
          <p:cNvSpPr txBox="1">
            <a:spLocks/>
          </p:cNvSpPr>
          <p:nvPr/>
        </p:nvSpPr>
        <p:spPr>
          <a:xfrm>
            <a:off x="628650" y="892984"/>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pPr>
              <a:lnSpc>
                <a:spcPct val="100000"/>
              </a:lnSpc>
            </a:pPr>
            <a:r>
              <a:rPr lang="ar-MA" dirty="0">
                <a:latin typeface="Microsoft Uighur" panose="02000000000000000000" pitchFamily="2" charset="-78"/>
                <a:cs typeface="Microsoft Uighur" panose="02000000000000000000" pitchFamily="2" charset="-78"/>
              </a:rPr>
              <a:t>الكفايات المعنية بالتقويم بالنسبة للمستوى الرابع </a:t>
            </a:r>
            <a:br>
              <a:rPr lang="ar-MA" dirty="0">
                <a:latin typeface="Microsoft Uighur" panose="02000000000000000000" pitchFamily="2" charset="-78"/>
                <a:cs typeface="Microsoft Uighur" panose="02000000000000000000" pitchFamily="2" charset="-78"/>
              </a:rPr>
            </a:br>
            <a:r>
              <a:rPr lang="ar-MA" sz="3200" dirty="0">
                <a:latin typeface="Microsoft Uighur" panose="02000000000000000000" pitchFamily="2" charset="-78"/>
                <a:cs typeface="Microsoft Uighur" panose="02000000000000000000" pitchFamily="2" charset="-78"/>
              </a:rPr>
              <a:t>– اليوم 3-</a:t>
            </a:r>
            <a:endParaRPr lang="ar-MA"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774509463"/>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74C65-3C31-49EB-DF32-A5071286699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906BD0-30D0-F386-D4DF-7EA841F5CBF9}"/>
              </a:ext>
            </a:extLst>
          </p:cNvPr>
          <p:cNvSpPr>
            <a:spLocks noGrp="1"/>
          </p:cNvSpPr>
          <p:nvPr>
            <p:ph type="title"/>
          </p:nvPr>
        </p:nvSpPr>
        <p:spPr>
          <a:xfrm>
            <a:off x="450160" y="956046"/>
            <a:ext cx="7886700" cy="720000"/>
          </a:xfrm>
        </p:spPr>
        <p:txBody>
          <a:bodyPr/>
          <a:lstStyle/>
          <a:p>
            <a:pPr>
              <a:lnSpc>
                <a:spcPct val="100000"/>
              </a:lnSpc>
            </a:pPr>
            <a:r>
              <a:rPr lang="ar-MA" sz="4400" dirty="0">
                <a:latin typeface="Microsoft Uighur" panose="02000000000000000000" pitchFamily="2" charset="-78"/>
                <a:cs typeface="Microsoft Uighur" panose="02000000000000000000" pitchFamily="2" charset="-78"/>
              </a:rPr>
              <a:t>برمجة التقويم</a:t>
            </a:r>
          </a:p>
        </p:txBody>
      </p:sp>
      <p:sp>
        <p:nvSpPr>
          <p:cNvPr id="3" name="ZoneTexte 2">
            <a:extLst>
              <a:ext uri="{FF2B5EF4-FFF2-40B4-BE49-F238E27FC236}">
                <a16:creationId xmlns:a16="http://schemas.microsoft.com/office/drawing/2014/main" id="{F2E48508-679C-F553-A4A3-55BB303044C2}"/>
              </a:ext>
            </a:extLst>
          </p:cNvPr>
          <p:cNvSpPr txBox="1"/>
          <p:nvPr/>
        </p:nvSpPr>
        <p:spPr>
          <a:xfrm>
            <a:off x="3418609" y="1515953"/>
            <a:ext cx="4822737" cy="769441"/>
          </a:xfrm>
          <a:prstGeom prst="rect">
            <a:avLst/>
          </a:prstGeom>
          <a:noFill/>
        </p:spPr>
        <p:txBody>
          <a:bodyPr wrap="square" rtlCol="0">
            <a:spAutoFit/>
          </a:bodyPr>
          <a:lstStyle/>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rgbClr val="1F4E79"/>
                </a:solidFill>
                <a:effectLst/>
                <a:uLnTx/>
                <a:uFillTx/>
                <a:latin typeface="Microsoft Uighur" panose="02000000000000000000" pitchFamily="2" charset="-78"/>
                <a:ea typeface="+mn-ea"/>
                <a:cs typeface="Microsoft Uighur" panose="02000000000000000000" pitchFamily="2" charset="-78"/>
              </a:rPr>
              <a:t>اليوم الأول: تقويم الشق الكتابي </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90د</a:t>
            </a:r>
            <a:r>
              <a:rPr kumimoji="0" lang="ar-MA" sz="3200" b="1" i="0" u="none" strike="noStrike" kern="1200" cap="none" spc="0" normalizeH="0" baseline="0" noProof="0" dirty="0">
                <a:ln>
                  <a:noFill/>
                </a:ln>
                <a:solidFill>
                  <a:srgbClr val="1F4E79"/>
                </a:solidFill>
                <a:effectLst/>
                <a:uLnTx/>
                <a:uFillTx/>
                <a:latin typeface="Microsoft Uighur" panose="02000000000000000000" pitchFamily="2" charset="-78"/>
                <a:ea typeface="+mn-ea"/>
                <a:cs typeface="Microsoft Uighur" panose="02000000000000000000" pitchFamily="2" charset="-78"/>
              </a:rPr>
              <a:t> </a:t>
            </a:r>
          </a:p>
        </p:txBody>
      </p:sp>
      <p:sp>
        <p:nvSpPr>
          <p:cNvPr id="4" name="ZoneTexte 3">
            <a:extLst>
              <a:ext uri="{FF2B5EF4-FFF2-40B4-BE49-F238E27FC236}">
                <a16:creationId xmlns:a16="http://schemas.microsoft.com/office/drawing/2014/main" id="{4F91A690-E54A-2E40-2504-6F81277FE709}"/>
              </a:ext>
            </a:extLst>
          </p:cNvPr>
          <p:cNvSpPr txBox="1"/>
          <p:nvPr/>
        </p:nvSpPr>
        <p:spPr>
          <a:xfrm>
            <a:off x="822878" y="2235953"/>
            <a:ext cx="7418468" cy="769441"/>
          </a:xfrm>
          <a:prstGeom prst="rect">
            <a:avLst/>
          </a:prstGeom>
          <a:noFill/>
        </p:spPr>
        <p:txBody>
          <a:bodyPr wrap="square" rtlCol="0">
            <a:spAutoFit/>
          </a:bodyPr>
          <a:lstStyle/>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rgbClr val="1F4E79"/>
                </a:solidFill>
                <a:effectLst/>
                <a:uLnTx/>
                <a:uFillTx/>
                <a:latin typeface="Microsoft Uighur" panose="02000000000000000000" pitchFamily="2" charset="-78"/>
                <a:ea typeface="+mn-ea"/>
                <a:cs typeface="Microsoft Uighur" panose="02000000000000000000" pitchFamily="2" charset="-78"/>
              </a:rPr>
              <a:t>اليوم الثالث: تقويم الشق الشفهي للنصف الأول من القسم : </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70د</a:t>
            </a:r>
            <a:r>
              <a:rPr kumimoji="0" lang="ar-MA" sz="3200" b="1" i="0" u="none" strike="noStrike" kern="1200" cap="none" spc="0" normalizeH="0" baseline="0" noProof="0" dirty="0">
                <a:ln>
                  <a:noFill/>
                </a:ln>
                <a:solidFill>
                  <a:srgbClr val="1F4E79"/>
                </a:solidFill>
                <a:effectLst/>
                <a:uLnTx/>
                <a:uFillTx/>
                <a:latin typeface="Microsoft Uighur" panose="02000000000000000000" pitchFamily="2" charset="-78"/>
                <a:ea typeface="+mn-ea"/>
                <a:cs typeface="Microsoft Uighur" panose="02000000000000000000" pitchFamily="2" charset="-78"/>
              </a:rPr>
              <a:t> </a:t>
            </a:r>
          </a:p>
        </p:txBody>
      </p:sp>
      <p:sp>
        <p:nvSpPr>
          <p:cNvPr id="5" name="ZoneTexte 4">
            <a:extLst>
              <a:ext uri="{FF2B5EF4-FFF2-40B4-BE49-F238E27FC236}">
                <a16:creationId xmlns:a16="http://schemas.microsoft.com/office/drawing/2014/main" id="{E37AFD02-D00D-3188-E433-33D9AD419822}"/>
              </a:ext>
            </a:extLst>
          </p:cNvPr>
          <p:cNvSpPr txBox="1"/>
          <p:nvPr/>
        </p:nvSpPr>
        <p:spPr>
          <a:xfrm>
            <a:off x="822878" y="3005394"/>
            <a:ext cx="7418468" cy="769441"/>
          </a:xfrm>
          <a:prstGeom prst="rect">
            <a:avLst/>
          </a:prstGeom>
          <a:noFill/>
        </p:spPr>
        <p:txBody>
          <a:bodyPr wrap="square" rtlCol="0">
            <a:spAutoFit/>
          </a:bodyPr>
          <a:lstStyle/>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rgbClr val="1F4E79"/>
                </a:solidFill>
                <a:effectLst/>
                <a:uLnTx/>
                <a:uFillTx/>
                <a:latin typeface="Microsoft Uighur" panose="02000000000000000000" pitchFamily="2" charset="-78"/>
                <a:ea typeface="+mn-ea"/>
                <a:cs typeface="Microsoft Uighur" panose="02000000000000000000" pitchFamily="2" charset="-78"/>
              </a:rPr>
              <a:t>اليوم الرابع : تقويم الشق الشفهي للنصف الثاني من القسم : </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70د</a:t>
            </a:r>
            <a:r>
              <a:rPr kumimoji="0" lang="ar-MA" sz="3200" b="1" i="0" u="none" strike="noStrike" kern="1200" cap="none" spc="0" normalizeH="0" baseline="0" noProof="0" dirty="0">
                <a:ln>
                  <a:noFill/>
                </a:ln>
                <a:solidFill>
                  <a:srgbClr val="1F4E79"/>
                </a:solidFill>
                <a:effectLst/>
                <a:uLnTx/>
                <a:uFillTx/>
                <a:latin typeface="Microsoft Uighur" panose="02000000000000000000" pitchFamily="2" charset="-78"/>
                <a:ea typeface="+mn-ea"/>
                <a:cs typeface="Microsoft Uighur" panose="02000000000000000000" pitchFamily="2" charset="-78"/>
              </a:rPr>
              <a:t> </a:t>
            </a:r>
          </a:p>
        </p:txBody>
      </p:sp>
      <p:sp>
        <p:nvSpPr>
          <p:cNvPr id="6" name="ZoneTexte 5">
            <a:extLst>
              <a:ext uri="{FF2B5EF4-FFF2-40B4-BE49-F238E27FC236}">
                <a16:creationId xmlns:a16="http://schemas.microsoft.com/office/drawing/2014/main" id="{ACC5F980-59FD-6B35-149A-37B5146E314D}"/>
              </a:ext>
            </a:extLst>
          </p:cNvPr>
          <p:cNvSpPr txBox="1"/>
          <p:nvPr/>
        </p:nvSpPr>
        <p:spPr>
          <a:xfrm>
            <a:off x="822878" y="3725394"/>
            <a:ext cx="7418468" cy="769441"/>
          </a:xfrm>
          <a:prstGeom prst="rect">
            <a:avLst/>
          </a:prstGeom>
          <a:noFill/>
        </p:spPr>
        <p:txBody>
          <a:bodyPr wrap="square" rtlCol="0">
            <a:spAutoFit/>
          </a:bodyPr>
          <a:lstStyle/>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rgbClr val="1F4E79"/>
                </a:solidFill>
                <a:effectLst/>
                <a:uLnTx/>
                <a:uFillTx/>
                <a:latin typeface="Microsoft Uighur" panose="02000000000000000000" pitchFamily="2" charset="-78"/>
                <a:ea typeface="+mn-ea"/>
                <a:cs typeface="Microsoft Uighur" panose="02000000000000000000" pitchFamily="2" charset="-78"/>
              </a:rPr>
              <a:t>اليوم الخامس : التصحيح و تعبئة ملف الكفايات: </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70د</a:t>
            </a:r>
            <a:r>
              <a:rPr kumimoji="0" lang="ar-MA" sz="3200" b="1" i="0" u="none" strike="noStrike" kern="1200" cap="none" spc="0" normalizeH="0" baseline="0" noProof="0" dirty="0">
                <a:ln>
                  <a:noFill/>
                </a:ln>
                <a:solidFill>
                  <a:srgbClr val="1F4E79"/>
                </a:solidFill>
                <a:effectLst/>
                <a:uLnTx/>
                <a:uFillTx/>
                <a:latin typeface="Microsoft Uighur" panose="02000000000000000000" pitchFamily="2" charset="-78"/>
                <a:ea typeface="+mn-ea"/>
                <a:cs typeface="Microsoft Uighur" panose="02000000000000000000" pitchFamily="2" charset="-78"/>
              </a:rPr>
              <a:t> </a:t>
            </a:r>
          </a:p>
        </p:txBody>
      </p:sp>
      <p:sp>
        <p:nvSpPr>
          <p:cNvPr id="7" name="ZoneTexte 6">
            <a:extLst>
              <a:ext uri="{FF2B5EF4-FFF2-40B4-BE49-F238E27FC236}">
                <a16:creationId xmlns:a16="http://schemas.microsoft.com/office/drawing/2014/main" id="{AA940B54-ED0C-879B-AED6-B1209B00A0DA}"/>
              </a:ext>
            </a:extLst>
          </p:cNvPr>
          <p:cNvSpPr txBox="1"/>
          <p:nvPr/>
        </p:nvSpPr>
        <p:spPr>
          <a:xfrm>
            <a:off x="316245" y="4957072"/>
            <a:ext cx="8431734" cy="515526"/>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tab pos="6902450" algn="l"/>
              </a:tabLst>
              <a:defRPr/>
            </a:pPr>
            <a:r>
              <a:rPr kumimoji="0" lang="ar-MA" sz="20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ملاحظة: بخصوص تقويم الشق الشفهي يمكن استثمار الغلاف الزمني لليوم التربوي كاملا لإتمام التقويم (عدم تقديم المكونات الأخرى)</a:t>
            </a:r>
          </a:p>
        </p:txBody>
      </p:sp>
    </p:spTree>
    <p:extLst>
      <p:ext uri="{BB962C8B-B14F-4D97-AF65-F5344CB8AC3E}">
        <p14:creationId xmlns:p14="http://schemas.microsoft.com/office/powerpoint/2010/main" val="2765822394"/>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2F348-A814-B5E0-F91A-3F21FB484C6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7DF52EB-B251-FE60-C256-A645DF254396}"/>
              </a:ext>
            </a:extLst>
          </p:cNvPr>
          <p:cNvSpPr>
            <a:spLocks noGrp="1"/>
          </p:cNvSpPr>
          <p:nvPr>
            <p:ph type="title"/>
          </p:nvPr>
        </p:nvSpPr>
        <p:spPr>
          <a:xfrm>
            <a:off x="637196" y="1008000"/>
            <a:ext cx="7886700" cy="720000"/>
          </a:xfrm>
        </p:spPr>
        <p:txBody>
          <a:bodyPr/>
          <a:lstStyle/>
          <a:p>
            <a:r>
              <a:rPr lang="ar-MA" dirty="0"/>
              <a:t>تنظيم حصص الأسبوع التربوي السادس</a:t>
            </a:r>
            <a:endParaRPr lang="fr-MA" dirty="0"/>
          </a:p>
        </p:txBody>
      </p:sp>
      <p:grpSp>
        <p:nvGrpSpPr>
          <p:cNvPr id="3" name="Groupe 2">
            <a:extLst>
              <a:ext uri="{FF2B5EF4-FFF2-40B4-BE49-F238E27FC236}">
                <a16:creationId xmlns:a16="http://schemas.microsoft.com/office/drawing/2014/main" id="{BAEE5691-6A2F-9292-E7C4-3F9DD6720D87}"/>
              </a:ext>
            </a:extLst>
          </p:cNvPr>
          <p:cNvGrpSpPr/>
          <p:nvPr/>
        </p:nvGrpSpPr>
        <p:grpSpPr>
          <a:xfrm flipH="1">
            <a:off x="2752649" y="5075825"/>
            <a:ext cx="3780000" cy="1332000"/>
            <a:chOff x="628649" y="5023288"/>
            <a:chExt cx="3780000" cy="1332000"/>
          </a:xfrm>
        </p:grpSpPr>
        <p:sp>
          <p:nvSpPr>
            <p:cNvPr id="4" name="Rectangle : coins arrondis 3">
              <a:extLst>
                <a:ext uri="{FF2B5EF4-FFF2-40B4-BE49-F238E27FC236}">
                  <a16:creationId xmlns:a16="http://schemas.microsoft.com/office/drawing/2014/main" id="{02823932-77BB-078D-518A-6EA8DEDCE7ED}"/>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Organigramme : Terminateur 4">
              <a:extLst>
                <a:ext uri="{FF2B5EF4-FFF2-40B4-BE49-F238E27FC236}">
                  <a16:creationId xmlns:a16="http://schemas.microsoft.com/office/drawing/2014/main" id="{9B61AFD9-137F-1EE8-3F58-5D2A9334C881}"/>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5 -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6" name="Groupe 5">
            <a:extLst>
              <a:ext uri="{FF2B5EF4-FFF2-40B4-BE49-F238E27FC236}">
                <a16:creationId xmlns:a16="http://schemas.microsoft.com/office/drawing/2014/main" id="{4FD94159-2197-348C-0F7C-CFC2619C3D24}"/>
              </a:ext>
            </a:extLst>
          </p:cNvPr>
          <p:cNvGrpSpPr/>
          <p:nvPr/>
        </p:nvGrpSpPr>
        <p:grpSpPr>
          <a:xfrm flipH="1">
            <a:off x="448649" y="3541125"/>
            <a:ext cx="3780000" cy="1332000"/>
            <a:chOff x="4735350" y="3482113"/>
            <a:chExt cx="3780000" cy="1332000"/>
          </a:xfrm>
        </p:grpSpPr>
        <p:sp>
          <p:nvSpPr>
            <p:cNvPr id="7" name="Rectangle : coins arrondis 6">
              <a:extLst>
                <a:ext uri="{FF2B5EF4-FFF2-40B4-BE49-F238E27FC236}">
                  <a16:creationId xmlns:a16="http://schemas.microsoft.com/office/drawing/2014/main" id="{44A028D5-E8EA-C996-D7C7-9F1FA05337B6}"/>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Organigramme : Terminateur 7">
              <a:extLst>
                <a:ext uri="{FF2B5EF4-FFF2-40B4-BE49-F238E27FC236}">
                  <a16:creationId xmlns:a16="http://schemas.microsoft.com/office/drawing/2014/main" id="{0FF70F78-2DF1-8EEF-7983-683C4961CB5D}"/>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4 -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9" name="Groupe 8">
            <a:extLst>
              <a:ext uri="{FF2B5EF4-FFF2-40B4-BE49-F238E27FC236}">
                <a16:creationId xmlns:a16="http://schemas.microsoft.com/office/drawing/2014/main" id="{281E179D-F631-5665-C08E-6B5C7C4CD2BA}"/>
              </a:ext>
            </a:extLst>
          </p:cNvPr>
          <p:cNvGrpSpPr/>
          <p:nvPr/>
        </p:nvGrpSpPr>
        <p:grpSpPr>
          <a:xfrm flipH="1">
            <a:off x="2536649" y="1935739"/>
            <a:ext cx="3780000" cy="1332000"/>
            <a:chOff x="4716000" y="1944000"/>
            <a:chExt cx="3780000" cy="1332000"/>
          </a:xfrm>
        </p:grpSpPr>
        <p:sp>
          <p:nvSpPr>
            <p:cNvPr id="10" name="Rectangle : coins arrondis 9">
              <a:extLst>
                <a:ext uri="{FF2B5EF4-FFF2-40B4-BE49-F238E27FC236}">
                  <a16:creationId xmlns:a16="http://schemas.microsoft.com/office/drawing/2014/main" id="{0DE83541-D06B-3E07-CFFE-041EB95C0D33}"/>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Organigramme : Terminateur 10">
              <a:extLst>
                <a:ext uri="{FF2B5EF4-FFF2-40B4-BE49-F238E27FC236}">
                  <a16:creationId xmlns:a16="http://schemas.microsoft.com/office/drawing/2014/main" id="{6CAAAAC1-1F54-DD56-AA7A-D3A9E26401D5}"/>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1 - </a:t>
              </a:r>
            </a:p>
          </p:txBody>
        </p:sp>
      </p:grpSp>
      <p:sp>
        <p:nvSpPr>
          <p:cNvPr id="12" name="Espace réservé du texte 5">
            <a:extLst>
              <a:ext uri="{FF2B5EF4-FFF2-40B4-BE49-F238E27FC236}">
                <a16:creationId xmlns:a16="http://schemas.microsoft.com/office/drawing/2014/main" id="{9FD9D215-F92C-01FA-EEFE-185C5DE8336A}"/>
              </a:ext>
            </a:extLst>
          </p:cNvPr>
          <p:cNvSpPr txBox="1">
            <a:spLocks/>
          </p:cNvSpPr>
          <p:nvPr/>
        </p:nvSpPr>
        <p:spPr>
          <a:xfrm>
            <a:off x="2932649" y="5530525"/>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sp>
        <p:nvSpPr>
          <p:cNvPr id="14" name="Espace réservé du texte 25">
            <a:extLst>
              <a:ext uri="{FF2B5EF4-FFF2-40B4-BE49-F238E27FC236}">
                <a16:creationId xmlns:a16="http://schemas.microsoft.com/office/drawing/2014/main" id="{103AC815-DFD8-E209-9263-6BF3AE3C4579}"/>
              </a:ext>
            </a:extLst>
          </p:cNvPr>
          <p:cNvSpPr txBox="1">
            <a:spLocks/>
          </p:cNvSpPr>
          <p:nvPr/>
        </p:nvSpPr>
        <p:spPr>
          <a:xfrm>
            <a:off x="622441" y="3995825"/>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تقويم التحدث والطلاقة ( </a:t>
            </a:r>
            <a:r>
              <a:rPr lang="ar-MA" dirty="0"/>
              <a:t>النصف الثاني من القسم</a:t>
            </a: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مراجعة  استراتيجية الفهم</a:t>
            </a:r>
          </a:p>
        </p:txBody>
      </p:sp>
      <p:sp>
        <p:nvSpPr>
          <p:cNvPr id="15" name="Espace réservé du texte 25">
            <a:extLst>
              <a:ext uri="{FF2B5EF4-FFF2-40B4-BE49-F238E27FC236}">
                <a16:creationId xmlns:a16="http://schemas.microsoft.com/office/drawing/2014/main" id="{A9B869AC-7924-34DE-E10B-3EA9BD0A357A}"/>
              </a:ext>
            </a:extLst>
          </p:cNvPr>
          <p:cNvSpPr txBox="1">
            <a:spLocks/>
          </p:cNvSpPr>
          <p:nvPr/>
        </p:nvSpPr>
        <p:spPr>
          <a:xfrm>
            <a:off x="2924611" y="55271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تصحيح  المراقبة المستمرة</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تعبئة ملف الكفايات</a:t>
            </a:r>
          </a:p>
        </p:txBody>
      </p:sp>
      <p:pic>
        <p:nvPicPr>
          <p:cNvPr id="16" name="Image 15" descr="Une image contenant Rectangle, conception&#10;&#10;Le contenu généré par l’IA peut être incorrect.">
            <a:extLst>
              <a:ext uri="{FF2B5EF4-FFF2-40B4-BE49-F238E27FC236}">
                <a16:creationId xmlns:a16="http://schemas.microsoft.com/office/drawing/2014/main" id="{B28F5BA6-45AD-03A2-FD46-9066E115F0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90139" y="3523150"/>
            <a:ext cx="3831420" cy="1362012"/>
          </a:xfrm>
          <a:prstGeom prst="rect">
            <a:avLst/>
          </a:prstGeom>
        </p:spPr>
      </p:pic>
      <p:sp>
        <p:nvSpPr>
          <p:cNvPr id="17" name="Espace réservé du texte 5">
            <a:extLst>
              <a:ext uri="{FF2B5EF4-FFF2-40B4-BE49-F238E27FC236}">
                <a16:creationId xmlns:a16="http://schemas.microsoft.com/office/drawing/2014/main" id="{B84610A6-575E-E92B-331F-DC20DA7DA268}"/>
              </a:ext>
            </a:extLst>
          </p:cNvPr>
          <p:cNvSpPr txBox="1">
            <a:spLocks/>
          </p:cNvSpPr>
          <p:nvPr/>
        </p:nvSpPr>
        <p:spPr>
          <a:xfrm>
            <a:off x="2790900" y="2295739"/>
            <a:ext cx="3309749" cy="921386"/>
          </a:xfrm>
          <a:prstGeom prst="roundRect">
            <a:avLst/>
          </a:prstGeom>
          <a:solidFill>
            <a:srgbClr val="E7E6E6"/>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buFont typeface="Courier New" panose="02070309020205020404" pitchFamily="49" charset="0"/>
              <a:buChar char="o"/>
              <a:defRPr/>
            </a:pPr>
            <a:r>
              <a:rPr lang="ar-MA" dirty="0">
                <a:solidFill>
                  <a:srgbClr val="424D7B"/>
                </a:solidFill>
              </a:rPr>
              <a:t>تقويم</a:t>
            </a:r>
            <a:r>
              <a:rPr lang="fr-FR" dirty="0">
                <a:solidFill>
                  <a:srgbClr val="424D7B"/>
                </a:solidFill>
              </a:rPr>
              <a:t> </a:t>
            </a:r>
            <a:r>
              <a:rPr lang="ar-MA" dirty="0">
                <a:solidFill>
                  <a:srgbClr val="424D7B"/>
                </a:solidFill>
              </a:rPr>
              <a:t> المعجم و فهم المقروء</a:t>
            </a:r>
          </a:p>
          <a:p>
            <a:pPr lvl="0" algn="r" rtl="1">
              <a:spcBef>
                <a:spcPts val="0"/>
              </a:spcBef>
              <a:buClr>
                <a:srgbClr val="424D7B"/>
              </a:buClr>
              <a:buFont typeface="Courier New" panose="02070309020205020404" pitchFamily="49" charset="0"/>
              <a:buChar char="o"/>
              <a:defRPr/>
            </a:pPr>
            <a:r>
              <a:rPr lang="ar-MA" dirty="0">
                <a:solidFill>
                  <a:srgbClr val="424D7B"/>
                </a:solidFill>
              </a:rPr>
              <a:t>تقويم الظواهر اللغوية</a:t>
            </a:r>
            <a:endParaRPr lang="fr-FR" dirty="0">
              <a:solidFill>
                <a:srgbClr val="424D7B"/>
              </a:solidFill>
            </a:endParaRPr>
          </a:p>
          <a:p>
            <a:pPr lvl="0" algn="r" rtl="1">
              <a:spcBef>
                <a:spcPts val="0"/>
              </a:spcBef>
              <a:buClr>
                <a:srgbClr val="424D7B"/>
              </a:buClr>
              <a:buFont typeface="Courier New" panose="02070309020205020404" pitchFamily="49" charset="0"/>
              <a:buChar char="o"/>
              <a:defRPr/>
            </a:pPr>
            <a:r>
              <a:rPr lang="ar-MA" dirty="0">
                <a:solidFill>
                  <a:srgbClr val="424D7B"/>
                </a:solidFill>
              </a:rPr>
              <a:t>تقويم الإنتاج الكتابي</a:t>
            </a:r>
            <a:endParaRPr lang="fr-FR" dirty="0">
              <a:solidFill>
                <a:srgbClr val="424D7B"/>
              </a:solidFill>
            </a:endParaRPr>
          </a:p>
          <a:p>
            <a:pPr lvl="0" algn="r" rtl="1">
              <a:spcBef>
                <a:spcPts val="0"/>
              </a:spcBef>
              <a:buClr>
                <a:srgbClr val="424D7B"/>
              </a:buClr>
              <a:buFont typeface="Courier New" panose="02070309020205020404" pitchFamily="49" charset="0"/>
              <a:buChar char="o"/>
              <a:defRPr/>
            </a:pPr>
            <a:r>
              <a:rPr lang="ar-MA" dirty="0">
                <a:solidFill>
                  <a:srgbClr val="424D7B"/>
                </a:solidFill>
              </a:rPr>
              <a:t>تقويم الاستماع</a:t>
            </a:r>
          </a:p>
        </p:txBody>
      </p:sp>
      <p:sp>
        <p:nvSpPr>
          <p:cNvPr id="18" name="Organigramme : Terminateur 17">
            <a:extLst>
              <a:ext uri="{FF2B5EF4-FFF2-40B4-BE49-F238E27FC236}">
                <a16:creationId xmlns:a16="http://schemas.microsoft.com/office/drawing/2014/main" id="{DD35645E-9E99-99E1-293E-D53F7E13810B}"/>
              </a:ext>
            </a:extLst>
          </p:cNvPr>
          <p:cNvSpPr/>
          <p:nvPr/>
        </p:nvSpPr>
        <p:spPr>
          <a:xfrm>
            <a:off x="7103556" y="3523150"/>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74F71"/>
                </a:solidFill>
                <a:effectLst/>
                <a:uLnTx/>
                <a:uFillTx/>
                <a:latin typeface="Dosis ExtraBold" pitchFamily="2" charset="0"/>
                <a:ea typeface="+mn-ea"/>
                <a:cs typeface="Arial" panose="020B0604020202020204" pitchFamily="34" charset="0"/>
              </a:rPr>
              <a:t>اليوم</a:t>
            </a:r>
            <a:r>
              <a:rPr kumimoji="0" lang="f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rPr>
              <a:t> 3 - </a:t>
            </a:r>
            <a:endParaRPr kumimoji="0" lang="a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endParaRPr>
          </a:p>
        </p:txBody>
      </p:sp>
      <p:sp>
        <p:nvSpPr>
          <p:cNvPr id="13" name="Espace réservé du texte 25">
            <a:extLst>
              <a:ext uri="{FF2B5EF4-FFF2-40B4-BE49-F238E27FC236}">
                <a16:creationId xmlns:a16="http://schemas.microsoft.com/office/drawing/2014/main" id="{6BF4C5F5-A8F9-4FC5-D617-BAC75663A661}"/>
              </a:ext>
            </a:extLst>
          </p:cNvPr>
          <p:cNvSpPr txBox="1">
            <a:spLocks/>
          </p:cNvSpPr>
          <p:nvPr/>
        </p:nvSpPr>
        <p:spPr>
          <a:xfrm>
            <a:off x="4927022" y="3984327"/>
            <a:ext cx="3420000" cy="792000"/>
          </a:xfrm>
          <a:prstGeom prst="roundRect">
            <a:avLst/>
          </a:prstGeom>
          <a:no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تقويم التحدث والطلاقة ( النصف الأول من القسم)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مراجعة المعجم والأساليب </a:t>
            </a:r>
          </a:p>
        </p:txBody>
      </p:sp>
    </p:spTree>
    <p:extLst>
      <p:ext uri="{BB962C8B-B14F-4D97-AF65-F5344CB8AC3E}">
        <p14:creationId xmlns:p14="http://schemas.microsoft.com/office/powerpoint/2010/main" val="68268730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150"/>
                                  </p:stCondLst>
                                  <p:childTnLst>
                                    <p:set>
                                      <p:cBhvr>
                                        <p:cTn id="8" dur="1" fill="hold">
                                          <p:stCondLst>
                                            <p:cond delay="0"/>
                                          </p:stCondLst>
                                        </p:cTn>
                                        <p:tgtEl>
                                          <p:spTgt spid="18"/>
                                        </p:tgtEl>
                                        <p:attrNameLst>
                                          <p:attrName>style.visibility</p:attrName>
                                        </p:attrNameLst>
                                      </p:cBhvr>
                                      <p:to>
                                        <p:strVal val="visible"/>
                                      </p:to>
                                    </p:set>
                                  </p:childTnLst>
                                </p:cTn>
                              </p:par>
                            </p:childTnLst>
                          </p:cTn>
                        </p:par>
                        <p:par>
                          <p:cTn id="9" fill="hold">
                            <p:stCondLst>
                              <p:cond delay="150"/>
                            </p:stCondLst>
                            <p:childTnLst>
                              <p:par>
                                <p:cTn id="10" presetID="16" presetClass="entr" presetSubtype="21" fill="hold" nodeType="after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barn(inVertical)">
                                      <p:cBhvr>
                                        <p:cTn id="12" dur="500"/>
                                        <p:tgtEl>
                                          <p:spTgt spid="13">
                                            <p:txEl>
                                              <p:pRg st="0" end="0"/>
                                            </p:txEl>
                                          </p:spTgt>
                                        </p:tgtEl>
                                      </p:cBhvr>
                                    </p:animEffect>
                                  </p:childTnLst>
                                </p:cTn>
                              </p:par>
                            </p:childTnLst>
                          </p:cTn>
                        </p:par>
                        <p:par>
                          <p:cTn id="13" fill="hold">
                            <p:stCondLst>
                              <p:cond delay="650"/>
                            </p:stCondLst>
                            <p:childTnLst>
                              <p:par>
                                <p:cTn id="14" presetID="16" presetClass="entr" presetSubtype="21" fill="hold" nodeType="afterEffect">
                                  <p:stCondLst>
                                    <p:cond delay="0"/>
                                  </p:stCondLst>
                                  <p:childTnLst>
                                    <p:set>
                                      <p:cBhvr>
                                        <p:cTn id="15" dur="1" fill="hold">
                                          <p:stCondLst>
                                            <p:cond delay="0"/>
                                          </p:stCondLst>
                                        </p:cTn>
                                        <p:tgtEl>
                                          <p:spTgt spid="13">
                                            <p:txEl>
                                              <p:pRg st="1" end="1"/>
                                            </p:txEl>
                                          </p:spTgt>
                                        </p:tgtEl>
                                        <p:attrNameLst>
                                          <p:attrName>style.visibility</p:attrName>
                                        </p:attrNameLst>
                                      </p:cBhvr>
                                      <p:to>
                                        <p:strVal val="visible"/>
                                      </p:to>
                                    </p:set>
                                    <p:animEffect transition="in" filter="barn(inVertical)">
                                      <p:cBhvr>
                                        <p:cTn id="16"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344B3-0815-E1AB-290D-54C62E8CA07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1CE7A28-D645-649C-1644-B4F9D78441F9}"/>
              </a:ext>
            </a:extLst>
          </p:cNvPr>
          <p:cNvSpPr>
            <a:spLocks noGrp="1"/>
          </p:cNvSpPr>
          <p:nvPr>
            <p:ph type="title"/>
          </p:nvPr>
        </p:nvSpPr>
        <p:spPr>
          <a:xfrm>
            <a:off x="522896" y="823148"/>
            <a:ext cx="7886700" cy="720000"/>
          </a:xfrm>
        </p:spPr>
        <p:txBody>
          <a:bodyPr/>
          <a:lstStyle/>
          <a:p>
            <a:r>
              <a:rPr lang="ar-MA" sz="4800" dirty="0">
                <a:latin typeface="Microsoft Uighur" panose="02000000000000000000" pitchFamily="2" charset="-78"/>
                <a:cs typeface="Microsoft Uighur" panose="02000000000000000000" pitchFamily="2" charset="-78"/>
              </a:rPr>
              <a:t>دليل التمرير- توجيهات عامة -</a:t>
            </a:r>
          </a:p>
        </p:txBody>
      </p:sp>
      <p:sp>
        <p:nvSpPr>
          <p:cNvPr id="3" name="ZoneTexte 2">
            <a:extLst>
              <a:ext uri="{FF2B5EF4-FFF2-40B4-BE49-F238E27FC236}">
                <a16:creationId xmlns:a16="http://schemas.microsoft.com/office/drawing/2014/main" id="{3DFE026D-61DB-1C8F-63DA-91936E547806}"/>
              </a:ext>
            </a:extLst>
          </p:cNvPr>
          <p:cNvSpPr txBox="1"/>
          <p:nvPr/>
        </p:nvSpPr>
        <p:spPr>
          <a:xfrm>
            <a:off x="522896" y="1449629"/>
            <a:ext cx="8213815" cy="4832092"/>
          </a:xfrm>
          <a:prstGeom prst="rect">
            <a:avLst/>
          </a:prstGeom>
          <a:noFill/>
        </p:spPr>
        <p:txBody>
          <a:bodyPr wrap="square" rtlCol="0">
            <a:spAutoFit/>
          </a:bodyPr>
          <a:lstStyle/>
          <a:p>
            <a:pPr marL="342900" marR="0" lvl="0" indent="-342900" algn="just" defTabSz="457200" rtl="1" eaLnBrk="1" fontAlgn="auto" latinLnBrk="0" hangingPunct="1">
              <a:spcBef>
                <a:spcPts val="0"/>
              </a:spcBef>
              <a:spcAft>
                <a:spcPts val="0"/>
              </a:spcAft>
              <a:buClrTx/>
              <a:buSzTx/>
              <a:buFont typeface="+mj-lt"/>
              <a:buAutoNum type="arabicPeriod"/>
              <a:tabLst/>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يتم توزيع المتعلمين إلى مجموعتين، حيث يتم تمرير الروائز الفردية (التحدث+ الطلاقة) يتم إعداد جانب من الفصل الدراسي يخصص للتمرير الفردي؛ </a:t>
            </a:r>
          </a:p>
          <a:p>
            <a:pPr marL="342900" marR="0" lvl="0" indent="-342900" algn="just" defTabSz="457200" rtl="1" eaLnBrk="1" fontAlgn="auto" latinLnBrk="0" hangingPunct="1">
              <a:spcBef>
                <a:spcPts val="0"/>
              </a:spcBef>
              <a:spcAft>
                <a:spcPts val="0"/>
              </a:spcAft>
              <a:buClrTx/>
              <a:buSzTx/>
              <a:buFont typeface="+mj-lt"/>
              <a:buAutoNum type="arabicPeriod"/>
              <a:tabLst/>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الحرص على خلق بيئة آمنة لتمرير الروائز،</a:t>
            </a:r>
          </a:p>
          <a:p>
            <a:pPr marL="342900" marR="0" lvl="0" indent="-342900" algn="just" defTabSz="457200" rtl="1" eaLnBrk="1" fontAlgn="auto" latinLnBrk="0" hangingPunct="1">
              <a:spcBef>
                <a:spcPts val="0"/>
              </a:spcBef>
              <a:spcAft>
                <a:spcPts val="0"/>
              </a:spcAft>
              <a:buClrTx/>
              <a:buSzTx/>
              <a:buFont typeface="+mj-lt"/>
              <a:buAutoNum type="arabicPeriod"/>
              <a:tabLst/>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يتم الانطلاق من اختبار التحدث، يليه اختبار الطلاقة؛</a:t>
            </a:r>
          </a:p>
          <a:p>
            <a:pPr marL="342900" marR="0" lvl="0" indent="-342900" algn="just" defTabSz="457200" rtl="1" eaLnBrk="1" fontAlgn="auto" latinLnBrk="0" hangingPunct="1">
              <a:spcBef>
                <a:spcPts val="0"/>
              </a:spcBef>
              <a:spcAft>
                <a:spcPts val="0"/>
              </a:spcAft>
              <a:buClrTx/>
              <a:buSzTx/>
              <a:buFont typeface="+mj-lt"/>
              <a:buAutoNum type="arabicPeriod"/>
              <a:tabLst/>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اشتغال  باقي التلاميذ على نص: ربوع بلادي(الصفحة 116) ، من خلال توجيههم إلى ما يلي:</a:t>
            </a:r>
          </a:p>
          <a:p>
            <a:pPr marL="625475" marR="0" lvl="0" indent="-357188" algn="just" defTabSz="457200" rtl="1" eaLnBrk="1" fontAlgn="auto" latinLnBrk="0" hangingPunct="1">
              <a:spcBef>
                <a:spcPts val="0"/>
              </a:spcBef>
              <a:spcAft>
                <a:spcPts val="0"/>
              </a:spcAft>
              <a:buClrTx/>
              <a:buSzTx/>
              <a:buFont typeface="Arial" panose="020B0604020202020204" pitchFamily="34" charset="0"/>
              <a:buChar char="•"/>
              <a:tabLst/>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قراءة النص قراءة صامتة؛</a:t>
            </a:r>
          </a:p>
          <a:p>
            <a:pPr marL="625475" marR="0" lvl="0" indent="-357188" algn="just" defTabSz="457200" rtl="1" eaLnBrk="1" fontAlgn="auto" latinLnBrk="0" hangingPunct="1">
              <a:spcBef>
                <a:spcPts val="0"/>
              </a:spcBef>
              <a:spcAft>
                <a:spcPts val="0"/>
              </a:spcAft>
              <a:buClrTx/>
              <a:buSzTx/>
              <a:buFont typeface="Arial" panose="020B0604020202020204" pitchFamily="34" charset="0"/>
              <a:buChar char="•"/>
              <a:tabLst/>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الإجابة عن الأسئلة المرفقة بالنص، وفق التوزيع التالي:</a:t>
            </a:r>
          </a:p>
          <a:p>
            <a:pPr marL="1341438" marR="0" lvl="0" indent="-536575" algn="just" defTabSz="457200" rtl="1" eaLnBrk="1" fontAlgn="auto" latinLnBrk="0" hangingPunct="1">
              <a:spcBef>
                <a:spcPts val="0"/>
              </a:spcBef>
              <a:spcAft>
                <a:spcPts val="0"/>
              </a:spcAft>
              <a:buClrTx/>
              <a:buSzTx/>
              <a:buFont typeface="Courier New" panose="02070309020205020404" pitchFamily="49" charset="0"/>
              <a:buChar char="o"/>
              <a:tabLst/>
              <a:defRPr/>
            </a:pPr>
            <a:r>
              <a:rPr lang="ar-MA" sz="2800" b="1" dirty="0">
                <a:solidFill>
                  <a:srgbClr val="FF0000"/>
                </a:solidFill>
                <a:latin typeface="Microsoft Uighur" panose="02000000000000000000" pitchFamily="2" charset="-78"/>
                <a:cs typeface="Microsoft Uighur" panose="02000000000000000000" pitchFamily="2" charset="-78"/>
              </a:rPr>
              <a:t>الحصة الثانية: الإجابة عن الأسئلة 1-2- 3( الصفحة 117)</a:t>
            </a:r>
          </a:p>
          <a:p>
            <a:pPr marL="1341438" lvl="0" indent="-536575" algn="just" rtl="1">
              <a:buFont typeface="Courier New" panose="02070309020205020404" pitchFamily="49" charset="0"/>
              <a:buChar char="o"/>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 الحصة الرابعة: الإجابة عن أسئلة أستثمر النص 1-2-3-4-5-6( الصفحة 117)</a:t>
            </a:r>
          </a:p>
          <a:p>
            <a:pPr marL="804863" lvl="0" algn="just" rtl="1">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                                     الإجابة عن السؤال 7  ( الصفحة 118)</a:t>
            </a:r>
          </a:p>
        </p:txBody>
      </p:sp>
    </p:spTree>
    <p:extLst>
      <p:ext uri="{BB962C8B-B14F-4D97-AF65-F5344CB8AC3E}">
        <p14:creationId xmlns:p14="http://schemas.microsoft.com/office/powerpoint/2010/main" val="2992375350"/>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78438" y="1382109"/>
            <a:ext cx="7886700" cy="720000"/>
          </a:xfrm>
        </p:spPr>
        <p:txBody>
          <a:bodyPr>
            <a:normAutofit/>
          </a:bodyPr>
          <a:lstStyle/>
          <a:p>
            <a:r>
              <a:rPr lang="ar-MA" sz="3200" dirty="0"/>
              <a:t>تقويم التحدث و الطلاقة  </a:t>
            </a:r>
            <a:endParaRPr lang="fr-MA"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تحدث </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4875395" y="2223045"/>
            <a:ext cx="2295821" cy="523220"/>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تقويم التحدث + الطلاقة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spTree>
    <p:extLst>
      <p:ext uri="{BB962C8B-B14F-4D97-AF65-F5344CB8AC3E}">
        <p14:creationId xmlns:p14="http://schemas.microsoft.com/office/powerpoint/2010/main" val="6831908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descr="Une image contenant dessin humoristique, chaussures, clipart, illustration&#10;&#10;Le contenu généré par l’IA peut être incorrect.">
            <a:extLst>
              <a:ext uri="{FF2B5EF4-FFF2-40B4-BE49-F238E27FC236}">
                <a16:creationId xmlns:a16="http://schemas.microsoft.com/office/drawing/2014/main" id="{93806FB9-221E-07D4-B6EC-B5AC2E6EB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0993" y="2087065"/>
            <a:ext cx="4172368" cy="3749901"/>
          </a:xfrm>
          <a:prstGeom prst="rect">
            <a:avLst/>
          </a:prstGeom>
        </p:spPr>
      </p:pic>
      <p:sp>
        <p:nvSpPr>
          <p:cNvPr id="18" name="Rectangle 17">
            <a:extLst>
              <a:ext uri="{FF2B5EF4-FFF2-40B4-BE49-F238E27FC236}">
                <a16:creationId xmlns:a16="http://schemas.microsoft.com/office/drawing/2014/main" id="{3F914F03-8C7D-2CF6-E275-EDF44E6FFC5F}"/>
              </a:ext>
            </a:extLst>
          </p:cNvPr>
          <p:cNvSpPr>
            <a:spLocks/>
          </p:cNvSpPr>
          <p:nvPr/>
        </p:nvSpPr>
        <p:spPr>
          <a:xfrm>
            <a:off x="3598608" y="118858"/>
            <a:ext cx="1946783" cy="3799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Tree>
    <p:extLst>
      <p:ext uri="{BB962C8B-B14F-4D97-AF65-F5344CB8AC3E}">
        <p14:creationId xmlns:p14="http://schemas.microsoft.com/office/powerpoint/2010/main" val="3663398070"/>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9D0C4-DA45-AB01-3E2F-DA99658BF874}"/>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DD7CCDF-43E4-E6AA-7F15-8F2C95FB71AA}"/>
              </a:ext>
            </a:extLst>
          </p:cNvPr>
          <p:cNvSpPr>
            <a:spLocks noGrp="1"/>
          </p:cNvSpPr>
          <p:nvPr>
            <p:ph type="title"/>
          </p:nvPr>
        </p:nvSpPr>
        <p:spPr>
          <a:xfrm>
            <a:off x="580247" y="1005733"/>
            <a:ext cx="7886700" cy="720000"/>
          </a:xfrm>
        </p:spPr>
        <p:txBody>
          <a:bodyPr>
            <a:normAutofit fontScale="90000"/>
          </a:bodyPr>
          <a:lstStyle/>
          <a:p>
            <a:r>
              <a:rPr lang="ar-MA" sz="4800" dirty="0"/>
              <a:t>تذكير</a:t>
            </a:r>
            <a:endParaRPr lang="fr-MA" dirty="0">
              <a:solidFill>
                <a:srgbClr val="424D7B"/>
              </a:solidFill>
              <a:latin typeface="Dosis ExtraBold" pitchFamily="2" charset="0"/>
              <a:cs typeface="Microsoft Uighur" panose="02000000000000000000" pitchFamily="2" charset="-78"/>
            </a:endParaRPr>
          </a:p>
        </p:txBody>
      </p:sp>
      <p:sp>
        <p:nvSpPr>
          <p:cNvPr id="3" name="TextBox 6">
            <a:extLst>
              <a:ext uri="{FF2B5EF4-FFF2-40B4-BE49-F238E27FC236}">
                <a16:creationId xmlns:a16="http://schemas.microsoft.com/office/drawing/2014/main" id="{D85C1109-401A-C1CE-FB02-B94853B09D1B}"/>
              </a:ext>
            </a:extLst>
          </p:cNvPr>
          <p:cNvSpPr txBox="1"/>
          <p:nvPr/>
        </p:nvSpPr>
        <p:spPr>
          <a:xfrm>
            <a:off x="669925" y="2098909"/>
            <a:ext cx="7886700" cy="3323987"/>
          </a:xfrm>
          <a:prstGeom prst="rect">
            <a:avLst/>
          </a:prstGeom>
        </p:spPr>
        <p:txBody>
          <a:bodyPr wrap="square" lIns="0" tIns="0" rIns="0" bIns="0" rtlCol="0" anchor="t">
            <a:spAutoFit/>
          </a:bodyPr>
          <a:lstStyle/>
          <a:p>
            <a:pPr marR="0" lvl="0" algn="just" defTabSz="457200" rtl="1" eaLnBrk="1" fontAlgn="auto" latinLnBrk="0" hangingPunct="1">
              <a:spcBef>
                <a:spcPts val="0"/>
              </a:spcBef>
              <a:spcAft>
                <a:spcPts val="0"/>
              </a:spcAft>
              <a:buClrTx/>
              <a:buSzTx/>
              <a:tabLst/>
              <a:defRPr/>
            </a:pPr>
            <a:r>
              <a:rPr lang="ar-MA" sz="3600" b="1" dirty="0">
                <a:solidFill>
                  <a:schemeClr val="accent5">
                    <a:lumMod val="50000"/>
                  </a:schemeClr>
                </a:solidFill>
                <a:latin typeface="Microsoft Uighur" panose="02000000000000000000" pitchFamily="2" charset="-78"/>
                <a:cs typeface="Microsoft Uighur" panose="02000000000000000000" pitchFamily="2" charset="-78"/>
              </a:rPr>
              <a:t>مطالبة التلاميذ بأخذ دفاتر الواجبات المنزلية والكراسات -الصفحة 116  والاشتغال على نص: ربوع بلادي، و توجيههم إلى ما يلي:</a:t>
            </a:r>
          </a:p>
          <a:p>
            <a:pPr marR="0" lvl="0" algn="just" defTabSz="457200" rtl="1" eaLnBrk="1" fontAlgn="auto" latinLnBrk="0" hangingPunct="1">
              <a:spcBef>
                <a:spcPts val="0"/>
              </a:spcBef>
              <a:spcAft>
                <a:spcPts val="0"/>
              </a:spcAft>
              <a:buClrTx/>
              <a:buSzTx/>
              <a:tabLst/>
              <a:defRPr/>
            </a:pPr>
            <a:endParaRPr lang="ar-MA" sz="3600" b="1" dirty="0">
              <a:solidFill>
                <a:schemeClr val="accent5">
                  <a:lumMod val="50000"/>
                </a:schemeClr>
              </a:solidFill>
              <a:latin typeface="Microsoft Uighur" panose="02000000000000000000" pitchFamily="2" charset="-78"/>
              <a:cs typeface="Microsoft Uighur" panose="02000000000000000000" pitchFamily="2" charset="-78"/>
            </a:endParaRPr>
          </a:p>
          <a:p>
            <a:pPr marL="625475" marR="0" lvl="0" indent="-357188" algn="just" defTabSz="457200" rtl="1" eaLnBrk="1" fontAlgn="auto" latinLnBrk="0" hangingPunct="1">
              <a:spcBef>
                <a:spcPts val="0"/>
              </a:spcBef>
              <a:spcAft>
                <a:spcPts val="0"/>
              </a:spcAft>
              <a:buClrTx/>
              <a:buSzTx/>
              <a:buFont typeface="Arial" panose="020B0604020202020204" pitchFamily="34" charset="0"/>
              <a:buChar char="•"/>
              <a:tabLst/>
              <a:defRPr/>
            </a:pPr>
            <a:r>
              <a:rPr lang="ar-MA" sz="3600" b="1" dirty="0">
                <a:solidFill>
                  <a:schemeClr val="accent5">
                    <a:lumMod val="50000"/>
                  </a:schemeClr>
                </a:solidFill>
                <a:latin typeface="Microsoft Uighur" panose="02000000000000000000" pitchFamily="2" charset="-78"/>
                <a:cs typeface="Microsoft Uighur" panose="02000000000000000000" pitchFamily="2" charset="-78"/>
              </a:rPr>
              <a:t>قراءة النص قراءة صامتة؛</a:t>
            </a:r>
          </a:p>
          <a:p>
            <a:pPr marL="625475" marR="0" lvl="0" indent="-357188" algn="just" defTabSz="457200" rtl="1" eaLnBrk="1" fontAlgn="auto" latinLnBrk="0" hangingPunct="1">
              <a:spcBef>
                <a:spcPts val="0"/>
              </a:spcBef>
              <a:spcAft>
                <a:spcPts val="0"/>
              </a:spcAft>
              <a:buClrTx/>
              <a:buSzTx/>
              <a:buFont typeface="Arial" panose="020B0604020202020204" pitchFamily="34" charset="0"/>
              <a:buChar char="•"/>
              <a:tabLst/>
              <a:defRPr/>
            </a:pPr>
            <a:r>
              <a:rPr lang="ar-MA" sz="3600" b="1" dirty="0">
                <a:solidFill>
                  <a:schemeClr val="accent5">
                    <a:lumMod val="50000"/>
                  </a:schemeClr>
                </a:solidFill>
                <a:latin typeface="Microsoft Uighur" panose="02000000000000000000" pitchFamily="2" charset="-78"/>
                <a:cs typeface="Microsoft Uighur" panose="02000000000000000000" pitchFamily="2" charset="-78"/>
              </a:rPr>
              <a:t>الإجابة عن  الأسئلة المرفقة بالنص التالية:</a:t>
            </a:r>
          </a:p>
          <a:p>
            <a:pPr marL="1341438" marR="0" lvl="0" indent="-536575" algn="just" defTabSz="457200" rtl="1" eaLnBrk="1" fontAlgn="auto" latinLnBrk="0" hangingPunct="1">
              <a:spcBef>
                <a:spcPts val="0"/>
              </a:spcBef>
              <a:spcAft>
                <a:spcPts val="0"/>
              </a:spcAft>
              <a:buClrTx/>
              <a:buSzTx/>
              <a:buFont typeface="Courier New" panose="02070309020205020404" pitchFamily="49" charset="0"/>
              <a:buChar char="o"/>
              <a:tabLst/>
              <a:defRPr/>
            </a:pPr>
            <a:r>
              <a:rPr lang="ar-MA" sz="3600" b="1" dirty="0">
                <a:solidFill>
                  <a:srgbClr val="FF0000"/>
                </a:solidFill>
                <a:latin typeface="Microsoft Uighur" panose="02000000000000000000" pitchFamily="2" charset="-78"/>
                <a:cs typeface="Microsoft Uighur" panose="02000000000000000000" pitchFamily="2" charset="-78"/>
              </a:rPr>
              <a:t>الحصة الثانية: الإجابة عن الأسئلة 1-2-3( الصفحة 117)</a:t>
            </a:r>
          </a:p>
        </p:txBody>
      </p:sp>
    </p:spTree>
    <p:extLst>
      <p:ext uri="{BB962C8B-B14F-4D97-AF65-F5344CB8AC3E}">
        <p14:creationId xmlns:p14="http://schemas.microsoft.com/office/powerpoint/2010/main" val="428815189"/>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87A48-27CF-8F54-ABA3-666C141A5D19}"/>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FE985E3-65AF-3CA0-76C6-AE502C83ADBD}"/>
              </a:ext>
            </a:extLst>
          </p:cNvPr>
          <p:cNvSpPr>
            <a:spLocks noGrp="1"/>
          </p:cNvSpPr>
          <p:nvPr>
            <p:ph type="title"/>
          </p:nvPr>
        </p:nvSpPr>
        <p:spPr>
          <a:xfrm>
            <a:off x="268520" y="967961"/>
            <a:ext cx="7886700" cy="720000"/>
          </a:xfrm>
        </p:spPr>
        <p:txBody>
          <a:bodyPr>
            <a:normAutofit/>
          </a:bodyPr>
          <a:lstStyle/>
          <a:p>
            <a:r>
              <a:rPr lang="ar-MA" sz="4400" dirty="0">
                <a:latin typeface="Microsoft Uighur" panose="02000000000000000000" pitchFamily="2" charset="-78"/>
                <a:cs typeface="Microsoft Uighur" panose="02000000000000000000" pitchFamily="2" charset="-78"/>
              </a:rPr>
              <a:t>دليل التمرير- مهارة الإنتاج الشفهي-</a:t>
            </a:r>
          </a:p>
        </p:txBody>
      </p:sp>
      <p:sp>
        <p:nvSpPr>
          <p:cNvPr id="2" name="ZoneTexte 1">
            <a:extLst>
              <a:ext uri="{FF2B5EF4-FFF2-40B4-BE49-F238E27FC236}">
                <a16:creationId xmlns:a16="http://schemas.microsoft.com/office/drawing/2014/main" id="{76B4D047-BF68-5994-9EE4-C5042D7A7518}"/>
              </a:ext>
            </a:extLst>
          </p:cNvPr>
          <p:cNvSpPr txBox="1"/>
          <p:nvPr/>
        </p:nvSpPr>
        <p:spPr>
          <a:xfrm>
            <a:off x="528293" y="1871718"/>
            <a:ext cx="8030584" cy="4708981"/>
          </a:xfrm>
          <a:prstGeom prst="rect">
            <a:avLst/>
          </a:prstGeom>
          <a:noFill/>
        </p:spPr>
        <p:txBody>
          <a:bodyPr wrap="square" rtlCol="0">
            <a:spAutoFit/>
          </a:bodyPr>
          <a:lstStyle/>
          <a:p>
            <a:pPr marL="457200" indent="-457200" algn="just" rtl="1">
              <a:buAutoNum type="arabicPeriod"/>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يتم فصل جهاز الحاسوب عن المسلاط  استعدادا للتمرير الفردي للطلاقة و التحدث؛</a:t>
            </a:r>
          </a:p>
          <a:p>
            <a:pPr marL="457200" indent="-457200" algn="just" rtl="1">
              <a:buAutoNum type="arabicPeriod"/>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يتم تشكيل ثلاث مجموعات متكافئة العدد ؛</a:t>
            </a:r>
            <a:endParaRPr lang="fr-FR" sz="2800" b="1" dirty="0">
              <a:solidFill>
                <a:schemeClr val="accent5">
                  <a:lumMod val="50000"/>
                </a:schemeClr>
              </a:solidFill>
              <a:latin typeface="Microsoft Uighur" panose="02000000000000000000" pitchFamily="2" charset="-78"/>
              <a:cs typeface="Microsoft Uighur" panose="02000000000000000000" pitchFamily="2" charset="-78"/>
            </a:endParaRPr>
          </a:p>
          <a:p>
            <a:pPr marL="457200" indent="-457200" algn="just" rtl="1">
              <a:buAutoNum type="arabicPeriod"/>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يتم عرض وضعيات التحدث الواردة ضمن الشرائح؛ يجتاز كل متعلم الوضعيتين معا. </a:t>
            </a:r>
          </a:p>
          <a:p>
            <a:pPr algn="just" rtl="1"/>
            <a:r>
              <a:rPr lang="ar-MA" sz="2800" b="1" dirty="0">
                <a:solidFill>
                  <a:schemeClr val="accent5">
                    <a:lumMod val="50000"/>
                  </a:schemeClr>
                </a:solidFill>
                <a:latin typeface="Microsoft Uighur" panose="02000000000000000000" pitchFamily="2" charset="-78"/>
                <a:cs typeface="Microsoft Uighur" panose="02000000000000000000" pitchFamily="2" charset="-78"/>
              </a:rPr>
              <a:t>4. يقرأ الأستاذ(ة)  الوضعية على المتعلم(ة). يتأكد من فهمه للتعليمة ثم  ينصت لجوابه  في حدود دقيقة، ويدون النتيجة على البطاقة  الخاصة بتفريغ النتائج، بناء على معايير التحكم الواردة في شريحة التنقيط الخاص بكل وضعية؛</a:t>
            </a:r>
          </a:p>
          <a:p>
            <a:pPr marR="0" lvl="0" algn="just" defTabSz="457200" rtl="1" eaLnBrk="1" fontAlgn="auto" latinLnBrk="0" hangingPunct="1">
              <a:spcBef>
                <a:spcPts val="0"/>
              </a:spcBef>
              <a:spcAft>
                <a:spcPts val="0"/>
              </a:spcAft>
              <a:buClrTx/>
              <a:buSzTx/>
              <a:tabLst/>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5. يمنح المتعلم(ة) 30 ثانية لترتيب أفكاره قبل البدء في التحدث؛</a:t>
            </a:r>
          </a:p>
          <a:p>
            <a:pPr marL="269875" marR="0" lvl="0" indent="-269875" algn="just" defTabSz="457200" rtl="1" eaLnBrk="1" fontAlgn="auto" latinLnBrk="0" hangingPunct="1">
              <a:spcBef>
                <a:spcPts val="0"/>
              </a:spcBef>
              <a:spcAft>
                <a:spcPts val="0"/>
              </a:spcAft>
              <a:buClrTx/>
              <a:buSzTx/>
              <a:buFont typeface="+mj-lt"/>
              <a:buAutoNum type="arabicPeriod" startAt="6"/>
              <a:tabLst/>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يتم تنقيط التحدث وفق سلم تنقيط على 10؛ ( كل وضعية على 5 نقاط)</a:t>
            </a:r>
          </a:p>
          <a:p>
            <a:pPr algn="just" rtl="1">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7. يتم تسجيل النتيجة الإجمالية لكل متعلم في شبكة التفريغ فور انتهاء التحدث وفق معايير التصحيح؛، </a:t>
            </a:r>
            <a:endParaRPr lang="fr-FR" sz="2800" b="1" dirty="0">
              <a:solidFill>
                <a:schemeClr val="accent5">
                  <a:lumMod val="50000"/>
                </a:schemeClr>
              </a:solidFill>
              <a:latin typeface="Microsoft Uighur" panose="02000000000000000000" pitchFamily="2" charset="-78"/>
              <a:cs typeface="Microsoft Uighur" panose="02000000000000000000" pitchFamily="2" charset="-78"/>
            </a:endParaRPr>
          </a:p>
          <a:p>
            <a:pPr algn="just" rtl="1">
              <a:defRPr/>
            </a:pPr>
            <a:r>
              <a:rPr lang="ar-MA" sz="2000" b="1" dirty="0">
                <a:solidFill>
                  <a:srgbClr val="00B0F0"/>
                </a:solidFill>
                <a:latin typeface="Microsoft Uighur" panose="02000000000000000000" pitchFamily="2" charset="-78"/>
                <a:cs typeface="Microsoft Uighur" panose="02000000000000000000" pitchFamily="2" charset="-78"/>
              </a:rPr>
              <a:t>ملاحظة : إذا كان المتعلم(ة)  مسترسلا في الإنتاج لا بأس من تجاوز المدة المخصصة له بقليل.</a:t>
            </a:r>
          </a:p>
        </p:txBody>
      </p:sp>
    </p:spTree>
    <p:extLst>
      <p:ext uri="{BB962C8B-B14F-4D97-AF65-F5344CB8AC3E}">
        <p14:creationId xmlns:p14="http://schemas.microsoft.com/office/powerpoint/2010/main" val="2970029554"/>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7B182-6DC2-59DE-859B-2257DA543BC2}"/>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98A000BA-301A-15D4-D2AB-FADD077E3FC6}"/>
              </a:ext>
            </a:extLst>
          </p:cNvPr>
          <p:cNvSpPr/>
          <p:nvPr/>
        </p:nvSpPr>
        <p:spPr>
          <a:xfrm flipH="1" flipV="1">
            <a:off x="2076258" y="843755"/>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sp>
        <p:nvSpPr>
          <p:cNvPr id="3" name="TextBox 9">
            <a:extLst>
              <a:ext uri="{FF2B5EF4-FFF2-40B4-BE49-F238E27FC236}">
                <a16:creationId xmlns:a16="http://schemas.microsoft.com/office/drawing/2014/main" id="{DBE036D3-20D5-3448-BD9B-B66AAFC30146}"/>
              </a:ext>
            </a:extLst>
          </p:cNvPr>
          <p:cNvSpPr txBox="1"/>
          <p:nvPr/>
        </p:nvSpPr>
        <p:spPr>
          <a:xfrm>
            <a:off x="2216125" y="843755"/>
            <a:ext cx="4357183" cy="586699"/>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معايير تقويم التحدث</a:t>
            </a:r>
            <a:endParaRPr kumimoji="0" lang="fr-FR"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الوضعية 1</a:t>
            </a:r>
          </a:p>
        </p:txBody>
      </p:sp>
      <p:graphicFrame>
        <p:nvGraphicFramePr>
          <p:cNvPr id="4" name="Tableau 3">
            <a:extLst>
              <a:ext uri="{FF2B5EF4-FFF2-40B4-BE49-F238E27FC236}">
                <a16:creationId xmlns:a16="http://schemas.microsoft.com/office/drawing/2014/main" id="{CE7922D3-B357-9CF6-8448-1095254CC48A}"/>
              </a:ext>
            </a:extLst>
          </p:cNvPr>
          <p:cNvGraphicFramePr>
            <a:graphicFrameLocks noGrp="1"/>
          </p:cNvGraphicFramePr>
          <p:nvPr>
            <p:extLst>
              <p:ext uri="{D42A27DB-BD31-4B8C-83A1-F6EECF244321}">
                <p14:modId xmlns:p14="http://schemas.microsoft.com/office/powerpoint/2010/main" val="2442514927"/>
              </p:ext>
            </p:extLst>
          </p:nvPr>
        </p:nvGraphicFramePr>
        <p:xfrm>
          <a:off x="467282" y="2180289"/>
          <a:ext cx="7968343" cy="3142173"/>
        </p:xfrm>
        <a:graphic>
          <a:graphicData uri="http://schemas.openxmlformats.org/drawingml/2006/table">
            <a:tbl>
              <a:tblPr rtl="1" firstRow="1" firstCol="1" bandRow="1">
                <a:tableStyleId>{5C22544A-7EE6-4342-B048-85BDC9FD1C3A}</a:tableStyleId>
              </a:tblPr>
              <a:tblGrid>
                <a:gridCol w="1960180">
                  <a:extLst>
                    <a:ext uri="{9D8B030D-6E8A-4147-A177-3AD203B41FA5}">
                      <a16:colId xmlns:a16="http://schemas.microsoft.com/office/drawing/2014/main" val="4271460483"/>
                    </a:ext>
                  </a:extLst>
                </a:gridCol>
                <a:gridCol w="802433">
                  <a:extLst>
                    <a:ext uri="{9D8B030D-6E8A-4147-A177-3AD203B41FA5}">
                      <a16:colId xmlns:a16="http://schemas.microsoft.com/office/drawing/2014/main" val="2182172349"/>
                    </a:ext>
                  </a:extLst>
                </a:gridCol>
                <a:gridCol w="4208106">
                  <a:extLst>
                    <a:ext uri="{9D8B030D-6E8A-4147-A177-3AD203B41FA5}">
                      <a16:colId xmlns:a16="http://schemas.microsoft.com/office/drawing/2014/main" val="2656717979"/>
                    </a:ext>
                  </a:extLst>
                </a:gridCol>
                <a:gridCol w="997624">
                  <a:extLst>
                    <a:ext uri="{9D8B030D-6E8A-4147-A177-3AD203B41FA5}">
                      <a16:colId xmlns:a16="http://schemas.microsoft.com/office/drawing/2014/main" val="3112164930"/>
                    </a:ext>
                  </a:extLst>
                </a:gridCol>
              </a:tblGrid>
              <a:tr h="442619">
                <a:tc>
                  <a:txBody>
                    <a:bodyPr/>
                    <a:lstStyle/>
                    <a:p>
                      <a:pPr algn="ctr" rtl="1">
                        <a:lnSpc>
                          <a:spcPct val="107000"/>
                        </a:lnSpc>
                        <a:spcAft>
                          <a:spcPts val="800"/>
                        </a:spcAft>
                        <a:buNone/>
                      </a:pPr>
                      <a:r>
                        <a:rPr lang="ar-MA" sz="1600">
                          <a:effectLst/>
                        </a:rPr>
                        <a:t>الكفاية</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600">
                          <a:effectLst/>
                        </a:rPr>
                        <a:t>السؤال</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600">
                          <a:effectLst/>
                        </a:rPr>
                        <a:t>المعيار</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tc>
                  <a:txBody>
                    <a:bodyPr/>
                    <a:lstStyle/>
                    <a:p>
                      <a:pPr algn="ctr" rtl="1">
                        <a:lnSpc>
                          <a:spcPct val="107000"/>
                        </a:lnSpc>
                        <a:spcAft>
                          <a:spcPts val="800"/>
                        </a:spcAft>
                        <a:buNone/>
                      </a:pPr>
                      <a:r>
                        <a:rPr lang="ar-MA" sz="1600">
                          <a:effectLst/>
                        </a:rPr>
                        <a:t>التنقيط</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358429760"/>
                  </a:ext>
                </a:extLst>
              </a:tr>
              <a:tr h="774945">
                <a:tc rowSpan="3">
                  <a:txBody>
                    <a:bodyPr/>
                    <a:lstStyle/>
                    <a:p>
                      <a:pPr algn="ctr" rtl="1">
                        <a:lnSpc>
                          <a:spcPct val="107000"/>
                        </a:lnSpc>
                        <a:spcAft>
                          <a:spcPts val="800"/>
                        </a:spcAft>
                        <a:buNone/>
                        <a:tabLst>
                          <a:tab pos="1993900" algn="r"/>
                        </a:tabLst>
                      </a:pPr>
                      <a:r>
                        <a:rPr lang="fr-FR" sz="1400" dirty="0">
                          <a:effectLst/>
                        </a:rPr>
                        <a:t>PO2</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tc>
                  <a:txBody>
                    <a:bodyPr/>
                    <a:lstStyle/>
                    <a:p>
                      <a:pPr algn="r" rtl="1">
                        <a:lnSpc>
                          <a:spcPct val="107000"/>
                        </a:lnSpc>
                        <a:spcAft>
                          <a:spcPts val="800"/>
                        </a:spcAft>
                        <a:buNone/>
                        <a:tabLst>
                          <a:tab pos="1993900" algn="r"/>
                        </a:tabLst>
                      </a:pPr>
                      <a:r>
                        <a:rPr lang="ar-MA" sz="1400">
                          <a:effectLst/>
                        </a:rPr>
                        <a:t>1</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tabLst>
                          <a:tab pos="1993900" algn="r"/>
                        </a:tabLst>
                      </a:pPr>
                      <a:r>
                        <a:rPr lang="ar-MA" sz="1400" dirty="0">
                          <a:effectLst/>
                        </a:rPr>
                        <a:t>إجابة مناسبة  بجملة تامة</a:t>
                      </a:r>
                      <a:endParaRPr lang="fr-FR" sz="1200" dirty="0">
                        <a:effectLst/>
                      </a:endParaRPr>
                    </a:p>
                    <a:p>
                      <a:pPr algn="r" rtl="1">
                        <a:lnSpc>
                          <a:spcPct val="107000"/>
                        </a:lnSpc>
                        <a:spcAft>
                          <a:spcPts val="800"/>
                        </a:spcAft>
                        <a:buNone/>
                        <a:tabLst>
                          <a:tab pos="1993900" algn="r"/>
                        </a:tabLst>
                      </a:pPr>
                      <a:r>
                        <a:rPr lang="ar-MA" sz="1400" dirty="0">
                          <a:effectLst/>
                        </a:rPr>
                        <a:t>إجابة مناسبة بجملة غير تامة</a:t>
                      </a:r>
                      <a:endParaRPr lang="fr-FR" sz="1200" dirty="0">
                        <a:effectLst/>
                      </a:endParaRPr>
                    </a:p>
                    <a:p>
                      <a:pPr algn="r" rtl="1">
                        <a:lnSpc>
                          <a:spcPct val="107000"/>
                        </a:lnSpc>
                        <a:spcAft>
                          <a:spcPts val="800"/>
                        </a:spcAft>
                        <a:buNone/>
                        <a:tabLst>
                          <a:tab pos="1993900" algn="r"/>
                        </a:tabLst>
                      </a:pPr>
                      <a:r>
                        <a:rPr lang="ar-MA" sz="1400" dirty="0">
                          <a:effectLst/>
                        </a:rPr>
                        <a:t>إجابة غير مناسبة</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dirty="0">
                          <a:effectLst/>
                        </a:rPr>
                        <a:t>2</a:t>
                      </a:r>
                    </a:p>
                    <a:p>
                      <a:pPr algn="ctr" rtl="1">
                        <a:lnSpc>
                          <a:spcPct val="107000"/>
                        </a:lnSpc>
                        <a:spcAft>
                          <a:spcPts val="800"/>
                        </a:spcAft>
                        <a:buNone/>
                      </a:pPr>
                      <a:r>
                        <a:rPr lang="ar-MA" sz="1400" dirty="0">
                          <a:effectLst/>
                        </a:rPr>
                        <a:t>1</a:t>
                      </a:r>
                      <a:endParaRPr lang="fr-FR" sz="1200" dirty="0">
                        <a:effectLst/>
                      </a:endParaRPr>
                    </a:p>
                    <a:p>
                      <a:pPr algn="ctr" rtl="1">
                        <a:lnSpc>
                          <a:spcPct val="107000"/>
                        </a:lnSpc>
                        <a:spcAft>
                          <a:spcPts val="800"/>
                        </a:spcAft>
                        <a:buNone/>
                      </a:pPr>
                      <a:r>
                        <a:rPr lang="ar-MA" sz="1400" dirty="0">
                          <a:effectLst/>
                        </a:rPr>
                        <a:t>0</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850070418"/>
                  </a:ext>
                </a:extLst>
              </a:tr>
              <a:tr h="774945">
                <a:tc vMerge="1">
                  <a:txBody>
                    <a:bodyPr/>
                    <a:lstStyle/>
                    <a:p>
                      <a:endParaRPr lang="fr-FR"/>
                    </a:p>
                  </a:txBody>
                  <a:tcPr/>
                </a:tc>
                <a:tc>
                  <a:txBody>
                    <a:bodyPr/>
                    <a:lstStyle/>
                    <a:p>
                      <a:pPr algn="r" rtl="1">
                        <a:lnSpc>
                          <a:spcPct val="107000"/>
                        </a:lnSpc>
                        <a:spcAft>
                          <a:spcPts val="800"/>
                        </a:spcAft>
                        <a:buNone/>
                      </a:pPr>
                      <a:r>
                        <a:rPr lang="ar-MA" sz="1400">
                          <a:effectLst/>
                        </a:rPr>
                        <a:t>2</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tabLst>
                          <a:tab pos="1993900" algn="r"/>
                        </a:tabLst>
                      </a:pPr>
                      <a:r>
                        <a:rPr lang="ar-MA" sz="1400" dirty="0">
                          <a:effectLst/>
                        </a:rPr>
                        <a:t>إجابة مناسبة  بجملة تامة</a:t>
                      </a:r>
                      <a:endParaRPr lang="fr-FR" sz="1200" dirty="0">
                        <a:effectLst/>
                      </a:endParaRPr>
                    </a:p>
                    <a:p>
                      <a:pPr algn="r" rtl="1">
                        <a:lnSpc>
                          <a:spcPct val="107000"/>
                        </a:lnSpc>
                        <a:spcAft>
                          <a:spcPts val="800"/>
                        </a:spcAft>
                        <a:buNone/>
                        <a:tabLst>
                          <a:tab pos="1993900" algn="r"/>
                        </a:tabLst>
                      </a:pPr>
                      <a:r>
                        <a:rPr lang="ar-MA" sz="1400" dirty="0">
                          <a:effectLst/>
                        </a:rPr>
                        <a:t>إجابة مناسبة بجملة غير تامة</a:t>
                      </a:r>
                      <a:endParaRPr lang="fr-FR" sz="1200" dirty="0">
                        <a:effectLst/>
                      </a:endParaRPr>
                    </a:p>
                    <a:p>
                      <a:pPr algn="r" rtl="1">
                        <a:lnSpc>
                          <a:spcPct val="107000"/>
                        </a:lnSpc>
                        <a:spcAft>
                          <a:spcPts val="800"/>
                        </a:spcAft>
                        <a:buNone/>
                        <a:tabLst>
                          <a:tab pos="1993900" algn="r"/>
                        </a:tabLst>
                      </a:pPr>
                      <a:r>
                        <a:rPr lang="ar-MA" sz="1400" dirty="0">
                          <a:effectLst/>
                        </a:rPr>
                        <a:t>إجابة غير مناسبة</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a:effectLst/>
                        </a:rPr>
                        <a:t>2</a:t>
                      </a:r>
                      <a:endParaRPr lang="fr-FR" sz="1200">
                        <a:effectLst/>
                      </a:endParaRPr>
                    </a:p>
                    <a:p>
                      <a:pPr algn="ctr" rtl="1">
                        <a:lnSpc>
                          <a:spcPct val="107000"/>
                        </a:lnSpc>
                        <a:spcAft>
                          <a:spcPts val="800"/>
                        </a:spcAft>
                        <a:buNone/>
                      </a:pPr>
                      <a:r>
                        <a:rPr lang="ar-MA" sz="1400">
                          <a:effectLst/>
                        </a:rPr>
                        <a:t>1</a:t>
                      </a:r>
                      <a:endParaRPr lang="fr-FR" sz="1200">
                        <a:effectLst/>
                      </a:endParaRPr>
                    </a:p>
                    <a:p>
                      <a:pPr algn="ctr" rtl="1">
                        <a:lnSpc>
                          <a:spcPct val="107000"/>
                        </a:lnSpc>
                        <a:spcAft>
                          <a:spcPts val="800"/>
                        </a:spcAft>
                        <a:buNone/>
                      </a:pPr>
                      <a:r>
                        <a:rPr lang="ar-MA" sz="1400">
                          <a:effectLst/>
                        </a:rPr>
                        <a:t>0</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2499666911"/>
                  </a:ext>
                </a:extLst>
              </a:tr>
              <a:tr h="674221">
                <a:tc vMerge="1">
                  <a:txBody>
                    <a:bodyPr/>
                    <a:lstStyle/>
                    <a:p>
                      <a:endParaRPr lang="fr-FR"/>
                    </a:p>
                  </a:txBody>
                  <a:tcPr/>
                </a:tc>
                <a:tc>
                  <a:txBody>
                    <a:bodyPr/>
                    <a:lstStyle/>
                    <a:p>
                      <a:pPr algn="r" rtl="1">
                        <a:lnSpc>
                          <a:spcPct val="107000"/>
                        </a:lnSpc>
                        <a:spcAft>
                          <a:spcPts val="800"/>
                        </a:spcAft>
                        <a:buNone/>
                      </a:pPr>
                      <a:r>
                        <a:rPr lang="ar-MA" sz="1400">
                          <a:effectLst/>
                        </a:rPr>
                        <a:t>4</a:t>
                      </a:r>
                      <a:endParaRPr lang="fr-FR" sz="120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r" rtl="1">
                        <a:lnSpc>
                          <a:spcPct val="107000"/>
                        </a:lnSpc>
                        <a:spcAft>
                          <a:spcPts val="800"/>
                        </a:spcAft>
                        <a:buNone/>
                      </a:pPr>
                      <a:r>
                        <a:rPr lang="ar-MA" sz="1400" dirty="0">
                          <a:effectLst/>
                        </a:rPr>
                        <a:t>قدم نصيحة مناسبة في جملة تامة على الأقل</a:t>
                      </a:r>
                      <a:r>
                        <a:rPr lang="fr-FR" sz="1400" dirty="0">
                          <a:effectLst/>
                        </a:rPr>
                        <a:t> </a:t>
                      </a:r>
                      <a:r>
                        <a:rPr lang="ar-MA" sz="1400" dirty="0">
                          <a:effectLst/>
                        </a:rPr>
                        <a:t>  </a:t>
                      </a:r>
                      <a:endParaRPr lang="fr-FR" sz="1200" dirty="0">
                        <a:effectLst/>
                      </a:endParaRPr>
                    </a:p>
                    <a:p>
                      <a:pPr algn="r" rtl="1">
                        <a:lnSpc>
                          <a:spcPct val="107000"/>
                        </a:lnSpc>
                        <a:spcAft>
                          <a:spcPts val="800"/>
                        </a:spcAft>
                        <a:buNone/>
                      </a:pPr>
                      <a:r>
                        <a:rPr lang="ar-MA" sz="1400" dirty="0">
                          <a:effectLst/>
                        </a:rPr>
                        <a:t>ارتكاب ثلاث أخطاء لغوية على الأكثر.</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a:txBody>
                    <a:bodyPr/>
                    <a:lstStyle/>
                    <a:p>
                      <a:pPr algn="ctr" rtl="1">
                        <a:lnSpc>
                          <a:spcPct val="107000"/>
                        </a:lnSpc>
                        <a:spcAft>
                          <a:spcPts val="800"/>
                        </a:spcAft>
                        <a:buNone/>
                      </a:pPr>
                      <a:r>
                        <a:rPr lang="ar-MA" sz="1400" dirty="0">
                          <a:effectLst/>
                        </a:rPr>
                        <a:t>1</a:t>
                      </a: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nchor="ctr"/>
                </a:tc>
                <a:extLst>
                  <a:ext uri="{0D108BD9-81ED-4DB2-BD59-A6C34878D82A}">
                    <a16:rowId xmlns:a16="http://schemas.microsoft.com/office/drawing/2014/main" val="780101666"/>
                  </a:ext>
                </a:extLst>
              </a:tr>
              <a:tr h="114162">
                <a:tc gridSpan="3">
                  <a:txBody>
                    <a:bodyPr/>
                    <a:lstStyle/>
                    <a:p>
                      <a:pPr algn="ctr" rtl="1">
                        <a:lnSpc>
                          <a:spcPct val="107000"/>
                        </a:lnSpc>
                        <a:spcAft>
                          <a:spcPts val="800"/>
                        </a:spcAft>
                        <a:buNone/>
                      </a:pPr>
                      <a:r>
                        <a:rPr lang="ar-MA" sz="1800" dirty="0">
                          <a:solidFill>
                            <a:srgbClr val="FF0000"/>
                          </a:solidFill>
                          <a:effectLst/>
                        </a:rPr>
                        <a:t>المجموع</a:t>
                      </a:r>
                    </a:p>
                  </a:txBody>
                  <a:tcPr marL="67989" marR="67989" marT="0" marB="0" anchor="ctr">
                    <a:solidFill>
                      <a:schemeClr val="accent4">
                        <a:lumMod val="60000"/>
                        <a:lumOff val="40000"/>
                      </a:schemeClr>
                    </a:solidFill>
                  </a:tcPr>
                </a:tc>
                <a:tc hMerge="1">
                  <a:txBody>
                    <a:bodyPr/>
                    <a:lstStyle/>
                    <a:p>
                      <a:pPr algn="r" rtl="1">
                        <a:lnSpc>
                          <a:spcPct val="107000"/>
                        </a:lnSpc>
                        <a:spcAft>
                          <a:spcPts val="800"/>
                        </a:spcAft>
                        <a:buNone/>
                      </a:pPr>
                      <a:endParaRPr lang="fr-FR" sz="1200" dirty="0">
                        <a:effectLst/>
                        <a:latin typeface="Calibri" panose="020F0502020204030204" pitchFamily="34" charset="0"/>
                        <a:ea typeface="Calibri" panose="020F0502020204030204" pitchFamily="34" charset="0"/>
                        <a:cs typeface="Arial" panose="020B0604020202020204" pitchFamily="34" charset="0"/>
                      </a:endParaRPr>
                    </a:p>
                  </a:txBody>
                  <a:tcPr marL="67989" marR="67989" marT="0" marB="0"/>
                </a:tc>
                <a:tc hMerge="1">
                  <a:txBody>
                    <a:bodyPr/>
                    <a:lstStyle/>
                    <a:p>
                      <a:endParaRPr dirty="0"/>
                    </a:p>
                  </a:txBody>
                  <a:tcPr marL="67989" marR="67989" marT="0" marB="0"/>
                </a:tc>
                <a:tc>
                  <a:txBody>
                    <a:bodyPr/>
                    <a:lstStyle/>
                    <a:p>
                      <a:pPr algn="ctr" rtl="1">
                        <a:lnSpc>
                          <a:spcPct val="107000"/>
                        </a:lnSpc>
                        <a:spcAft>
                          <a:spcPts val="800"/>
                        </a:spcAft>
                        <a:buNone/>
                      </a:pPr>
                      <a:r>
                        <a:rPr lang="fr-FR" sz="16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…/5</a:t>
                      </a:r>
                    </a:p>
                  </a:txBody>
                  <a:tcPr marL="67989" marR="67989" marT="0" marB="0" anchor="ctr">
                    <a:solidFill>
                      <a:schemeClr val="accent4">
                        <a:lumMod val="60000"/>
                        <a:lumOff val="40000"/>
                      </a:schemeClr>
                    </a:solidFill>
                  </a:tcPr>
                </a:tc>
                <a:extLst>
                  <a:ext uri="{0D108BD9-81ED-4DB2-BD59-A6C34878D82A}">
                    <a16:rowId xmlns:a16="http://schemas.microsoft.com/office/drawing/2014/main" val="1877926823"/>
                  </a:ext>
                </a:extLst>
              </a:tr>
            </a:tbl>
          </a:graphicData>
        </a:graphic>
      </p:graphicFrame>
    </p:spTree>
    <p:extLst>
      <p:ext uri="{BB962C8B-B14F-4D97-AF65-F5344CB8AC3E}">
        <p14:creationId xmlns:p14="http://schemas.microsoft.com/office/powerpoint/2010/main" val="1138646547"/>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F93F7-3DEB-9404-FC75-FC99B0F003D1}"/>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E4102E59-AB8C-6092-BE8A-EAA9E078946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2524B0A9-4929-4E92-4AA4-9CA55FD3165E}"/>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 </a:t>
            </a:r>
            <a:endParaRPr lang="fr-MA" sz="2400" b="1" dirty="0">
              <a:latin typeface="Microsoft Uighur" panose="02000000000000000000" pitchFamily="2" charset="-78"/>
              <a:cs typeface="Microsoft Uighur" panose="02000000000000000000" pitchFamily="2" charset="-78"/>
            </a:endParaRPr>
          </a:p>
        </p:txBody>
      </p:sp>
      <p:sp>
        <p:nvSpPr>
          <p:cNvPr id="3" name="Titre 4">
            <a:extLst>
              <a:ext uri="{FF2B5EF4-FFF2-40B4-BE49-F238E27FC236}">
                <a16:creationId xmlns:a16="http://schemas.microsoft.com/office/drawing/2014/main" id="{11F8DCA3-1F76-7683-829F-49F9E4E6F1A1}"/>
              </a:ext>
            </a:extLst>
          </p:cNvPr>
          <p:cNvSpPr txBox="1">
            <a:spLocks/>
          </p:cNvSpPr>
          <p:nvPr/>
        </p:nvSpPr>
        <p:spPr>
          <a:xfrm>
            <a:off x="319087" y="765923"/>
            <a:ext cx="7226023" cy="612000"/>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endParaRPr lang="ar-MA" sz="2700" dirty="0">
              <a:solidFill>
                <a:schemeClr val="tx1">
                  <a:lumMod val="65000"/>
                  <a:lumOff val="35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9ED9FDA3-5745-2D46-263F-91C5F02BBB3D}"/>
              </a:ext>
            </a:extLst>
          </p:cNvPr>
          <p:cNvSpPr txBox="1"/>
          <p:nvPr/>
        </p:nvSpPr>
        <p:spPr>
          <a:xfrm>
            <a:off x="279486" y="746125"/>
            <a:ext cx="7265624" cy="646331"/>
          </a:xfrm>
          <a:prstGeom prst="rect">
            <a:avLst/>
          </a:prstGeom>
          <a:noFill/>
        </p:spPr>
        <p:txBody>
          <a:bodyPr wrap="square">
            <a:spAutoFit/>
          </a:bodyPr>
          <a:lstStyle/>
          <a:p>
            <a:pPr algn="r" rtl="1"/>
            <a:r>
              <a:rPr lang="ar-MA" sz="18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هل تتذكر حكاية درس في المثابرة – سوف أسألك عن موقف مماثل لما تعرضت له البنت وأنت ستجيب انطلاقا من تجربتك الشخصية واستنادا لما تعلمناه</a:t>
            </a:r>
            <a:r>
              <a:rPr lang="ar-SA" sz="18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 مُسْتَعِدٌّ(ةٌ)؟</a:t>
            </a:r>
            <a:endParaRPr lang="fr-FR" dirty="0"/>
          </a:p>
        </p:txBody>
      </p:sp>
      <p:pic>
        <p:nvPicPr>
          <p:cNvPr id="14" name="Image 13" descr="Une image contenant texte, Police, capture d’écran, ligne&#10;&#10;Le contenu généré par l’IA peut être incorrect.">
            <a:extLst>
              <a:ext uri="{FF2B5EF4-FFF2-40B4-BE49-F238E27FC236}">
                <a16:creationId xmlns:a16="http://schemas.microsoft.com/office/drawing/2014/main" id="{B4C7E0CD-F34B-083E-BC7B-382542A7DB62}"/>
              </a:ext>
            </a:extLst>
          </p:cNvPr>
          <p:cNvPicPr>
            <a:picLocks noChangeAspect="1"/>
          </p:cNvPicPr>
          <p:nvPr/>
        </p:nvPicPr>
        <p:blipFill>
          <a:blip r:embed="rId3"/>
          <a:stretch>
            <a:fillRect/>
          </a:stretch>
        </p:blipFill>
        <p:spPr>
          <a:xfrm>
            <a:off x="339159" y="2206736"/>
            <a:ext cx="8320935" cy="3433343"/>
          </a:xfrm>
          <a:prstGeom prst="rect">
            <a:avLst/>
          </a:prstGeom>
        </p:spPr>
      </p:pic>
      <p:sp>
        <p:nvSpPr>
          <p:cNvPr id="15" name="Rectangle 14">
            <a:extLst>
              <a:ext uri="{FF2B5EF4-FFF2-40B4-BE49-F238E27FC236}">
                <a16:creationId xmlns:a16="http://schemas.microsoft.com/office/drawing/2014/main" id="{6E823FAC-55FF-4F84-13C8-57588CC2152E}"/>
              </a:ext>
            </a:extLst>
          </p:cNvPr>
          <p:cNvSpPr>
            <a:spLocks/>
          </p:cNvSpPr>
          <p:nvPr/>
        </p:nvSpPr>
        <p:spPr>
          <a:xfrm>
            <a:off x="3647209" y="162206"/>
            <a:ext cx="1987655" cy="2430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تقويم التحدث</a:t>
            </a:r>
            <a:endPar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951460700"/>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7A593-F3DC-B928-F973-24B73F16E603}"/>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75CCDF10-CA63-F8AD-750E-A85F9E5A1935}"/>
              </a:ext>
            </a:extLst>
          </p:cNvPr>
          <p:cNvSpPr/>
          <p:nvPr/>
        </p:nvSpPr>
        <p:spPr>
          <a:xfrm flipH="1" flipV="1">
            <a:off x="2076258" y="843755"/>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sp>
        <p:nvSpPr>
          <p:cNvPr id="3" name="TextBox 9">
            <a:extLst>
              <a:ext uri="{FF2B5EF4-FFF2-40B4-BE49-F238E27FC236}">
                <a16:creationId xmlns:a16="http://schemas.microsoft.com/office/drawing/2014/main" id="{3D1F37FE-F165-FE84-965B-FB406EE8CA20}"/>
              </a:ext>
            </a:extLst>
          </p:cNvPr>
          <p:cNvSpPr txBox="1"/>
          <p:nvPr/>
        </p:nvSpPr>
        <p:spPr>
          <a:xfrm>
            <a:off x="2272863" y="951159"/>
            <a:ext cx="4357183" cy="317395"/>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معايير تقويم التحدث</a:t>
            </a:r>
          </a:p>
        </p:txBody>
      </p:sp>
      <p:graphicFrame>
        <p:nvGraphicFramePr>
          <p:cNvPr id="2" name="Tableau 1">
            <a:extLst>
              <a:ext uri="{FF2B5EF4-FFF2-40B4-BE49-F238E27FC236}">
                <a16:creationId xmlns:a16="http://schemas.microsoft.com/office/drawing/2014/main" id="{12475DC2-9864-33F1-C0E6-AF956DD61CDE}"/>
              </a:ext>
            </a:extLst>
          </p:cNvPr>
          <p:cNvGraphicFramePr>
            <a:graphicFrameLocks noGrp="1"/>
          </p:cNvGraphicFramePr>
          <p:nvPr>
            <p:extLst>
              <p:ext uri="{D42A27DB-BD31-4B8C-83A1-F6EECF244321}">
                <p14:modId xmlns:p14="http://schemas.microsoft.com/office/powerpoint/2010/main" val="1102027959"/>
              </p:ext>
            </p:extLst>
          </p:nvPr>
        </p:nvGraphicFramePr>
        <p:xfrm>
          <a:off x="740832" y="1898755"/>
          <a:ext cx="7791493" cy="3186029"/>
        </p:xfrm>
        <a:graphic>
          <a:graphicData uri="http://schemas.openxmlformats.org/drawingml/2006/table">
            <a:tbl>
              <a:tblPr rtl="1" firstRow="1" firstCol="1" bandRow="1">
                <a:tableStyleId>{5C22544A-7EE6-4342-B048-85BDC9FD1C3A}</a:tableStyleId>
              </a:tblPr>
              <a:tblGrid>
                <a:gridCol w="2242853">
                  <a:extLst>
                    <a:ext uri="{9D8B030D-6E8A-4147-A177-3AD203B41FA5}">
                      <a16:colId xmlns:a16="http://schemas.microsoft.com/office/drawing/2014/main" val="4209966833"/>
                    </a:ext>
                  </a:extLst>
                </a:gridCol>
                <a:gridCol w="1059316">
                  <a:extLst>
                    <a:ext uri="{9D8B030D-6E8A-4147-A177-3AD203B41FA5}">
                      <a16:colId xmlns:a16="http://schemas.microsoft.com/office/drawing/2014/main" val="3038388749"/>
                    </a:ext>
                  </a:extLst>
                </a:gridCol>
                <a:gridCol w="2098857">
                  <a:extLst>
                    <a:ext uri="{9D8B030D-6E8A-4147-A177-3AD203B41FA5}">
                      <a16:colId xmlns:a16="http://schemas.microsoft.com/office/drawing/2014/main" val="3991547100"/>
                    </a:ext>
                  </a:extLst>
                </a:gridCol>
                <a:gridCol w="2390467">
                  <a:extLst>
                    <a:ext uri="{9D8B030D-6E8A-4147-A177-3AD203B41FA5}">
                      <a16:colId xmlns:a16="http://schemas.microsoft.com/office/drawing/2014/main" val="3605873352"/>
                    </a:ext>
                  </a:extLst>
                </a:gridCol>
              </a:tblGrid>
              <a:tr h="298493">
                <a:tc>
                  <a:txBody>
                    <a:bodyPr/>
                    <a:lstStyle/>
                    <a:p>
                      <a:pPr algn="ctr" rtl="1">
                        <a:lnSpc>
                          <a:spcPct val="107000"/>
                        </a:lnSpc>
                        <a:spcAft>
                          <a:spcPts val="800"/>
                        </a:spcAft>
                        <a:buNone/>
                      </a:pPr>
                      <a:r>
                        <a:rPr lang="ar-MA" sz="1300" dirty="0">
                          <a:effectLst/>
                        </a:rPr>
                        <a:t>الكفاية</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رقم الوضعية</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المعايير</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pPr>
                      <a:r>
                        <a:rPr lang="ar-MA" sz="1300">
                          <a:effectLst/>
                        </a:rPr>
                        <a:t>التنقيط</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3153920019"/>
                  </a:ext>
                </a:extLst>
              </a:tr>
              <a:tr h="1495562">
                <a:tc>
                  <a:txBody>
                    <a:bodyPr/>
                    <a:lstStyle/>
                    <a:p>
                      <a:pPr algn="ctr" rtl="1">
                        <a:lnSpc>
                          <a:spcPct val="107000"/>
                        </a:lnSpc>
                        <a:spcAft>
                          <a:spcPts val="800"/>
                        </a:spcAft>
                        <a:buNone/>
                        <a:tabLst>
                          <a:tab pos="1993900" algn="r"/>
                        </a:tabLst>
                      </a:pPr>
                      <a:r>
                        <a:rPr lang="fr-FR" sz="1200" dirty="0">
                          <a:effectLst/>
                        </a:rPr>
                        <a:t>PO2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tabLst>
                          <a:tab pos="1993900" algn="r"/>
                        </a:tabLst>
                      </a:pPr>
                      <a:r>
                        <a:rPr lang="ar-MA" sz="1100" dirty="0">
                          <a:effectLst/>
                          <a:latin typeface="Calibri" panose="020F0502020204030204" pitchFamily="34" charset="0"/>
                          <a:ea typeface="Calibri" panose="020F0502020204030204" pitchFamily="34" charset="0"/>
                          <a:cs typeface="Arial" panose="020B0604020202020204" pitchFamily="34" charset="0"/>
                        </a:rPr>
                        <a:t>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r" rtl="1">
                        <a:lnSpc>
                          <a:spcPct val="250000"/>
                        </a:lnSpc>
                        <a:spcAft>
                          <a:spcPts val="800"/>
                        </a:spcAft>
                        <a:buNone/>
                      </a:pPr>
                      <a:r>
                        <a:rPr lang="ar-MA" sz="1400" dirty="0">
                          <a:effectLst/>
                        </a:rPr>
                        <a:t>- قدم معلومات مناسبة حول الموضوع (على الأقل 3 معلومات)  </a:t>
                      </a:r>
                    </a:p>
                    <a:p>
                      <a:pPr algn="r" rtl="1">
                        <a:lnSpc>
                          <a:spcPct val="250000"/>
                        </a:lnSpc>
                        <a:spcAft>
                          <a:spcPts val="800"/>
                        </a:spcAft>
                        <a:buNone/>
                      </a:pPr>
                      <a:r>
                        <a:rPr lang="ar-MA" sz="1400" dirty="0">
                          <a:effectLst/>
                        </a:rPr>
                        <a:t> - وظف جملا تامة</a:t>
                      </a:r>
                      <a:endParaRPr lang="fr-FR" sz="1400" dirty="0">
                        <a:effectLst/>
                      </a:endParaRPr>
                    </a:p>
                    <a:p>
                      <a:pPr algn="r" rtl="1">
                        <a:lnSpc>
                          <a:spcPct val="250000"/>
                        </a:lnSpc>
                        <a:spcAft>
                          <a:spcPts val="800"/>
                        </a:spcAft>
                        <a:buNone/>
                      </a:pPr>
                      <a:r>
                        <a:rPr lang="ar-MA" sz="1400" dirty="0">
                          <a:effectLst/>
                        </a:rPr>
                        <a:t>ارتكب أقل </a:t>
                      </a:r>
                      <a:r>
                        <a:rPr lang="ar-MA" sz="1400" b="1" dirty="0">
                          <a:effectLst/>
                        </a:rPr>
                        <a:t>4 أخطاء</a:t>
                      </a:r>
                      <a:endParaRPr lang="fr-FR" sz="1200" b="1" dirty="0">
                        <a:effectLst/>
                      </a:endParaRPr>
                    </a:p>
                  </a:txBody>
                  <a:tcPr marL="65896" marR="65896" marT="0" marB="0"/>
                </a:tc>
                <a:tc>
                  <a:txBody>
                    <a:bodyPr/>
                    <a:lstStyle/>
                    <a:p>
                      <a:pPr algn="r" rtl="1">
                        <a:lnSpc>
                          <a:spcPct val="250000"/>
                        </a:lnSpc>
                        <a:spcAft>
                          <a:spcPts val="800"/>
                        </a:spcAft>
                        <a:buNone/>
                      </a:pPr>
                      <a:r>
                        <a:rPr lang="ar-MA" sz="1400" dirty="0">
                          <a:effectLst/>
                          <a:latin typeface="Calibri" panose="020F0502020204030204" pitchFamily="34" charset="0"/>
                          <a:ea typeface="Calibri" panose="020F0502020204030204" pitchFamily="34" charset="0"/>
                          <a:cs typeface="Arial" panose="020B0604020202020204" pitchFamily="34" charset="0"/>
                        </a:rPr>
                        <a:t>3ن (نقطة عن كل معلومة سليمة في حدود 3معلومات)</a:t>
                      </a:r>
                    </a:p>
                    <a:p>
                      <a:pPr algn="r" rtl="1">
                        <a:lnSpc>
                          <a:spcPct val="250000"/>
                        </a:lnSpc>
                        <a:spcAft>
                          <a:spcPts val="800"/>
                        </a:spcAft>
                        <a:buNone/>
                      </a:pPr>
                      <a:r>
                        <a:rPr lang="ar-MA" sz="1400" dirty="0">
                          <a:effectLst/>
                          <a:latin typeface="Calibri" panose="020F0502020204030204" pitchFamily="34" charset="0"/>
                          <a:ea typeface="Calibri" panose="020F0502020204030204" pitchFamily="34" charset="0"/>
                          <a:cs typeface="Arial" panose="020B0604020202020204" pitchFamily="34" charset="0"/>
                        </a:rPr>
                        <a:t> 1ن</a:t>
                      </a:r>
                    </a:p>
                    <a:p>
                      <a:pPr algn="r" rtl="1">
                        <a:lnSpc>
                          <a:spcPct val="250000"/>
                        </a:lnSpc>
                        <a:spcAft>
                          <a:spcPts val="800"/>
                        </a:spcAft>
                        <a:buNone/>
                      </a:pPr>
                      <a:r>
                        <a:rPr lang="ar-MA" sz="1400" b="1" dirty="0">
                          <a:effectLst/>
                          <a:latin typeface="Calibri" panose="020F0502020204030204" pitchFamily="34" charset="0"/>
                          <a:ea typeface="Calibri" panose="020F0502020204030204" pitchFamily="34" charset="0"/>
                          <a:cs typeface="Arial" panose="020B0604020202020204" pitchFamily="34" charset="0"/>
                        </a:rPr>
                        <a:t>1ن</a:t>
                      </a:r>
                      <a:endParaRPr lang="fr-FR" sz="1400" b="1"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2279131727"/>
                  </a:ext>
                </a:extLst>
              </a:tr>
              <a:tr h="432000">
                <a:tc gridSpan="3">
                  <a:txBody>
                    <a:bodyPr/>
                    <a:lstStyle/>
                    <a:p>
                      <a:pPr algn="ctr" rtl="1">
                        <a:lnSpc>
                          <a:spcPct val="107000"/>
                        </a:lnSpc>
                        <a:spcAft>
                          <a:spcPts val="800"/>
                        </a:spcAft>
                        <a:buNone/>
                        <a:tabLst>
                          <a:tab pos="1993900" algn="r"/>
                        </a:tabLst>
                      </a:pPr>
                      <a:r>
                        <a:rPr lang="ar-MA"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المجموع</a:t>
                      </a:r>
                      <a:endParaRPr lang="fr-FR" sz="2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solidFill>
                      <a:schemeClr val="accent4">
                        <a:lumMod val="40000"/>
                        <a:lumOff val="60000"/>
                      </a:schemeClr>
                    </a:solidFill>
                  </a:tcPr>
                </a:tc>
                <a:tc hMerge="1">
                  <a:txBody>
                    <a:bodyPr/>
                    <a:lstStyle/>
                    <a:p>
                      <a:pPr algn="ctr" rtl="1">
                        <a:lnSpc>
                          <a:spcPct val="107000"/>
                        </a:lnSpc>
                        <a:spcAft>
                          <a:spcPts val="800"/>
                        </a:spcAft>
                        <a:buNone/>
                        <a:tabLst>
                          <a:tab pos="1993900" algn="r"/>
                        </a:tabLst>
                      </a:pP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hMerge="1">
                  <a:txBody>
                    <a:bodyPr/>
                    <a:lstStyle/>
                    <a:p>
                      <a:pPr algn="r" rtl="1">
                        <a:lnSpc>
                          <a:spcPct val="250000"/>
                        </a:lnSpc>
                        <a:spcAft>
                          <a:spcPts val="800"/>
                        </a:spcAft>
                        <a:buNone/>
                      </a:pPr>
                      <a:endParaRPr lang="fr-FR" sz="1100" b="1" dirty="0">
                        <a:effectLst/>
                      </a:endParaRPr>
                    </a:p>
                  </a:txBody>
                  <a:tcPr marL="65896" marR="65896" marT="0" marB="0"/>
                </a:tc>
                <a:tc>
                  <a:txBody>
                    <a:bodyPr/>
                    <a:lstStyle/>
                    <a:p>
                      <a:pPr algn="ctr" rtl="1">
                        <a:lnSpc>
                          <a:spcPct val="250000"/>
                        </a:lnSpc>
                        <a:spcAft>
                          <a:spcPts val="800"/>
                        </a:spcAft>
                        <a:buNone/>
                      </a:pPr>
                      <a:r>
                        <a:rPr lang="fr-F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/5</a:t>
                      </a:r>
                    </a:p>
                  </a:txBody>
                  <a:tcPr marL="65896" marR="65896" marT="0" marB="0" anchor="ctr">
                    <a:solidFill>
                      <a:schemeClr val="accent4">
                        <a:lumMod val="40000"/>
                        <a:lumOff val="60000"/>
                      </a:schemeClr>
                    </a:solidFill>
                  </a:tcPr>
                </a:tc>
                <a:extLst>
                  <a:ext uri="{0D108BD9-81ED-4DB2-BD59-A6C34878D82A}">
                    <a16:rowId xmlns:a16="http://schemas.microsoft.com/office/drawing/2014/main" val="554891713"/>
                  </a:ext>
                </a:extLst>
              </a:tr>
            </a:tbl>
          </a:graphicData>
        </a:graphic>
      </p:graphicFrame>
    </p:spTree>
    <p:extLst>
      <p:ext uri="{BB962C8B-B14F-4D97-AF65-F5344CB8AC3E}">
        <p14:creationId xmlns:p14="http://schemas.microsoft.com/office/powerpoint/2010/main" val="3140030743"/>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902ED-661F-DD68-153D-F83A9A57CEF7}"/>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6F5E44DE-4B1C-1EF2-1580-D22961EB51D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68BDB802-C208-5B7B-9D0E-7B72969249B0}"/>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 </a:t>
            </a:r>
            <a:endParaRPr lang="fr-MA" sz="2400" b="1" dirty="0">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31C40E6E-BE7C-B05E-D23A-22ED19528423}"/>
              </a:ext>
            </a:extLst>
          </p:cNvPr>
          <p:cNvSpPr>
            <a:spLocks/>
          </p:cNvSpPr>
          <p:nvPr/>
        </p:nvSpPr>
        <p:spPr>
          <a:xfrm>
            <a:off x="3647209" y="162206"/>
            <a:ext cx="1987655" cy="2430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تقويم التحدث</a:t>
            </a:r>
            <a:endPar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3" name="Titre 4">
            <a:extLst>
              <a:ext uri="{FF2B5EF4-FFF2-40B4-BE49-F238E27FC236}">
                <a16:creationId xmlns:a16="http://schemas.microsoft.com/office/drawing/2014/main" id="{D3920EBE-3D52-A21B-DFA9-5B3B2C9070FD}"/>
              </a:ext>
            </a:extLst>
          </p:cNvPr>
          <p:cNvSpPr txBox="1">
            <a:spLocks/>
          </p:cNvSpPr>
          <p:nvPr/>
        </p:nvSpPr>
        <p:spPr>
          <a:xfrm>
            <a:off x="319087" y="765923"/>
            <a:ext cx="7226023" cy="612000"/>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endParaRPr lang="ar-MA" sz="2700" dirty="0">
              <a:solidFill>
                <a:schemeClr val="tx1">
                  <a:lumMod val="65000"/>
                  <a:lumOff val="35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15740D36-659A-9449-85CA-792E3EC47690}"/>
              </a:ext>
            </a:extLst>
          </p:cNvPr>
          <p:cNvSpPr txBox="1"/>
          <p:nvPr/>
        </p:nvSpPr>
        <p:spPr>
          <a:xfrm>
            <a:off x="279486" y="746125"/>
            <a:ext cx="7265624" cy="646331"/>
          </a:xfrm>
          <a:prstGeom prst="rect">
            <a:avLst/>
          </a:prstGeom>
          <a:noFill/>
        </p:spPr>
        <p:txBody>
          <a:bodyPr wrap="square">
            <a:spAutoFit/>
          </a:bodyPr>
          <a:lstStyle/>
          <a:p>
            <a:pPr algn="r" rtl="1"/>
            <a:r>
              <a:rPr lang="ar-MA" sz="1800" dirty="0">
                <a:solidFill>
                  <a:srgbClr val="1F4E79"/>
                </a:solidFill>
                <a:effectLst/>
                <a:latin typeface="Calibri" panose="020F0502020204030204" pitchFamily="34" charset="0"/>
                <a:ea typeface="Calibri" panose="020F0502020204030204" pitchFamily="34" charset="0"/>
                <a:cs typeface="Calibri" panose="020F0502020204030204" pitchFamily="34" charset="0"/>
              </a:rPr>
              <a:t>ننتقل للوضعية الثانية؛ عليك أن تتحدث بجمل تامة – وتقدم على الأقل 3 معلومات حول الموضوع التالي:  </a:t>
            </a:r>
            <a:endParaRPr lang="fr-FR" dirty="0"/>
          </a:p>
        </p:txBody>
      </p:sp>
      <p:pic>
        <p:nvPicPr>
          <p:cNvPr id="15" name="Image 14" descr="Une image contenant texte, Police, capture d’écran, écriture manuscrite&#10;&#10;Le contenu généré par l’IA peut être incorrect.">
            <a:extLst>
              <a:ext uri="{FF2B5EF4-FFF2-40B4-BE49-F238E27FC236}">
                <a16:creationId xmlns:a16="http://schemas.microsoft.com/office/drawing/2014/main" id="{FF362905-3444-57E4-1A2A-63F85DED1DED}"/>
              </a:ext>
            </a:extLst>
          </p:cNvPr>
          <p:cNvPicPr>
            <a:picLocks noChangeAspect="1"/>
          </p:cNvPicPr>
          <p:nvPr/>
        </p:nvPicPr>
        <p:blipFill>
          <a:blip r:embed="rId3"/>
          <a:stretch>
            <a:fillRect/>
          </a:stretch>
        </p:blipFill>
        <p:spPr>
          <a:xfrm>
            <a:off x="456964" y="1969761"/>
            <a:ext cx="8230072" cy="4204026"/>
          </a:xfrm>
          <a:prstGeom prst="rect">
            <a:avLst/>
          </a:prstGeom>
        </p:spPr>
      </p:pic>
    </p:spTree>
    <p:extLst>
      <p:ext uri="{BB962C8B-B14F-4D97-AF65-F5344CB8AC3E}">
        <p14:creationId xmlns:p14="http://schemas.microsoft.com/office/powerpoint/2010/main" val="1407697846"/>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2313A-C041-D017-08A8-396E749C965F}"/>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C1C53364-C073-658A-CDF1-2EAE9917600F}"/>
              </a:ext>
            </a:extLst>
          </p:cNvPr>
          <p:cNvSpPr txBox="1"/>
          <p:nvPr/>
        </p:nvSpPr>
        <p:spPr>
          <a:xfrm>
            <a:off x="821758" y="2583941"/>
            <a:ext cx="7500483" cy="677943"/>
          </a:xfrm>
          <a:prstGeom prst="rect">
            <a:avLst/>
          </a:prstGeom>
        </p:spPr>
        <p:txBody>
          <a:bodyPr wrap="square" lIns="0" tIns="0" rIns="0" bIns="0" rtlCol="0" anchor="t">
            <a:spAutoFit/>
          </a:bodyPr>
          <a:lstStyle/>
          <a:p>
            <a:pPr marL="0" marR="0" lvl="0" indent="0" algn="ctr" defTabSz="457200" rtl="1" eaLnBrk="1" fontAlgn="auto" latinLnBrk="0" hangingPunct="1">
              <a:lnSpc>
                <a:spcPts val="5486"/>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تقويم الطلاقة </a:t>
            </a:r>
            <a:r>
              <a:rPr kumimoji="0" lang="fr-FR"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LF</a:t>
            </a:r>
            <a:endPar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793446970"/>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D3890-A8C8-5A89-3D6C-B6D410696585}"/>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DF64293-A509-256F-5864-A5C247BEF105}"/>
              </a:ext>
            </a:extLst>
          </p:cNvPr>
          <p:cNvSpPr>
            <a:spLocks noGrp="1"/>
          </p:cNvSpPr>
          <p:nvPr>
            <p:ph type="title"/>
          </p:nvPr>
        </p:nvSpPr>
        <p:spPr>
          <a:xfrm>
            <a:off x="268520" y="967961"/>
            <a:ext cx="7886700" cy="720000"/>
          </a:xfrm>
        </p:spPr>
        <p:txBody>
          <a:bodyPr>
            <a:normAutofit/>
          </a:bodyPr>
          <a:lstStyle/>
          <a:p>
            <a:r>
              <a:rPr lang="ar-MA" sz="4400" dirty="0">
                <a:latin typeface="Microsoft Uighur" panose="02000000000000000000" pitchFamily="2" charset="-78"/>
                <a:cs typeface="Microsoft Uighur" panose="02000000000000000000" pitchFamily="2" charset="-78"/>
              </a:rPr>
              <a:t>دليل التمرير- مهارة الطلاقة:</a:t>
            </a:r>
          </a:p>
        </p:txBody>
      </p:sp>
      <p:sp>
        <p:nvSpPr>
          <p:cNvPr id="2" name="ZoneTexte 1">
            <a:extLst>
              <a:ext uri="{FF2B5EF4-FFF2-40B4-BE49-F238E27FC236}">
                <a16:creationId xmlns:a16="http://schemas.microsoft.com/office/drawing/2014/main" id="{30B09D8B-36F3-CBCB-A59F-15EDB0CBF74C}"/>
              </a:ext>
            </a:extLst>
          </p:cNvPr>
          <p:cNvSpPr txBox="1"/>
          <p:nvPr/>
        </p:nvSpPr>
        <p:spPr>
          <a:xfrm>
            <a:off x="528293" y="1871718"/>
            <a:ext cx="8030584" cy="3539430"/>
          </a:xfrm>
          <a:prstGeom prst="rect">
            <a:avLst/>
          </a:prstGeom>
          <a:noFill/>
        </p:spPr>
        <p:txBody>
          <a:bodyPr wrap="square" rtlCol="0">
            <a:spAutoFit/>
          </a:bodyPr>
          <a:lstStyle/>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ينجز تقويم الطلاقة مباشرة بعد تقويم التحدث؛</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يمنح المتعلم(ة) 15 ثانية لملاحظة الفقرة قبل البدء في القراءة؛</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يشرح الأستاذ(ة) للمتعلم(ة) أن عليه أن يقرأ فقرة بدقة واسترسال؛</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تسجيل عدد الكلمات المقروءة وعدد الأخطاء التي ارتكبها المتعلم ثم عدد الكلمات المقروءة بشكل صحيح في المكان المناسب على شبكة التفريغ؛</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تنقيط الطلاقة وفق سلم تنقيط على 10؛</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إذا توقف المتعلم(ة) أمام كلمة، يطلب منه الأستاذ(ة) الانتقال للكلمة الموالية؛ </a:t>
            </a:r>
            <a:endParaRPr kumimoji="0" lang="ar-MA" sz="2800" b="1" i="0" u="none" strike="noStrike" kern="1200" cap="none" spc="0" normalizeH="0" baseline="0" noProof="0" dirty="0">
              <a:ln>
                <a:noFill/>
              </a:ln>
              <a:solidFill>
                <a:srgbClr val="5B9BD5">
                  <a:lumMod val="50000"/>
                </a:srgbClr>
              </a:solidFill>
              <a:effectLst/>
              <a:highlight>
                <a:srgbClr val="00FFFF"/>
              </a:highlight>
              <a:uLnTx/>
              <a:uFillTx/>
              <a:latin typeface="Microsoft Uighur" panose="02000000000000000000" pitchFamily="2" charset="-78"/>
              <a:ea typeface="+mn-ea"/>
              <a:cs typeface="Microsoft Uighur" panose="02000000000000000000" pitchFamily="2" charset="-78"/>
            </a:endParaRP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إذا تدارك المتعلم(ة) (دون أي مساعدة) وصحح القراءة، لا يحتسب الخطأ؛</a:t>
            </a:r>
          </a:p>
        </p:txBody>
      </p:sp>
    </p:spTree>
    <p:extLst>
      <p:ext uri="{BB962C8B-B14F-4D97-AF65-F5344CB8AC3E}">
        <p14:creationId xmlns:p14="http://schemas.microsoft.com/office/powerpoint/2010/main" val="2923382709"/>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83142-DDA0-BFEA-1A7C-9FF3F7F39C8B}"/>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98697FEB-6887-697A-C87D-1202BABDE991}"/>
              </a:ext>
            </a:extLst>
          </p:cNvPr>
          <p:cNvGrpSpPr/>
          <p:nvPr/>
        </p:nvGrpSpPr>
        <p:grpSpPr>
          <a:xfrm>
            <a:off x="250006" y="774772"/>
            <a:ext cx="8518967" cy="6055253"/>
            <a:chOff x="312517" y="368696"/>
            <a:chExt cx="8518967" cy="6055253"/>
          </a:xfrm>
        </p:grpSpPr>
        <p:sp>
          <p:nvSpPr>
            <p:cNvPr id="7" name="Rectangle : coins arrondis 6">
              <a:extLst>
                <a:ext uri="{FF2B5EF4-FFF2-40B4-BE49-F238E27FC236}">
                  <a16:creationId xmlns:a16="http://schemas.microsoft.com/office/drawing/2014/main" id="{5B238385-59F2-93A1-5A80-CA8809C91421}"/>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 coins arrondis 8">
              <a:extLst>
                <a:ext uri="{FF2B5EF4-FFF2-40B4-BE49-F238E27FC236}">
                  <a16:creationId xmlns:a16="http://schemas.microsoft.com/office/drawing/2014/main" id="{8D8A4DE4-90AF-4584-B566-107C546EF515}"/>
                </a:ext>
              </a:extLst>
            </p:cNvPr>
            <p:cNvSpPr/>
            <p:nvPr/>
          </p:nvSpPr>
          <p:spPr>
            <a:xfrm flipH="1" flipV="1">
              <a:off x="1620308" y="368696"/>
              <a:ext cx="5778366" cy="760633"/>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grpSp>
      <p:graphicFrame>
        <p:nvGraphicFramePr>
          <p:cNvPr id="10" name="Tableau 9">
            <a:extLst>
              <a:ext uri="{FF2B5EF4-FFF2-40B4-BE49-F238E27FC236}">
                <a16:creationId xmlns:a16="http://schemas.microsoft.com/office/drawing/2014/main" id="{789908E0-BC9D-868F-E07A-C73066F89048}"/>
              </a:ext>
            </a:extLst>
          </p:cNvPr>
          <p:cNvGraphicFramePr>
            <a:graphicFrameLocks noGrp="1"/>
          </p:cNvGraphicFramePr>
          <p:nvPr>
            <p:extLst>
              <p:ext uri="{D42A27DB-BD31-4B8C-83A1-F6EECF244321}">
                <p14:modId xmlns:p14="http://schemas.microsoft.com/office/powerpoint/2010/main" val="3252000071"/>
              </p:ext>
            </p:extLst>
          </p:nvPr>
        </p:nvGraphicFramePr>
        <p:xfrm>
          <a:off x="189855" y="1717931"/>
          <a:ext cx="8514250" cy="4220210"/>
        </p:xfrm>
        <a:graphic>
          <a:graphicData uri="http://schemas.openxmlformats.org/drawingml/2006/table">
            <a:tbl>
              <a:tblPr rtl="1" firstRow="1" firstCol="1" bandRow="1">
                <a:tableStyleId>{5940675A-B579-460E-94D1-54222C63F5DA}</a:tableStyleId>
              </a:tblPr>
              <a:tblGrid>
                <a:gridCol w="1123993">
                  <a:extLst>
                    <a:ext uri="{9D8B030D-6E8A-4147-A177-3AD203B41FA5}">
                      <a16:colId xmlns:a16="http://schemas.microsoft.com/office/drawing/2014/main" val="1680293610"/>
                    </a:ext>
                  </a:extLst>
                </a:gridCol>
                <a:gridCol w="5402425">
                  <a:extLst>
                    <a:ext uri="{9D8B030D-6E8A-4147-A177-3AD203B41FA5}">
                      <a16:colId xmlns:a16="http://schemas.microsoft.com/office/drawing/2014/main" val="2863072405"/>
                    </a:ext>
                  </a:extLst>
                </a:gridCol>
                <a:gridCol w="1987832">
                  <a:extLst>
                    <a:ext uri="{9D8B030D-6E8A-4147-A177-3AD203B41FA5}">
                      <a16:colId xmlns:a16="http://schemas.microsoft.com/office/drawing/2014/main" val="3842341624"/>
                    </a:ext>
                  </a:extLst>
                </a:gridCol>
              </a:tblGrid>
              <a:tr h="305202">
                <a:tc>
                  <a:txBody>
                    <a:bodyPr/>
                    <a:lstStyle/>
                    <a:p>
                      <a:pPr algn="ctr" rtl="1">
                        <a:lnSpc>
                          <a:spcPct val="107000"/>
                        </a:lnSpc>
                        <a:spcAft>
                          <a:spcPts val="800"/>
                        </a:spcAft>
                      </a:pPr>
                      <a:r>
                        <a:rPr lang="ar-MA" sz="1900" b="1" kern="0" dirty="0">
                          <a:solidFill>
                            <a:srgbClr val="00B050"/>
                          </a:solidFill>
                          <a:latin typeface="Sakkal Majalla" panose="02000000000000000000" pitchFamily="2" charset="-78"/>
                          <a:ea typeface="+mn-ea"/>
                          <a:cs typeface="Sakkal Majalla" panose="02000000000000000000" pitchFamily="2" charset="-78"/>
                        </a:rPr>
                        <a:t>المعايير</a:t>
                      </a:r>
                      <a:endParaRPr lang="fr-MA" sz="1900" b="1" kern="0" dirty="0">
                        <a:solidFill>
                          <a:srgbClr val="00B050"/>
                        </a:solidFill>
                        <a:latin typeface="Sakkal Majalla" panose="02000000000000000000" pitchFamily="2" charset="-78"/>
                        <a:ea typeface="+mn-ea"/>
                        <a:cs typeface="Sakkal Majalla" panose="02000000000000000000" pitchFamily="2" charset="-78"/>
                      </a:endParaRPr>
                    </a:p>
                  </a:txBody>
                  <a:tcPr marL="68580" marR="68580" marT="0" marB="0" anchor="ctr">
                    <a:solidFill>
                      <a:schemeClr val="accent4">
                        <a:lumMod val="20000"/>
                        <a:lumOff val="80000"/>
                      </a:schemeClr>
                    </a:solidFill>
                  </a:tcPr>
                </a:tc>
                <a:tc gridSpan="2">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900" b="1" kern="0" dirty="0">
                          <a:solidFill>
                            <a:srgbClr val="00B050"/>
                          </a:solidFill>
                          <a:latin typeface="Sakkal Majalla" panose="02000000000000000000" pitchFamily="2" charset="-78"/>
                          <a:ea typeface="+mn-ea"/>
                          <a:cs typeface="Sakkal Majalla" panose="02000000000000000000" pitchFamily="2" charset="-78"/>
                        </a:rPr>
                        <a:t>المـؤشــــــــــــــــــــــــــــــــــــــــــــــــــــــــــــــــــــــــــــــــــــــــــــــــــــــــــــــــــرات</a:t>
                      </a:r>
                    </a:p>
                  </a:txBody>
                  <a:tcPr marL="68580" marR="68580" marT="0" marB="0" anchor="ctr">
                    <a:solidFill>
                      <a:schemeClr val="accent4">
                        <a:lumMod val="20000"/>
                        <a:lumOff val="80000"/>
                      </a:schemeClr>
                    </a:solidFill>
                  </a:tcPr>
                </a:tc>
                <a:tc hMerge="1">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endParaRPr lang="ar-MA" sz="1900" b="1" kern="0" dirty="0">
                        <a:solidFill>
                          <a:srgbClr val="FF0000"/>
                        </a:solidFill>
                        <a:latin typeface="Sakkal Majalla" panose="02000000000000000000" pitchFamily="2" charset="-78"/>
                        <a:ea typeface="+mn-ea"/>
                        <a:cs typeface="Sakkal Majalla" panose="02000000000000000000" pitchFamily="2" charset="-78"/>
                      </a:endParaRPr>
                    </a:p>
                  </a:txBody>
                  <a:tcPr marL="68580" marR="68580" marT="0" marB="0"/>
                </a:tc>
                <a:extLst>
                  <a:ext uri="{0D108BD9-81ED-4DB2-BD59-A6C34878D82A}">
                    <a16:rowId xmlns:a16="http://schemas.microsoft.com/office/drawing/2014/main" val="3689824737"/>
                  </a:ext>
                </a:extLst>
              </a:tr>
              <a:tr h="1546264">
                <a:tc>
                  <a:txBody>
                    <a:bodyPr/>
                    <a:lstStyle/>
                    <a:p>
                      <a:pPr algn="ctr" rtl="1">
                        <a:lnSpc>
                          <a:spcPct val="107000"/>
                        </a:lnSpc>
                        <a:spcAft>
                          <a:spcPts val="800"/>
                        </a:spcAft>
                      </a:pPr>
                      <a:r>
                        <a:rPr lang="ar-MA" sz="1800" b="1" kern="0" dirty="0">
                          <a:solidFill>
                            <a:srgbClr val="106585"/>
                          </a:solidFill>
                          <a:latin typeface="Sakkal Majalla" panose="02000000000000000000" pitchFamily="2" charset="-78"/>
                          <a:ea typeface="+mn-ea"/>
                          <a:cs typeface="Sakkal Majalla" panose="02000000000000000000" pitchFamily="2" charset="-78"/>
                        </a:rPr>
                        <a:t>الاسترسال</a:t>
                      </a:r>
                      <a:endParaRPr lang="fr-MA" sz="1800" b="1" kern="0" dirty="0">
                        <a:solidFill>
                          <a:srgbClr val="106585"/>
                        </a:solidFill>
                        <a:latin typeface="Sakkal Majalla" panose="02000000000000000000" pitchFamily="2" charset="-78"/>
                        <a:ea typeface="+mn-ea"/>
                        <a:cs typeface="Sakkal Majalla" panose="02000000000000000000" pitchFamily="2" charset="-78"/>
                      </a:endParaRPr>
                    </a:p>
                  </a:txBody>
                  <a:tcPr marL="68580" marR="68580" marT="0" marB="0" anchor="ctr"/>
                </a:tc>
                <a:tc>
                  <a:txBody>
                    <a:bodyPr/>
                    <a:lstStyle/>
                    <a:p>
                      <a:pPr marL="0" marR="0" lvl="0" indent="0" algn="just" defTabSz="914400" rtl="1" eaLnBrk="1" fontAlgn="auto" latinLnBrk="0" hangingPunct="1">
                        <a:lnSpc>
                          <a:spcPct val="115000"/>
                        </a:lnSpc>
                        <a:spcBef>
                          <a:spcPts val="0"/>
                        </a:spcBef>
                        <a:spcAft>
                          <a:spcPts val="800"/>
                        </a:spcAft>
                        <a:buClrTx/>
                        <a:buSzTx/>
                        <a:buFontTx/>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-قرأ الفقرة باسترسال تام مع احترام تام لعلامات الترقيم.</a:t>
                      </a:r>
                    </a:p>
                    <a:p>
                      <a:pPr algn="r" rtl="1"/>
                      <a:r>
                        <a:rPr lang="ar-MA" sz="1800" b="1" kern="0" dirty="0">
                          <a:solidFill>
                            <a:srgbClr val="106585"/>
                          </a:solidFill>
                          <a:latin typeface="Sakkal Majalla" panose="02000000000000000000" pitchFamily="2" charset="-78"/>
                          <a:ea typeface="+mn-ea"/>
                          <a:cs typeface="Sakkal Majalla" panose="02000000000000000000" pitchFamily="2" charset="-78"/>
                        </a:rPr>
                        <a:t>-قرأ الفقرة باسترسال مع تعثر في جملة واحدة على الأكثر ؛</a:t>
                      </a:r>
                      <a:endParaRPr lang="fr-FR" sz="1800" b="1" kern="0" dirty="0">
                        <a:solidFill>
                          <a:srgbClr val="106585"/>
                        </a:solidFill>
                        <a:latin typeface="Sakkal Majalla" panose="02000000000000000000" pitchFamily="2" charset="-78"/>
                        <a:ea typeface="+mn-ea"/>
                        <a:cs typeface="Sakkal Majalla" panose="02000000000000000000" pitchFamily="2" charset="-78"/>
                      </a:endParaRPr>
                    </a:p>
                    <a:p>
                      <a:pPr algn="r" rtl="1"/>
                      <a:endParaRPr lang="ar-MA" sz="1800" b="1" kern="0" dirty="0">
                        <a:solidFill>
                          <a:srgbClr val="106585"/>
                        </a:solidFill>
                        <a:latin typeface="Sakkal Majalla" panose="02000000000000000000" pitchFamily="2" charset="-78"/>
                        <a:ea typeface="+mn-ea"/>
                        <a:cs typeface="Sakkal Majalla" panose="02000000000000000000" pitchFamily="2" charset="-78"/>
                      </a:endParaRPr>
                    </a:p>
                    <a:p>
                      <a:pPr algn="r" rtl="1"/>
                      <a:r>
                        <a:rPr lang="ar-MA" sz="1800" b="1" kern="0" dirty="0">
                          <a:solidFill>
                            <a:srgbClr val="106585"/>
                          </a:solidFill>
                          <a:latin typeface="Sakkal Majalla" panose="02000000000000000000" pitchFamily="2" charset="-78"/>
                          <a:ea typeface="+mn-ea"/>
                          <a:cs typeface="Sakkal Majalla" panose="02000000000000000000" pitchFamily="2" charset="-78"/>
                        </a:rPr>
                        <a:t>-قرأ الفقرة باسترسال مع تعثر  في جملتين على الأكثر ؛</a:t>
                      </a:r>
                      <a:endParaRPr lang="fr-FR" sz="1800" b="1" kern="0" dirty="0">
                        <a:solidFill>
                          <a:srgbClr val="106585"/>
                        </a:solidFill>
                        <a:latin typeface="Sakkal Majalla" panose="02000000000000000000" pitchFamily="2" charset="-78"/>
                        <a:ea typeface="+mn-ea"/>
                        <a:cs typeface="Sakkal Majalla" panose="02000000000000000000" pitchFamily="2" charset="-78"/>
                      </a:endParaRPr>
                    </a:p>
                    <a:p>
                      <a:pPr algn="r" rtl="1"/>
                      <a:endParaRPr lang="ar-MA" sz="1800" b="1" kern="0" dirty="0">
                        <a:solidFill>
                          <a:srgbClr val="106585"/>
                        </a:solidFill>
                        <a:latin typeface="Sakkal Majalla" panose="02000000000000000000" pitchFamily="2" charset="-78"/>
                        <a:ea typeface="+mn-ea"/>
                        <a:cs typeface="Sakkal Majalla" panose="02000000000000000000" pitchFamily="2" charset="-78"/>
                      </a:endParaRPr>
                    </a:p>
                    <a:p>
                      <a:pPr marL="0" marR="0" lvl="0" indent="0" algn="just" defTabSz="914400" rtl="1" eaLnBrk="1" fontAlgn="auto" latinLnBrk="0" hangingPunct="1">
                        <a:lnSpc>
                          <a:spcPct val="115000"/>
                        </a:lnSpc>
                        <a:spcBef>
                          <a:spcPts val="0"/>
                        </a:spcBef>
                        <a:spcAft>
                          <a:spcPts val="800"/>
                        </a:spcAft>
                        <a:buClrTx/>
                        <a:buSzTx/>
                        <a:buFontTx/>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تعثر في أكثر من جملتين: قراءة متقطعة – تهجئة الكلمات –</a:t>
                      </a:r>
                      <a:endParaRPr lang="fr-FR" sz="1800" b="1" kern="0" dirty="0">
                        <a:solidFill>
                          <a:srgbClr val="106585"/>
                        </a:solidFill>
                        <a:latin typeface="Sakkal Majalla" panose="02000000000000000000" pitchFamily="2" charset="-78"/>
                        <a:ea typeface="+mn-ea"/>
                        <a:cs typeface="Sakkal Majalla" panose="02000000000000000000" pitchFamily="2" charset="-78"/>
                      </a:endParaRPr>
                    </a:p>
                  </a:txBody>
                  <a:tcPr marL="68580" marR="68580" marT="0" marB="0"/>
                </a:tc>
                <a:tc>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5ن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4ن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3ن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2ن</a:t>
                      </a:r>
                    </a:p>
                  </a:txBody>
                  <a:tcPr marL="68580" marR="68580" marT="0" marB="0"/>
                </a:tc>
                <a:extLst>
                  <a:ext uri="{0D108BD9-81ED-4DB2-BD59-A6C34878D82A}">
                    <a16:rowId xmlns:a16="http://schemas.microsoft.com/office/drawing/2014/main" val="2491690195"/>
                  </a:ext>
                </a:extLst>
              </a:tr>
              <a:tr h="596467">
                <a:tc>
                  <a:txBody>
                    <a:bodyPr/>
                    <a:lstStyle/>
                    <a:p>
                      <a:pPr algn="ctr" rtl="1">
                        <a:lnSpc>
                          <a:spcPct val="107000"/>
                        </a:lnSpc>
                        <a:spcAft>
                          <a:spcPts val="800"/>
                        </a:spcAft>
                      </a:pPr>
                      <a:r>
                        <a:rPr lang="ar-MA" sz="1800" b="1" kern="0" dirty="0">
                          <a:solidFill>
                            <a:srgbClr val="106585"/>
                          </a:solidFill>
                          <a:latin typeface="Sakkal Majalla" panose="02000000000000000000" pitchFamily="2" charset="-78"/>
                          <a:ea typeface="+mn-ea"/>
                          <a:cs typeface="Sakkal Majalla" panose="02000000000000000000" pitchFamily="2" charset="-78"/>
                        </a:rPr>
                        <a:t>الدقة</a:t>
                      </a:r>
                    </a:p>
                    <a:p>
                      <a:pPr algn="ctr" rtl="1">
                        <a:lnSpc>
                          <a:spcPct val="107000"/>
                        </a:lnSpc>
                        <a:spcAft>
                          <a:spcPts val="800"/>
                        </a:spcAft>
                      </a:pPr>
                      <a:r>
                        <a:rPr lang="ar-MA" sz="1400" b="1" kern="0" dirty="0">
                          <a:solidFill>
                            <a:srgbClr val="106585"/>
                          </a:solidFill>
                          <a:latin typeface="Sakkal Majalla" panose="02000000000000000000" pitchFamily="2" charset="-78"/>
                          <a:ea typeface="+mn-ea"/>
                          <a:cs typeface="Sakkal Majalla" panose="02000000000000000000" pitchFamily="2" charset="-78"/>
                        </a:rPr>
                        <a:t>(</a:t>
                      </a:r>
                      <a:r>
                        <a:rPr lang="ar-MA" sz="1400" b="1" kern="0" dirty="0">
                          <a:solidFill>
                            <a:srgbClr val="FF0000"/>
                          </a:solidFill>
                          <a:latin typeface="Sakkal Majalla" panose="02000000000000000000" pitchFamily="2" charset="-78"/>
                          <a:ea typeface="+mn-ea"/>
                          <a:cs typeface="Sakkal Majalla" panose="02000000000000000000" pitchFamily="2" charset="-78"/>
                        </a:rPr>
                        <a:t>الوقف على متحرك لا يحتسب في هذه المرحلة )</a:t>
                      </a:r>
                    </a:p>
                  </a:txBody>
                  <a:tcPr marL="68580" marR="68580" marT="0" marB="0" anchor="ctr"/>
                </a:tc>
                <a:tc>
                  <a:txBody>
                    <a:bodyPr/>
                    <a:lstStyle/>
                    <a:p>
                      <a:pPr marL="0" marR="0" lvl="0" indent="0" algn="just"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-ارتكب أقل قطعا من  4 أخطاء.</a:t>
                      </a:r>
                      <a:r>
                        <a:rPr lang="ar-AE" sz="1800" b="1" kern="0" dirty="0">
                          <a:solidFill>
                            <a:srgbClr val="106585"/>
                          </a:solidFill>
                          <a:latin typeface="Sakkal Majalla" panose="02000000000000000000" pitchFamily="2" charset="-78"/>
                          <a:ea typeface="+mn-ea"/>
                          <a:cs typeface="Sakkal Majalla" panose="02000000000000000000" pitchFamily="2" charset="-78"/>
                        </a:rPr>
                        <a:t> </a:t>
                      </a:r>
                      <a:endParaRPr lang="ar-MA" sz="1800" b="1" kern="0" dirty="0">
                        <a:solidFill>
                          <a:srgbClr val="106585"/>
                        </a:solidFill>
                        <a:latin typeface="Sakkal Majalla" panose="02000000000000000000" pitchFamily="2" charset="-78"/>
                        <a:ea typeface="+mn-ea"/>
                        <a:cs typeface="Sakkal Majalla" panose="02000000000000000000" pitchFamily="2" charset="-78"/>
                      </a:endParaRPr>
                    </a:p>
                    <a:p>
                      <a:pPr marL="0" marR="0" lvl="0" indent="0" algn="just"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a:t>
                      </a:r>
                      <a:r>
                        <a:rPr lang="ar-AE" sz="1800" b="1" kern="0" dirty="0">
                          <a:solidFill>
                            <a:srgbClr val="106585"/>
                          </a:solidFill>
                          <a:latin typeface="Sakkal Majalla" panose="02000000000000000000" pitchFamily="2" charset="-78"/>
                          <a:ea typeface="+mn-ea"/>
                          <a:cs typeface="Sakkal Majalla" panose="02000000000000000000" pitchFamily="2" charset="-78"/>
                        </a:rPr>
                        <a:t>ارتكب </a:t>
                      </a:r>
                      <a:r>
                        <a:rPr lang="ar-MA" sz="1800" b="1" kern="0" dirty="0">
                          <a:solidFill>
                            <a:srgbClr val="106585"/>
                          </a:solidFill>
                          <a:latin typeface="Sakkal Majalla" panose="02000000000000000000" pitchFamily="2" charset="-78"/>
                          <a:ea typeface="+mn-ea"/>
                          <a:cs typeface="Sakkal Majalla" panose="02000000000000000000" pitchFamily="2" charset="-78"/>
                        </a:rPr>
                        <a:t>أقل من 4 إلى 8 </a:t>
                      </a:r>
                      <a:r>
                        <a:rPr lang="ar-AE" sz="1800" b="1" kern="0" dirty="0">
                          <a:solidFill>
                            <a:srgbClr val="106585"/>
                          </a:solidFill>
                          <a:latin typeface="Sakkal Majalla" panose="02000000000000000000" pitchFamily="2" charset="-78"/>
                          <a:ea typeface="+mn-ea"/>
                          <a:cs typeface="Sakkal Majalla" panose="02000000000000000000" pitchFamily="2" charset="-78"/>
                        </a:rPr>
                        <a:t>أخطاء</a:t>
                      </a:r>
                      <a:r>
                        <a:rPr lang="ar-MA" sz="1800" b="1" kern="0" dirty="0">
                          <a:solidFill>
                            <a:srgbClr val="106585"/>
                          </a:solidFill>
                          <a:latin typeface="Sakkal Majalla" panose="02000000000000000000" pitchFamily="2" charset="-78"/>
                          <a:ea typeface="+mn-ea"/>
                          <a:cs typeface="Sakkal Majalla" panose="02000000000000000000" pitchFamily="2" charset="-78"/>
                        </a:rPr>
                        <a:t>. </a:t>
                      </a:r>
                    </a:p>
                    <a:p>
                      <a:pPr marL="0" marR="0" lvl="0" indent="0" algn="just"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-ارتكب 9 إلى </a:t>
                      </a:r>
                      <a:r>
                        <a:rPr lang="ar-MA" sz="1800" b="1" kern="0" dirty="0">
                          <a:solidFill>
                            <a:schemeClr val="accent1">
                              <a:lumMod val="75000"/>
                            </a:schemeClr>
                          </a:solidFill>
                          <a:latin typeface="Sakkal Majalla" panose="02000000000000000000" pitchFamily="2" charset="-78"/>
                          <a:ea typeface="+mn-ea"/>
                          <a:cs typeface="Sakkal Majalla" panose="02000000000000000000" pitchFamily="2" charset="-78"/>
                        </a:rPr>
                        <a:t>12</a:t>
                      </a:r>
                      <a:r>
                        <a:rPr lang="ar-MA" sz="1800" b="1" kern="0" dirty="0">
                          <a:solidFill>
                            <a:srgbClr val="FF0000"/>
                          </a:solidFill>
                          <a:latin typeface="Sakkal Majalla" panose="02000000000000000000" pitchFamily="2" charset="-78"/>
                          <a:ea typeface="+mn-ea"/>
                          <a:cs typeface="Sakkal Majalla" panose="02000000000000000000" pitchFamily="2" charset="-78"/>
                        </a:rPr>
                        <a:t> </a:t>
                      </a:r>
                      <a:r>
                        <a:rPr lang="ar-MA" sz="1800" b="1" kern="0" dirty="0">
                          <a:solidFill>
                            <a:srgbClr val="106585"/>
                          </a:solidFill>
                          <a:latin typeface="Sakkal Majalla" panose="02000000000000000000" pitchFamily="2" charset="-78"/>
                          <a:ea typeface="+mn-ea"/>
                          <a:cs typeface="Sakkal Majalla" panose="02000000000000000000" pitchFamily="2" charset="-78"/>
                        </a:rPr>
                        <a:t>خطأ.</a:t>
                      </a:r>
                    </a:p>
                    <a:p>
                      <a:pPr marL="0" marR="0" lvl="0" indent="0" algn="just"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a:t>
                      </a:r>
                      <a:r>
                        <a:rPr lang="ar-AE" sz="1800" b="1" kern="0" dirty="0">
                          <a:solidFill>
                            <a:srgbClr val="106585"/>
                          </a:solidFill>
                          <a:latin typeface="Sakkal Majalla" panose="02000000000000000000" pitchFamily="2" charset="-78"/>
                          <a:ea typeface="+mn-ea"/>
                          <a:cs typeface="Sakkal Majalla" panose="02000000000000000000" pitchFamily="2" charset="-78"/>
                        </a:rPr>
                        <a:t>ارتكب</a:t>
                      </a:r>
                      <a:r>
                        <a:rPr lang="ar-MA" sz="1800" b="1" kern="0" dirty="0">
                          <a:solidFill>
                            <a:srgbClr val="106585"/>
                          </a:solidFill>
                          <a:latin typeface="Sakkal Majalla" panose="02000000000000000000" pitchFamily="2" charset="-78"/>
                          <a:ea typeface="+mn-ea"/>
                          <a:cs typeface="Sakkal Majalla" panose="02000000000000000000" pitchFamily="2" charset="-78"/>
                        </a:rPr>
                        <a:t> 13 فما فوق</a:t>
                      </a:r>
                    </a:p>
                  </a:txBody>
                  <a:tcPr marL="68580" marR="68580" marT="0" marB="0"/>
                </a:tc>
                <a:tc>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5ن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4ن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3ن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2ن</a:t>
                      </a:r>
                    </a:p>
                  </a:txBody>
                  <a:tcPr marL="68580" marR="68580" marT="0" marB="0"/>
                </a:tc>
                <a:extLst>
                  <a:ext uri="{0D108BD9-81ED-4DB2-BD59-A6C34878D82A}">
                    <a16:rowId xmlns:a16="http://schemas.microsoft.com/office/drawing/2014/main" val="661863870"/>
                  </a:ext>
                </a:extLst>
              </a:tr>
              <a:tr h="408226">
                <a:tc gridSpan="2">
                  <a:txBody>
                    <a:bodyPr/>
                    <a:lstStyle/>
                    <a:p>
                      <a:pPr algn="ctr" rtl="1">
                        <a:lnSpc>
                          <a:spcPct val="107000"/>
                        </a:lnSpc>
                        <a:spcAft>
                          <a:spcPts val="800"/>
                        </a:spcAft>
                      </a:pPr>
                      <a:r>
                        <a:rPr lang="ar-MA" sz="2000" b="1" kern="0" dirty="0">
                          <a:solidFill>
                            <a:srgbClr val="FF0000"/>
                          </a:solidFill>
                          <a:latin typeface="Sakkal Majalla" panose="02000000000000000000" pitchFamily="2" charset="-78"/>
                          <a:ea typeface="+mn-ea"/>
                          <a:cs typeface="Sakkal Majalla" panose="02000000000000000000" pitchFamily="2" charset="-78"/>
                        </a:rPr>
                        <a:t>المجموع</a:t>
                      </a:r>
                      <a:endParaRPr lang="ar-MA" sz="1800" b="1" kern="0" dirty="0">
                        <a:solidFill>
                          <a:srgbClr val="FF0000"/>
                        </a:solidFill>
                        <a:latin typeface="Sakkal Majalla" panose="02000000000000000000" pitchFamily="2" charset="-78"/>
                        <a:ea typeface="+mn-ea"/>
                        <a:cs typeface="Sakkal Majalla" panose="02000000000000000000" pitchFamily="2" charset="-78"/>
                      </a:endParaRPr>
                    </a:p>
                  </a:txBody>
                  <a:tcPr marL="68580" marR="68580" marT="0" marB="0" anchor="ctr"/>
                </a:tc>
                <a:tc hMerge="1">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endParaRPr lang="ar-MA" sz="1800" b="1" kern="0" dirty="0">
                        <a:solidFill>
                          <a:srgbClr val="FF0000"/>
                        </a:solidFill>
                        <a:latin typeface="Sakkal Majalla" panose="02000000000000000000" pitchFamily="2" charset="-78"/>
                        <a:ea typeface="+mn-ea"/>
                        <a:cs typeface="Sakkal Majalla" panose="02000000000000000000" pitchFamily="2" charset="-78"/>
                      </a:endParaRPr>
                    </a:p>
                  </a:txBody>
                  <a:tcPr marL="68580" marR="68580" marT="0" marB="0"/>
                </a:tc>
                <a:tc>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fr-MA" sz="2800" b="1" kern="0" dirty="0">
                          <a:solidFill>
                            <a:srgbClr val="FF0000"/>
                          </a:solidFill>
                          <a:latin typeface="Sakkal Majalla" panose="02000000000000000000" pitchFamily="2" charset="-78"/>
                          <a:ea typeface="+mn-ea"/>
                          <a:cs typeface="Sakkal Majalla" panose="02000000000000000000" pitchFamily="2" charset="-78"/>
                        </a:rPr>
                        <a:t>…/10</a:t>
                      </a:r>
                    </a:p>
                  </a:txBody>
                  <a:tcPr marL="68580" marR="68580" marT="0" marB="0"/>
                </a:tc>
                <a:extLst>
                  <a:ext uri="{0D108BD9-81ED-4DB2-BD59-A6C34878D82A}">
                    <a16:rowId xmlns:a16="http://schemas.microsoft.com/office/drawing/2014/main" val="2989234029"/>
                  </a:ext>
                </a:extLst>
              </a:tr>
            </a:tbl>
          </a:graphicData>
        </a:graphic>
      </p:graphicFrame>
      <p:sp>
        <p:nvSpPr>
          <p:cNvPr id="13" name="TextBox 9">
            <a:extLst>
              <a:ext uri="{FF2B5EF4-FFF2-40B4-BE49-F238E27FC236}">
                <a16:creationId xmlns:a16="http://schemas.microsoft.com/office/drawing/2014/main" id="{7521FBC0-D3B5-A07F-A553-085A07E4B20D}"/>
              </a:ext>
            </a:extLst>
          </p:cNvPr>
          <p:cNvSpPr txBox="1"/>
          <p:nvPr/>
        </p:nvSpPr>
        <p:spPr>
          <a:xfrm>
            <a:off x="2385536" y="827577"/>
            <a:ext cx="4602154" cy="283219"/>
          </a:xfrm>
          <a:prstGeom prst="rect">
            <a:avLst/>
          </a:prstGeom>
        </p:spPr>
        <p:txBody>
          <a:bodyPr wrap="square" lIns="0" tIns="0" rIns="0" bIns="0" rtlCol="0" anchor="t">
            <a:spAutoFit/>
          </a:bodyPr>
          <a:lstStyle/>
          <a:p>
            <a:pPr marL="0" marR="0" lvl="0" indent="0" algn="ctr" defTabSz="609630" rtl="0" eaLnBrk="1" fontAlgn="auto" latinLnBrk="0" hangingPunct="1">
              <a:lnSpc>
                <a:spcPts val="2075"/>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معايير ومؤشرات تقويم الطلاقة</a:t>
            </a:r>
            <a:endParaRPr kumimoji="0" lang="fr-FR" sz="2400" b="1"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 name="ZoneTexte 2">
            <a:extLst>
              <a:ext uri="{FF2B5EF4-FFF2-40B4-BE49-F238E27FC236}">
                <a16:creationId xmlns:a16="http://schemas.microsoft.com/office/drawing/2014/main" id="{C0DD1EDE-2C6A-3846-B6B7-9CF7769C7CC7}"/>
              </a:ext>
            </a:extLst>
          </p:cNvPr>
          <p:cNvSpPr txBox="1"/>
          <p:nvPr/>
        </p:nvSpPr>
        <p:spPr>
          <a:xfrm>
            <a:off x="867083" y="5938141"/>
            <a:ext cx="7639060" cy="645754"/>
          </a:xfrm>
          <a:prstGeom prst="rect">
            <a:avLst/>
          </a:prstGeom>
          <a:noFill/>
        </p:spPr>
        <p:txBody>
          <a:bodyPr wrap="square">
            <a:spAutoFit/>
          </a:bodyPr>
          <a:lstStyle/>
          <a:p>
            <a:pPr marL="0" marR="0" lvl="0" indent="0" algn="r" defTabSz="457200" rtl="1" eaLnBrk="1" fontAlgn="base" latinLnBrk="0" hangingPunct="1">
              <a:lnSpc>
                <a:spcPct val="107000"/>
              </a:lnSpc>
              <a:spcBef>
                <a:spcPts val="0"/>
              </a:spcBef>
              <a:spcAft>
                <a:spcPts val="800"/>
              </a:spcAft>
              <a:buClrTx/>
              <a:buSzTx/>
              <a:buFontTx/>
              <a:buNone/>
              <a:tabLst/>
              <a:defRPr/>
            </a:pPr>
            <a:r>
              <a:rPr kumimoji="0" lang="ar-M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توضيح: -</a:t>
            </a:r>
            <a:r>
              <a:rPr kumimoji="0" lang="ar-MA" sz="1400" b="1" i="0" u="none" strike="noStrike" kern="1200" cap="none" spc="0" normalizeH="0" baseline="0" noProof="0" dirty="0">
                <a:ln>
                  <a:noFill/>
                </a:ln>
                <a:solidFill>
                  <a:srgbClr val="1F3864"/>
                </a:solidFill>
                <a:effectLst/>
                <a:uLnTx/>
                <a:uFillTx/>
                <a:latin typeface="Calibri" panose="020F0502020204030204" pitchFamily="34" charset="0"/>
                <a:ea typeface="Calibri" panose="020F0502020204030204" pitchFamily="34" charset="0"/>
                <a:cs typeface="Calibri" panose="020F0502020204030204" pitchFamily="34" charset="0"/>
              </a:rPr>
              <a:t>إذا استدرك التلميذ وصحح بنفسه كلمة قرأها بشكل خاطئ لا يحتسب الخطأ.</a:t>
            </a:r>
            <a:endParaRPr kumimoji="0" lang="fr-F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457200" rtl="1" eaLnBrk="1" fontAlgn="base" latinLnBrk="0" hangingPunct="1">
              <a:lnSpc>
                <a:spcPct val="107000"/>
              </a:lnSpc>
              <a:spcBef>
                <a:spcPts val="0"/>
              </a:spcBef>
              <a:spcAft>
                <a:spcPts val="800"/>
              </a:spcAft>
              <a:buClrTx/>
              <a:buSzTx/>
              <a:buFontTx/>
              <a:buNone/>
              <a:tabLst/>
              <a:defRPr/>
            </a:pPr>
            <a:r>
              <a:rPr kumimoji="0" lang="ar-MA" sz="1400" b="1" i="0" u="none" strike="noStrike" kern="1200" cap="none" spc="0" normalizeH="0" baseline="0" noProof="0" dirty="0">
                <a:ln>
                  <a:noFill/>
                </a:ln>
                <a:solidFill>
                  <a:srgbClr val="1F3864"/>
                </a:solidFill>
                <a:effectLst/>
                <a:uLnTx/>
                <a:uFillTx/>
                <a:latin typeface="Calibri" panose="020F0502020204030204" pitchFamily="34" charset="0"/>
                <a:ea typeface="Calibri" panose="020F0502020204030204" pitchFamily="34" charset="0"/>
                <a:cs typeface="Calibri" panose="020F0502020204030204" pitchFamily="34" charset="0"/>
              </a:rPr>
              <a:t>- تعثر في جملة يعني قرأها قراءة متقطعة أو تهجى كلماتها.</a:t>
            </a:r>
            <a:endParaRPr kumimoji="0" lang="fr-F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99475240"/>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1C424-5D8B-E1BC-F95B-FD8EF75A97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755069-A117-13A2-84F7-7EFDAA150084}"/>
              </a:ext>
            </a:extLst>
          </p:cNvPr>
          <p:cNvSpPr>
            <a:spLocks noGrp="1"/>
          </p:cNvSpPr>
          <p:nvPr>
            <p:ph type="title"/>
          </p:nvPr>
        </p:nvSpPr>
        <p:spPr/>
        <p:txBody>
          <a:bodyPr>
            <a:normAutofit/>
          </a:bodyPr>
          <a:lstStyle/>
          <a:p>
            <a:r>
              <a:rPr lang="ar-MA" sz="2400" b="1" dirty="0">
                <a:cs typeface="Microsoft Uighur" panose="02000000000000000000" pitchFamily="2" charset="-78"/>
              </a:rPr>
              <a:t>هذه هي الفقرة التي ستقرؤها. معك 30 ثانية لملاحظتها. بعدها ستبدأ القراءة.</a:t>
            </a:r>
            <a:endParaRPr lang="fr-FR" sz="2400" b="1" dirty="0"/>
          </a:p>
        </p:txBody>
      </p:sp>
      <p:pic>
        <p:nvPicPr>
          <p:cNvPr id="8"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B26DC587-E2E3-DF4B-9BEA-C2951EC6A4C0}"/>
              </a:ext>
            </a:extLst>
          </p:cNvPr>
          <p:cNvPicPr>
            <a:picLocks noGrp="1" noChangeAspect="1"/>
          </p:cNvPicPr>
          <p:nvPr>
            <p:ph type="pic" sz="quarter" idx="12"/>
          </p:nvPr>
        </p:nvPicPr>
        <p:blipFill>
          <a:blip r:embed="rId2"/>
          <a:srcRect/>
          <a:stretch/>
        </p:blipFill>
        <p:spPr>
          <a:xfrm>
            <a:off x="7915469" y="702876"/>
            <a:ext cx="828000" cy="827999"/>
          </a:xfrm>
        </p:spPr>
      </p:pic>
      <p:sp>
        <p:nvSpPr>
          <p:cNvPr id="5" name="Rectangle 4">
            <a:extLst>
              <a:ext uri="{FF2B5EF4-FFF2-40B4-BE49-F238E27FC236}">
                <a16:creationId xmlns:a16="http://schemas.microsoft.com/office/drawing/2014/main" id="{CF1FEB1A-B2AB-F1B0-7348-745662AEF177}"/>
              </a:ext>
            </a:extLst>
          </p:cNvPr>
          <p:cNvSpPr>
            <a:spLocks/>
          </p:cNvSpPr>
          <p:nvPr/>
        </p:nvSpPr>
        <p:spPr>
          <a:xfrm>
            <a:off x="3803073" y="173985"/>
            <a:ext cx="1839225" cy="2639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تقويم الطلاقة</a:t>
            </a:r>
          </a:p>
        </p:txBody>
      </p:sp>
      <p:sp>
        <p:nvSpPr>
          <p:cNvPr id="4" name="Rectangle 3">
            <a:extLst>
              <a:ext uri="{FF2B5EF4-FFF2-40B4-BE49-F238E27FC236}">
                <a16:creationId xmlns:a16="http://schemas.microsoft.com/office/drawing/2014/main" id="{AA132082-E2D2-C912-17C0-2EB7FAC954DC}"/>
              </a:ext>
            </a:extLst>
          </p:cNvPr>
          <p:cNvSpPr>
            <a:spLocks noChangeArrowheads="1"/>
          </p:cNvSpPr>
          <p:nvPr/>
        </p:nvSpPr>
        <p:spPr bwMode="auto">
          <a:xfrm>
            <a:off x="1130617" y="2480310"/>
            <a:ext cx="6882765" cy="3826972"/>
          </a:xfrm>
          <a:prstGeom prst="rect">
            <a:avLst/>
          </a:prstGeom>
          <a:solidFill>
            <a:srgbClr val="FFFFFF"/>
          </a:solidFill>
          <a:ln w="12700">
            <a:noFill/>
            <a:prstDash val="dash"/>
            <a:miter lim="800000"/>
            <a:headEnd/>
            <a:tailEnd/>
          </a:ln>
        </p:spPr>
        <p:txBody>
          <a:bodyPr rot="0" vert="horz" wrap="square" lIns="91440" tIns="45720" rIns="91440" bIns="45720" anchor="t" anchorCtr="0" upright="1">
            <a:noAutofit/>
          </a:bodyPr>
          <a:lstStyle/>
          <a:p>
            <a:pPr algn="r" rtl="1">
              <a:lnSpc>
                <a:spcPct val="150000"/>
              </a:lnSpc>
              <a:spcAft>
                <a:spcPts val="800"/>
              </a:spcAft>
              <a:buNone/>
            </a:pPr>
            <a:endParaRPr lang="fr-FR" b="1" kern="100" dirty="0">
              <a:solidFill>
                <a:schemeClr val="accent5">
                  <a:lumMod val="50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7" name="ZoneTexte 6">
            <a:extLst>
              <a:ext uri="{FF2B5EF4-FFF2-40B4-BE49-F238E27FC236}">
                <a16:creationId xmlns:a16="http://schemas.microsoft.com/office/drawing/2014/main" id="{8471A879-A62E-AE50-5702-F37EC2C5D236}"/>
              </a:ext>
            </a:extLst>
          </p:cNvPr>
          <p:cNvSpPr txBox="1"/>
          <p:nvPr/>
        </p:nvSpPr>
        <p:spPr>
          <a:xfrm>
            <a:off x="258497" y="1818030"/>
            <a:ext cx="8530855" cy="4178067"/>
          </a:xfrm>
          <a:prstGeom prst="rect">
            <a:avLst/>
          </a:prstGeom>
          <a:noFill/>
        </p:spPr>
        <p:txBody>
          <a:bodyPr wrap="square">
            <a:spAutoFit/>
          </a:bodyPr>
          <a:lstStyle/>
          <a:p>
            <a:pPr algn="r" rtl="1">
              <a:lnSpc>
                <a:spcPct val="150000"/>
              </a:lnSpc>
              <a:spcAft>
                <a:spcPts val="800"/>
              </a:spcAft>
              <a:buNone/>
            </a:pPr>
            <a:r>
              <a:rPr lang="ar-MA" sz="3600" b="1" kern="100" dirty="0">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في قَلْبِ مَدينَةِ مُرّاكُشَ، بُنِـيَ مَسْجِدُ ٱلْكُتُبِيَّةِ ٱلَّذي </a:t>
            </a:r>
            <a:r>
              <a:rPr lang="ar-MA" sz="3600" b="1" kern="100" dirty="0" err="1">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ٱسْتَقى</a:t>
            </a:r>
            <a:r>
              <a:rPr lang="ar-MA" sz="3600" b="1" kern="100" dirty="0">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 </a:t>
            </a:r>
            <a:r>
              <a:rPr lang="ar-MA" sz="3600" b="1" kern="100" dirty="0" err="1">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ٱسْمَهُ</a:t>
            </a:r>
            <a:r>
              <a:rPr lang="ar-MA" sz="3600" b="1" kern="100" dirty="0">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 مِنَ ٱلنَّشاطِ </a:t>
            </a:r>
            <a:r>
              <a:rPr lang="ar-MA" sz="3600" b="1" kern="100" dirty="0" err="1">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ٱلثَّقافِيِّ</a:t>
            </a:r>
            <a:r>
              <a:rPr lang="ar-MA" sz="3600" b="1" kern="100" dirty="0">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 ٱلَّذي كانَ يُزاوَلُ بِجِوارِهِ، فَساحَتُهُ كانَتْ مَقَرّاً لِلْكَتَبَةِ </a:t>
            </a:r>
            <a:r>
              <a:rPr lang="ar-MA" sz="3600" b="1" kern="100" dirty="0" err="1">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وَٱلْخَطّاطينَ</a:t>
            </a:r>
            <a:r>
              <a:rPr lang="ar-MA" sz="3600" b="1" kern="100" dirty="0">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 كَما تَأَلَّقَ جامِعُ ٱلْكُتُبِيَّةِ كَمَرْكَزٍ حَضَرِيٍّ لِلْفُنونِ </a:t>
            </a:r>
            <a:r>
              <a:rPr lang="ar-MA" sz="3600" b="1" kern="100" dirty="0" err="1">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وَٱلْحِرَفِ</a:t>
            </a:r>
            <a:r>
              <a:rPr lang="ar-MA" sz="3600" b="1" kern="100" dirty="0">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 ٱلتَّقْليدِيَّةِ. وَفي ٱلرِّباطِ، يُشيرُ تاريخُ بِناءِ صَوْمَعَةِ حَسّانَ إِلى رَغْبَةِ </a:t>
            </a:r>
            <a:r>
              <a:rPr lang="ar-MA" sz="3600" b="1" kern="100" dirty="0" err="1">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ٱلسُّلْطانِ</a:t>
            </a:r>
            <a:r>
              <a:rPr lang="ar-MA" sz="3600" b="1" kern="100" dirty="0">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 يَعْقوبَ </a:t>
            </a:r>
            <a:r>
              <a:rPr lang="ar-MA" sz="3600" b="1" kern="100" dirty="0" err="1">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ٱلْمَنْصورِ</a:t>
            </a:r>
            <a:r>
              <a:rPr lang="ar-MA" sz="3600" b="1" kern="100" dirty="0">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 في مُحاكاةِ ٱلْكُتُبِيَّةِ </a:t>
            </a:r>
            <a:r>
              <a:rPr lang="ar-MA" sz="3600" b="1" kern="100" dirty="0" err="1">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ٱلْأَنْدَلُسِيَّةِ</a:t>
            </a:r>
            <a:r>
              <a:rPr lang="ar-MA" sz="3600" b="1" kern="100" dirty="0">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 مُظْهِراً </a:t>
            </a:r>
            <a:r>
              <a:rPr lang="ar-MA" sz="3600" b="1" kern="100" dirty="0" err="1">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ٱلْحَماسَ</a:t>
            </a:r>
            <a:r>
              <a:rPr lang="ar-MA" sz="3600" b="1" kern="100" dirty="0">
                <a:solidFill>
                  <a:schemeClr val="accent5">
                    <a:lumMod val="50000"/>
                  </a:schemeClr>
                </a:solidFill>
                <a:effectLst/>
                <a:latin typeface="Calibri" panose="020F0502020204030204" pitchFamily="34" charset="0"/>
                <a:ea typeface="Calibri" panose="020F0502020204030204" pitchFamily="34" charset="0"/>
                <a:cs typeface="Microsoft Uighur" panose="02000000000000000000" pitchFamily="2" charset="-78"/>
              </a:rPr>
              <a:t> لِلْإِبْقاءِ عَلى تُراثٍ أَنْدَلُسِـيٍّ رَفيعٍ.</a:t>
            </a:r>
            <a:endParaRPr lang="fr-FR" sz="3600" b="1" kern="100" dirty="0">
              <a:solidFill>
                <a:schemeClr val="accent5">
                  <a:lumMod val="50000"/>
                </a:schemeClr>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05794738"/>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السلوك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 name="Rectangle 8">
            <a:extLst>
              <a:ext uri="{FF2B5EF4-FFF2-40B4-BE49-F238E27FC236}">
                <a16:creationId xmlns:a16="http://schemas.microsoft.com/office/drawing/2014/main" id="{B80AEBBC-49BC-E1F1-9E1A-F66D76C10CB7}"/>
              </a:ext>
            </a:extLst>
          </p:cNvPr>
          <p:cNvSpPr>
            <a:spLocks/>
          </p:cNvSpPr>
          <p:nvPr/>
        </p:nvSpPr>
        <p:spPr>
          <a:xfrm>
            <a:off x="3730336" y="212953"/>
            <a:ext cx="2213897" cy="24424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اختــتام الحــصة</a:t>
            </a:r>
          </a:p>
        </p:txBody>
      </p:sp>
    </p:spTree>
    <p:extLst>
      <p:ext uri="{BB962C8B-B14F-4D97-AF65-F5344CB8AC3E}">
        <p14:creationId xmlns:p14="http://schemas.microsoft.com/office/powerpoint/2010/main" val="337266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23F88-5801-615D-79B3-700FC36E0756}"/>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D727553-1F91-F5EE-F02F-CE6C1B462528}"/>
              </a:ext>
            </a:extLst>
          </p:cNvPr>
          <p:cNvSpPr>
            <a:spLocks noGrp="1"/>
          </p:cNvSpPr>
          <p:nvPr>
            <p:ph type="title"/>
          </p:nvPr>
        </p:nvSpPr>
        <p:spPr>
          <a:xfrm>
            <a:off x="216564" y="3069000"/>
            <a:ext cx="8449453" cy="720000"/>
          </a:xfrm>
        </p:spPr>
        <p:txBody>
          <a:bodyPr>
            <a:normAutofit fontScale="90000"/>
          </a:bodyPr>
          <a:lstStyle/>
          <a:p>
            <a:r>
              <a:rPr lang="ar-MA" sz="4400" dirty="0">
                <a:latin typeface="Microsoft Uighur" panose="02000000000000000000" pitchFamily="2" charset="-78"/>
                <a:cs typeface="Microsoft Uighur" panose="02000000000000000000" pitchFamily="2" charset="-78"/>
              </a:rPr>
              <a:t>حسب الزمن المتاح </a:t>
            </a:r>
            <a:br>
              <a:rPr lang="ar-MA" sz="4400" dirty="0">
                <a:latin typeface="Microsoft Uighur" panose="02000000000000000000" pitchFamily="2" charset="-78"/>
                <a:cs typeface="Microsoft Uighur" panose="02000000000000000000" pitchFamily="2" charset="-78"/>
              </a:rPr>
            </a:br>
            <a:r>
              <a:rPr lang="ar-MA" sz="4400" dirty="0">
                <a:latin typeface="Microsoft Uighur" panose="02000000000000000000" pitchFamily="2" charset="-78"/>
                <a:cs typeface="Microsoft Uighur" panose="02000000000000000000" pitchFamily="2" charset="-78"/>
              </a:rPr>
              <a:t>يتم تصحيح إنجازات التلاميذ المتعلقة  بنص "رُبوعُ بِلادي".</a:t>
            </a:r>
          </a:p>
        </p:txBody>
      </p:sp>
    </p:spTree>
    <p:extLst>
      <p:ext uri="{BB962C8B-B14F-4D97-AF65-F5344CB8AC3E}">
        <p14:creationId xmlns:p14="http://schemas.microsoft.com/office/powerpoint/2010/main" val="1066211642"/>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D399B-6497-2790-0111-779A496714B1}"/>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DCC3215F-FF85-5702-C22E-8D28261576DD}"/>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إلى اللقاء في الحصة المقبلة.</a:t>
            </a:r>
            <a:endParaRPr lang="fr-MA" sz="2400" b="1" dirty="0">
              <a:latin typeface="Microsoft Uighur" panose="02000000000000000000" pitchFamily="2" charset="-78"/>
              <a:cs typeface="Microsoft Uighur" panose="02000000000000000000" pitchFamily="2" charset="-78"/>
            </a:endParaRPr>
          </a:p>
        </p:txBody>
      </p:sp>
      <p:pic>
        <p:nvPicPr>
          <p:cNvPr id="4" name="اختتام الحصة4">
            <a:hlinkClick r:id="" action="ppaction://media"/>
            <a:extLst>
              <a:ext uri="{FF2B5EF4-FFF2-40B4-BE49-F238E27FC236}">
                <a16:creationId xmlns:a16="http://schemas.microsoft.com/office/drawing/2014/main" id="{7F87461F-8EA0-41E6-F82D-F9728F1E07D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6706" y="1925518"/>
            <a:ext cx="8190587" cy="4607205"/>
          </a:xfrm>
          <a:prstGeom prst="rect">
            <a:avLst/>
          </a:prstGeom>
        </p:spPr>
      </p:pic>
      <p:pic>
        <p:nvPicPr>
          <p:cNvPr id="8" name="Espace réservé pour une image  7" descr="Une image contenant habits, illustration, dessin humoristique&#10;&#10;Le contenu généré par l’IA peut être incorrect.">
            <a:extLst>
              <a:ext uri="{FF2B5EF4-FFF2-40B4-BE49-F238E27FC236}">
                <a16:creationId xmlns:a16="http://schemas.microsoft.com/office/drawing/2014/main" id="{7FD5F268-1EAF-2CBC-F361-161F2E25E24F}"/>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a:stretch>
            <a:fillRect/>
          </a:stretch>
        </p:blipFill>
        <p:spPr/>
      </p:pic>
      <p:sp>
        <p:nvSpPr>
          <p:cNvPr id="2" name="Rectangle 1">
            <a:extLst>
              <a:ext uri="{FF2B5EF4-FFF2-40B4-BE49-F238E27FC236}">
                <a16:creationId xmlns:a16="http://schemas.microsoft.com/office/drawing/2014/main" id="{34306A3B-29D7-3018-2273-956EF1FDAAE0}"/>
              </a:ext>
            </a:extLst>
          </p:cNvPr>
          <p:cNvSpPr>
            <a:spLocks/>
          </p:cNvSpPr>
          <p:nvPr/>
        </p:nvSpPr>
        <p:spPr>
          <a:xfrm>
            <a:off x="3730336" y="212953"/>
            <a:ext cx="2213897" cy="24424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اختــتام الحــصة</a:t>
            </a:r>
          </a:p>
        </p:txBody>
      </p:sp>
    </p:spTree>
    <p:extLst>
      <p:ext uri="{BB962C8B-B14F-4D97-AF65-F5344CB8AC3E}">
        <p14:creationId xmlns:p14="http://schemas.microsoft.com/office/powerpoint/2010/main" val="40540019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6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افتتاح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18599</TotalTime>
  <Words>1055</Words>
  <Application>Microsoft Office PowerPoint</Application>
  <PresentationFormat>Affichage à l'écran (4:3)</PresentationFormat>
  <Paragraphs>156</Paragraphs>
  <Slides>21</Slides>
  <Notes>0</Notes>
  <HiddenSlides>0</HiddenSlides>
  <MMClips>2</MMClips>
  <ScaleCrop>false</ScaleCrop>
  <HeadingPairs>
    <vt:vector size="6" baseType="variant">
      <vt:variant>
        <vt:lpstr>Polices utilisées</vt:lpstr>
      </vt:variant>
      <vt:variant>
        <vt:i4>13</vt:i4>
      </vt:variant>
      <vt:variant>
        <vt:lpstr>Thème</vt:lpstr>
      </vt:variant>
      <vt:variant>
        <vt:i4>15</vt:i4>
      </vt:variant>
      <vt:variant>
        <vt:lpstr>Titres des diapositives</vt:lpstr>
      </vt:variant>
      <vt:variant>
        <vt:i4>21</vt:i4>
      </vt:variant>
    </vt:vector>
  </HeadingPairs>
  <TitlesOfParts>
    <vt:vector size="49" baseType="lpstr">
      <vt:lpstr>Air Strip Arabic</vt:lpstr>
      <vt:lpstr>Arial</vt:lpstr>
      <vt:lpstr>Calibri</vt:lpstr>
      <vt:lpstr>Calibri Light</vt:lpstr>
      <vt:lpstr>Courier New</vt:lpstr>
      <vt:lpstr>Dosis</vt:lpstr>
      <vt:lpstr>Dosis ExtraBold</vt:lpstr>
      <vt:lpstr>Dosis Medium</vt:lpstr>
      <vt:lpstr>Dosis SemiBold</vt:lpstr>
      <vt:lpstr>Microsoft Uighur</vt:lpstr>
      <vt:lpstr>Modern Love</vt:lpstr>
      <vt:lpstr>Sakkal Majalla</vt:lpstr>
      <vt:lpstr>Wingdings</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6_Env-Enseignant</vt:lpstr>
      <vt:lpstr>2_Env-Enseignant</vt:lpstr>
      <vt:lpstr>4_Env-Enseignant</vt:lpstr>
      <vt:lpstr>1_Conception personnalisée</vt:lpstr>
      <vt:lpstr>5_Env-Enseignant</vt:lpstr>
      <vt:lpstr>افتتاح الحصة nv</vt:lpstr>
      <vt:lpstr>Présentation PowerPoint</vt:lpstr>
      <vt:lpstr>كفايات المرحلة الثانية: أين نحن في الزمان والمكان؟</vt:lpstr>
      <vt:lpstr>Présentation PowerPoint</vt:lpstr>
      <vt:lpstr>برمجة التقويم</vt:lpstr>
      <vt:lpstr>تنظيم حصص الأسبوع التربوي السادس</vt:lpstr>
      <vt:lpstr>دليل التمرير- توجيهات عامة -</vt:lpstr>
      <vt:lpstr>تقويم التحدث و الطلاقة  </vt:lpstr>
      <vt:lpstr>مرحبا بكم ، سنبدأ  حصة اللغة العربية.</vt:lpstr>
      <vt:lpstr>تذكير</vt:lpstr>
      <vt:lpstr>دليل التمرير- مهارة الإنتاج الشفهي-</vt:lpstr>
      <vt:lpstr>Présentation PowerPoint</vt:lpstr>
      <vt:lpstr> </vt:lpstr>
      <vt:lpstr>Présentation PowerPoint</vt:lpstr>
      <vt:lpstr> </vt:lpstr>
      <vt:lpstr>Présentation PowerPoint</vt:lpstr>
      <vt:lpstr>دليل التمرير- مهارة الطلاقة:</vt:lpstr>
      <vt:lpstr>Présentation PowerPoint</vt:lpstr>
      <vt:lpstr>هذه هي الفقرة التي ستقرؤها. معك 30 ثانية لملاحظتها. بعدها ستبدأ القراءة.</vt:lpstr>
      <vt:lpstr>الفائزون بنجمة السلوك هم: </vt:lpstr>
      <vt:lpstr>حسب الزمن المتاح  يتم تصحيح إنجازات التلاميذ المتعلقة  بنص "رُبوعُ بِلادي".</vt:lpstr>
      <vt:lpstr>إلى اللقاء في الحصة المقبلة.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245</cp:revision>
  <dcterms:created xsi:type="dcterms:W3CDTF">2023-09-20T21:35:22Z</dcterms:created>
  <dcterms:modified xsi:type="dcterms:W3CDTF">2026-01-21T06:42:53Z</dcterms:modified>
</cp:coreProperties>
</file>