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6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7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8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1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2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3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61" r:id="rId10"/>
    <p:sldMasterId id="2147483877" r:id="rId11"/>
    <p:sldMasterId id="2147483892" r:id="rId12"/>
    <p:sldMasterId id="2147483907" r:id="rId13"/>
    <p:sldMasterId id="2147483911" r:id="rId14"/>
  </p:sldMasterIdLst>
  <p:notesMasterIdLst>
    <p:notesMasterId r:id="rId32"/>
  </p:notesMasterIdLst>
  <p:sldIdLst>
    <p:sldId id="2147482811" r:id="rId15"/>
    <p:sldId id="2147482846" r:id="rId16"/>
    <p:sldId id="2147482826" r:id="rId17"/>
    <p:sldId id="2147482875" r:id="rId18"/>
    <p:sldId id="2147482470" r:id="rId19"/>
    <p:sldId id="2147482814" r:id="rId20"/>
    <p:sldId id="2147482866" r:id="rId21"/>
    <p:sldId id="2147482463" r:id="rId22"/>
    <p:sldId id="2147482858" r:id="rId23"/>
    <p:sldId id="2147482863" r:id="rId24"/>
    <p:sldId id="2147482618" r:id="rId25"/>
    <p:sldId id="2147482880" r:id="rId26"/>
    <p:sldId id="2147482882" r:id="rId27"/>
    <p:sldId id="2147482874" r:id="rId28"/>
    <p:sldId id="2147482867" r:id="rId29"/>
    <p:sldId id="2147482871" r:id="rId30"/>
    <p:sldId id="2147482756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FFFFFF"/>
    <a:srgbClr val="B33C5D"/>
    <a:srgbClr val="424D7C"/>
    <a:srgbClr val="A1A7BC"/>
    <a:srgbClr val="9299B1"/>
    <a:srgbClr val="576088"/>
    <a:srgbClr val="959BB3"/>
    <a:srgbClr val="989EB5"/>
    <a:srgbClr val="5E66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707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2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Relationship Id="rId5" Type="http://schemas.microsoft.com/office/2007/relationships/hdphoto" Target="../media/hdphoto6.wdp"/><Relationship Id="rId4" Type="http://schemas.openxmlformats.org/officeDocument/2006/relationships/image" Target="../media/image31.png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4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4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4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57918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549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4574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5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6991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10869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0946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8329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577554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2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10499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849765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95727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53007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9062804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38937622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3184238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2889463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13710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8629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613566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337357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85647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231856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98279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69162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99529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068329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656922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54370149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92168192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5317924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0551106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0160066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151948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585833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8729831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4652049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993899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156661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883320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226298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836170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4816890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08776310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83842862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015036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5397191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790722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7740983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1045435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940205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45149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7309783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86590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156558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106663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4411787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234423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463824372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44572653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33351039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114178604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5348869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5894177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096754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0874657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0235984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087628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973000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95729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682296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76691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596646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958576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2413042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81013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5483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919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image" Target="../media/image21.jpg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image" Target="../media/image28.jpeg"/><Relationship Id="rId2" Type="http://schemas.openxmlformats.org/officeDocument/2006/relationships/slideLayout" Target="../slideLayouts/slideLayout175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0.xml"/><Relationship Id="rId16" Type="http://schemas.openxmlformats.org/officeDocument/2006/relationships/image" Target="../media/image21.jpg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5" Type="http://schemas.openxmlformats.org/officeDocument/2006/relationships/image" Target="../media/image21.jpg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216.xml"/><Relationship Id="rId5" Type="http://schemas.openxmlformats.org/officeDocument/2006/relationships/image" Target="../media/image32.jpeg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5" Type="http://schemas.openxmlformats.org/officeDocument/2006/relationships/theme" Target="../theme/theme14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19/01/2026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0" r:id="rId13"/>
    <p:sldLayoutId id="2147483859" r:id="rId14"/>
    <p:sldLayoutId id="2147483856" r:id="rId15"/>
    <p:sldLayoutId id="2147483855" r:id="rId16"/>
    <p:sldLayoutId id="2147483854" r:id="rId17"/>
    <p:sldLayoutId id="2147483745" r:id="rId18"/>
    <p:sldLayoutId id="2147483853" r:id="rId19"/>
    <p:sldLayoutId id="214748374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858" r:id="rId21"/>
    <p:sldLayoutId id="2147483857" r:id="rId22"/>
    <p:sldLayoutId id="2147483708" r:id="rId23"/>
    <p:sldLayoutId id="214748370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6" r:id="rId22"/>
    <p:sldLayoutId id="2147483787" r:id="rId2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238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8878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8516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199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901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  <p:sldLayoutId id="2147483926" r:id="rId15"/>
    <p:sldLayoutId id="2147483927" r:id="rId16"/>
    <p:sldLayoutId id="2147483928" r:id="rId17"/>
    <p:sldLayoutId id="2147483929" r:id="rId18"/>
    <p:sldLayoutId id="2147483930" r:id="rId19"/>
    <p:sldLayoutId id="2147483931" r:id="rId20"/>
    <p:sldLayoutId id="2147483932" r:id="rId21"/>
    <p:sldLayoutId id="2147483933" r:id="rId22"/>
    <p:sldLayoutId id="2147483934" r:id="rId23"/>
    <p:sldLayoutId id="2147483935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7B076-363F-0CBB-F17F-00535505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C919205-5C4B-7F07-C684-C415F0310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32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1A4DF-97CA-5217-E589-A13D383AE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A968EC-FDF8-1958-F71C-DE59B1634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24873"/>
            <a:ext cx="7886700" cy="720000"/>
          </a:xfrm>
        </p:spPr>
        <p:txBody>
          <a:bodyPr/>
          <a:lstStyle/>
          <a:p>
            <a:r>
              <a:rPr lang="ar-MA" sz="3200" dirty="0"/>
              <a:t>كفايات المرحلة الثانية: أين نحن في الزمان والمكان؟</a:t>
            </a:r>
            <a:endParaRPr lang="fr-MA" sz="3200" dirty="0"/>
          </a:p>
        </p:txBody>
      </p:sp>
      <p:pic>
        <p:nvPicPr>
          <p:cNvPr id="5" name="Image 4" descr="Une image contenant texte, capture d’écran, Police, lettre&#10;&#10;Le contenu généré par l’IA peut être incorrect.">
            <a:extLst>
              <a:ext uri="{FF2B5EF4-FFF2-40B4-BE49-F238E27FC236}">
                <a16:creationId xmlns:a16="http://schemas.microsoft.com/office/drawing/2014/main" id="{B7CF8926-1A8A-D199-BE00-32106F5F6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309" y="1644873"/>
            <a:ext cx="5055381" cy="4849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0969136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1C345-7C4B-ECC3-3634-AD19AAFBA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FEE0E1-4E9B-B655-AFE6-1F0670974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60" y="956046"/>
            <a:ext cx="7886700" cy="720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الكفايات المعنية بالتقويم بالنسبة للمستوى الرابع </a:t>
            </a:r>
            <a:b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– اليوم الأول-</a:t>
            </a: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ED35100-A53E-F849-535F-D8A30ED89E96}"/>
              </a:ext>
            </a:extLst>
          </p:cNvPr>
          <p:cNvSpPr txBox="1"/>
          <p:nvPr/>
        </p:nvSpPr>
        <p:spPr>
          <a:xfrm>
            <a:off x="3418609" y="1515953"/>
            <a:ext cx="4822737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defTabSz="914400" rtl="1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lang="ar-MA" sz="3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المسموع 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</a:t>
            </a:r>
            <a:r>
              <a:rPr lang="f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(CO1,CO2</a:t>
            </a:r>
            <a:r>
              <a:rPr lang="ar-SA" sz="3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ar-MA" sz="3200" b="1" dirty="0">
              <a:solidFill>
                <a:srgbClr val="1F4E79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(</a:t>
            </a:r>
            <a:r>
              <a:rPr lang="fr-MA" sz="3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(PO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r>
              <a:rPr lang="fr-MA" sz="3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(LF) 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fr-FR" sz="32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</a:t>
            </a:r>
            <a:r>
              <a:rPr lang="fr-FR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(V1-V2)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المقروء </a:t>
            </a:r>
            <a:r>
              <a:rPr lang="f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(LC1-LC2 -LC3</a:t>
            </a:r>
            <a:r>
              <a:rPr lang="fr-FR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-LC4)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الظواهر اللغوية</a:t>
            </a:r>
            <a:r>
              <a:rPr lang="f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(OL1,OL2) 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lang="ar-MA" sz="3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 </a:t>
            </a:r>
            <a:r>
              <a:rPr lang="f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PE1,PE2)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  <a:r>
              <a:rPr lang="f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3521054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74C65-3C31-49EB-DF32-A50712866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906BD0-30D0-F386-D4DF-7EA841F5C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60" y="956046"/>
            <a:ext cx="7886700" cy="720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برمجة التقويم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2E48508-679C-F553-A4A3-55BB303044C2}"/>
              </a:ext>
            </a:extLst>
          </p:cNvPr>
          <p:cNvSpPr txBox="1"/>
          <p:nvPr/>
        </p:nvSpPr>
        <p:spPr>
          <a:xfrm>
            <a:off x="3418609" y="1515953"/>
            <a:ext cx="48227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defTabSz="914400" rtl="1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lang="ar-MA" sz="3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الأول: تقويم الشق الكتابي </a:t>
            </a:r>
            <a:r>
              <a:rPr lang="fr-FR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120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3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91A690-E54A-2E40-2504-6F81277FE709}"/>
              </a:ext>
            </a:extLst>
          </p:cNvPr>
          <p:cNvSpPr txBox="1"/>
          <p:nvPr/>
        </p:nvSpPr>
        <p:spPr>
          <a:xfrm>
            <a:off x="822878" y="2235953"/>
            <a:ext cx="74184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defTabSz="914400" rtl="1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lang="ar-MA" sz="3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الثالث: تقويم الشق الشفهي للنصف الأول من القسم : </a:t>
            </a:r>
            <a:r>
              <a:rPr lang="fr-FR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120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3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7AFD02-D00D-3188-E433-33D9AD419822}"/>
              </a:ext>
            </a:extLst>
          </p:cNvPr>
          <p:cNvSpPr txBox="1"/>
          <p:nvPr/>
        </p:nvSpPr>
        <p:spPr>
          <a:xfrm>
            <a:off x="822878" y="3005394"/>
            <a:ext cx="74184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defTabSz="914400" rtl="1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lang="ar-MA" sz="3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الرابع : تقويم الشق الشفهي للنصف الثاني من القسم : </a:t>
            </a:r>
            <a:r>
              <a:rPr lang="fr-FR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120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3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C5F980-59FD-6B35-149A-37B5146E314D}"/>
              </a:ext>
            </a:extLst>
          </p:cNvPr>
          <p:cNvSpPr txBox="1"/>
          <p:nvPr/>
        </p:nvSpPr>
        <p:spPr>
          <a:xfrm>
            <a:off x="822878" y="3725394"/>
            <a:ext cx="74184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defTabSz="914400" rtl="1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902450" algn="l"/>
              </a:tabLst>
              <a:defRPr/>
            </a:pPr>
            <a:r>
              <a:rPr lang="ar-MA" sz="3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الخامس : التصحيح و تعبئة ملف الكفايات: </a:t>
            </a:r>
            <a:r>
              <a:rPr lang="fr-FR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120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32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A940B54-ED0C-879B-AED6-B1209B00A0DA}"/>
              </a:ext>
            </a:extLst>
          </p:cNvPr>
          <p:cNvSpPr txBox="1"/>
          <p:nvPr/>
        </p:nvSpPr>
        <p:spPr>
          <a:xfrm>
            <a:off x="316245" y="4838538"/>
            <a:ext cx="8431734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lnSpc>
                <a:spcPct val="150000"/>
              </a:lnSpc>
              <a:tabLst>
                <a:tab pos="6902450" algn="l"/>
              </a:tabLst>
              <a:defRPr/>
            </a:pP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ملاحظة: بخصوص التمرير الجماعي للشق الكتابي للمستويين الرابع والخامس : يتم بموازاة  زمن تمرير اللغة العربية والاجتماعيات والتربية الإسلامية الخاصة بالموحد المحلي للمستوى السادس. </a:t>
            </a:r>
          </a:p>
          <a:p>
            <a:pPr algn="r" defTabSz="914400" rtl="1">
              <a:lnSpc>
                <a:spcPct val="150000"/>
              </a:lnSpc>
              <a:tabLst>
                <a:tab pos="6902450" algn="l"/>
              </a:tabLst>
              <a:defRPr/>
            </a:pP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بخصوص تقويم الشق الشفهي يتم استثمار الغلاف الزمني لليوم التربوي كاملا لإتمام التقويم؛ </a:t>
            </a:r>
          </a:p>
          <a:p>
            <a:pPr algn="r" defTabSz="914400" rtl="1">
              <a:lnSpc>
                <a:spcPct val="150000"/>
              </a:lnSpc>
              <a:tabLst>
                <a:tab pos="6902450" algn="l"/>
              </a:tabLst>
              <a:defRPr/>
            </a:pPr>
            <a:endParaRPr lang="ar-MA" sz="2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5822394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السادس</a:t>
            </a:r>
            <a:endParaRPr lang="a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2752649" y="5075825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5 -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48649" y="3541125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932003" y="3485175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2932649" y="553052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5125145" y="393646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تقويم التحدث والطلاقة ( النصف الأول من القسم)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مراجعة المعجم والأساليب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622441" y="399582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تقويم التحدث والطلاقة ( النصف الثاني من القسم)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مراجعة  استراتيجية الفهم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2924611" y="5527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تصحيح  المراقبة المستمرة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تعبئة ملف الكفايات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83554" y="184815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2789264" y="2406126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تقويم</a:t>
            </a:r>
            <a:r>
              <a:rPr lang="fr-FR" dirty="0">
                <a:solidFill>
                  <a:srgbClr val="424D7B"/>
                </a:solidFill>
              </a:rPr>
              <a:t> </a:t>
            </a:r>
            <a:r>
              <a:rPr lang="ar-MA" dirty="0">
                <a:solidFill>
                  <a:srgbClr val="424D7B"/>
                </a:solidFill>
              </a:rPr>
              <a:t> المعجم و فهم المقروء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تقويم الظواهر اللغوية</a:t>
            </a:r>
            <a:endParaRPr lang="fr-FR" dirty="0">
              <a:solidFill>
                <a:srgbClr val="424D7B"/>
              </a:solidFill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تقويم الإنتاج الكتابي</a:t>
            </a:r>
            <a:endParaRPr lang="fr-FR" dirty="0">
              <a:solidFill>
                <a:srgbClr val="424D7B"/>
              </a:solidFill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dirty="0">
                <a:solidFill>
                  <a:srgbClr val="424D7B"/>
                </a:solidFill>
              </a:rPr>
              <a:t>تقويم الاستماع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4996971" y="184815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910A5-7D9F-84B3-C075-7ADF5625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93389F-94C2-D315-E94D-788C61E49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 الرابع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DF8F647-501E-95C3-4FA3-FF3649755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00" y="1801921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704E328-2126-BE30-D2F2-5F9F3225D97C}"/>
              </a:ext>
            </a:extLst>
          </p:cNvPr>
          <p:cNvSpPr txBox="1">
            <a:spLocks/>
          </p:cNvSpPr>
          <p:nvPr/>
        </p:nvSpPr>
        <p:spPr>
          <a:xfrm>
            <a:off x="2039392" y="230231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المعجم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تقويم  فهم المقروء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82DDE1-8513-1820-F660-5ADBB4A95AC4}"/>
              </a:ext>
            </a:extLst>
          </p:cNvPr>
          <p:cNvSpPr txBox="1"/>
          <p:nvPr/>
        </p:nvSpPr>
        <p:spPr>
          <a:xfrm>
            <a:off x="4873815" y="1938565"/>
            <a:ext cx="1670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01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فهم المقروء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6F2958-34BA-5592-52D6-51EC0FC294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74341" y="1988850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A18A53-D4D3-EE02-C84F-5A6C25FD1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2963896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561EBEB-E000-2DD6-1857-875FB31358BD}"/>
              </a:ext>
            </a:extLst>
          </p:cNvPr>
          <p:cNvSpPr txBox="1">
            <a:spLocks/>
          </p:cNvSpPr>
          <p:nvPr/>
        </p:nvSpPr>
        <p:spPr>
          <a:xfrm>
            <a:off x="2043686" y="34558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تقويم الظواهر اللغوية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4D5FCA8-41B5-8A68-21F8-81EC14C4850B}"/>
              </a:ext>
            </a:extLst>
          </p:cNvPr>
          <p:cNvSpPr txBox="1"/>
          <p:nvPr/>
        </p:nvSpPr>
        <p:spPr>
          <a:xfrm>
            <a:off x="3727724" y="3058837"/>
            <a:ext cx="275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 الظواهر اللغوية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326B51-1B53-5563-1234-66AAB79835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8766" y="3126831"/>
            <a:ext cx="536339" cy="54000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D9A8FDD-8D3F-2050-E7CE-15FA67E28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857" y="4148287"/>
            <a:ext cx="5472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89C160-C112-9F5D-6066-E8A9C2D77169}"/>
              </a:ext>
            </a:extLst>
          </p:cNvPr>
          <p:cNvSpPr txBox="1">
            <a:spLocks/>
          </p:cNvSpPr>
          <p:nvPr/>
        </p:nvSpPr>
        <p:spPr>
          <a:xfrm>
            <a:off x="2075249" y="464867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فهم المسموع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6F5408A-DFBB-5509-F422-8BA787520300}"/>
              </a:ext>
            </a:extLst>
          </p:cNvPr>
          <p:cNvSpPr txBox="1"/>
          <p:nvPr/>
        </p:nvSpPr>
        <p:spPr>
          <a:xfrm>
            <a:off x="4747769" y="4284931"/>
            <a:ext cx="18325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</a:t>
            </a:r>
            <a:r>
              <a:rPr lang="fr-FR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الفهم السماعي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F20408-1903-ACED-7998-17D1E60B3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10198" y="4335216"/>
            <a:ext cx="536339" cy="540000"/>
          </a:xfrm>
          <a:prstGeom prst="rect">
            <a:avLst/>
          </a:prstGeo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514A9A2-D036-A6E6-D122-B9C5246CA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855" y="5317695"/>
            <a:ext cx="5525521" cy="1405870"/>
          </a:xfrm>
          <a:prstGeom prst="rect">
            <a:avLst/>
          </a:prstGeom>
        </p:spPr>
      </p:pic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A787FE5C-508C-6EC4-9AD2-FEF462422222}"/>
              </a:ext>
            </a:extLst>
          </p:cNvPr>
          <p:cNvSpPr txBox="1">
            <a:spLocks/>
          </p:cNvSpPr>
          <p:nvPr/>
        </p:nvSpPr>
        <p:spPr>
          <a:xfrm>
            <a:off x="2133062" y="580969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4536BC0-A415-BDC1-38BD-C256DAC940EB}"/>
              </a:ext>
            </a:extLst>
          </p:cNvPr>
          <p:cNvSpPr txBox="1"/>
          <p:nvPr/>
        </p:nvSpPr>
        <p:spPr>
          <a:xfrm>
            <a:off x="3817100" y="5412636"/>
            <a:ext cx="275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 الإنتاج الكتابي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70EEFDA-9F40-5A5A-4D33-2B0FED625A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18142" y="54806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9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3" grpId="0"/>
      <p:bldP spid="15" grpId="0"/>
      <p:bldP spid="11" grpId="0"/>
      <p:bldP spid="14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F3DE4-2CE8-ADA9-0144-A07748AE3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CB49F3-7D9D-1299-BB33-C792463CE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05" y="779900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عامة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5CB6DDB-E77A-0508-B000-7A2440B24974}"/>
              </a:ext>
            </a:extLst>
          </p:cNvPr>
          <p:cNvSpPr txBox="1"/>
          <p:nvPr/>
        </p:nvSpPr>
        <p:spPr>
          <a:xfrm>
            <a:off x="189625" y="1227082"/>
            <a:ext cx="8580671" cy="3916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روائز  المعجم و فهم المقروء والظواهر اللغوية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;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 فهم المسموع و الإنتاج الكتابي بالتتابع كتابيا وبشكل جماعي</a:t>
            </a:r>
            <a:r>
              <a:rPr lang="ar-MA" sz="28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خلال يوم واحد؛ مع استراحة قصيرة بين أجزاء التقويم. 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النص مرتين قبل البدء في الرائز؛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يتأكد الأستاذ من فهم التلاميذ للمطلوب إنجازه؛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الأسئلة؛</a:t>
            </a:r>
          </a:p>
          <a:p>
            <a:pPr marL="342900" lvl="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الأستاذ(ة) التلاميذ </a:t>
            </a:r>
            <a:r>
              <a:rPr lang="ar-MA" sz="28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كل رائز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بمدة الإنجاز</a:t>
            </a:r>
            <a:r>
              <a:rPr lang="ar-MA" sz="28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مع تذكيرهم بالوقت المتبقي بشكل منتظم.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300532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93806FB9-221E-07D4-B6EC-B5AC2E6EB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F914F03-8C7D-2CF6-E275-EDF44E6FFC5F}"/>
              </a:ext>
            </a:extLst>
          </p:cNvPr>
          <p:cNvSpPr>
            <a:spLocks/>
          </p:cNvSpPr>
          <p:nvPr/>
        </p:nvSpPr>
        <p:spPr>
          <a:xfrm>
            <a:off x="3803073" y="158950"/>
            <a:ext cx="1894828" cy="27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14C39-8DFC-BCAC-189B-8D67D8A4C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01601284-FB23-52AF-E7C6-CF9A9772C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كفاية المعجم و فهم المقروء-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FFAED4B-7E9C-C1B4-C357-D3D719E48E98}"/>
              </a:ext>
            </a:extLst>
          </p:cNvPr>
          <p:cNvSpPr txBox="1"/>
          <p:nvPr/>
        </p:nvSpPr>
        <p:spPr>
          <a:xfrm>
            <a:off x="268520" y="2131490"/>
            <a:ext cx="80305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للصفحة الخاصة بأسئلة فهم المقروء؛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السؤال الأول و يتأكد من فهم المطلوب من طرف جميع المتعلمين؛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يجيب المتعلمون على أوراق تحريرهم،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الانتقال إلى السؤال الموالي فور الانتهاء من الإجابة؛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 وجميع الوضعيات؛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 نهاية الحصة، تجمع أوراق التحرير لتصحيح إنتاجات التلاميذ الكتابية  ووضع العلامة المناسبة أمام كل كفاية على شبكة التنقيط ثم على ملف تتبع الكفايات.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5319731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EF1C7-153A-53AC-B395-C813BE57E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B964C4A-07B2-B6E6-EC8E-239E68983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كفاية الظواهر اللغوية: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D2B91F-5B17-30C2-1200-A202763B072C}"/>
              </a:ext>
            </a:extLst>
          </p:cNvPr>
          <p:cNvSpPr txBox="1"/>
          <p:nvPr/>
        </p:nvSpPr>
        <p:spPr>
          <a:xfrm>
            <a:off x="268520" y="2131490"/>
            <a:ext cx="80305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للصفحة الخاصة بأسئلة الظواهر اللغوية؛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السؤال الأول و يتأكد من فهم المطلوب من طرف جميع المتعلمين؛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يجيب المتعلمون على كراساتهم،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الانتقال إلى السؤال الموالي فور الانتهاء من الإجابة؛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 وجميع الوضعيات؛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 نهاية الحصة، تجمع أوراق التحرير لتصحيح إنتاجات التلاميذ الكتابية  ووضع العلامة المناسبة أمام كل كفاية على شبكة التنقيط  ثم على دفتر تتبع الكفايات.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4432775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150" y="2002795"/>
            <a:ext cx="7886700" cy="720000"/>
          </a:xfrm>
        </p:spPr>
        <p:txBody>
          <a:bodyPr/>
          <a:lstStyle/>
          <a:p>
            <a:pPr rtl="1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</a:rPr>
              <a:t>رائز المعجم وفهم المقروء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B60D0C4-9117-0AF0-7795-B940EA30E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345" y="1914142"/>
            <a:ext cx="779455" cy="897307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CCBCE5BA-4D20-A770-1821-2AA02BA37DBD}"/>
              </a:ext>
            </a:extLst>
          </p:cNvPr>
          <p:cNvSpPr txBox="1">
            <a:spLocks/>
          </p:cNvSpPr>
          <p:nvPr/>
        </p:nvSpPr>
        <p:spPr>
          <a:xfrm>
            <a:off x="1526197" y="3326552"/>
            <a:ext cx="7886700" cy="720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4800" dirty="0"/>
              <a:t>رائز الظواهر </a:t>
            </a:r>
            <a:r>
              <a:rPr lang="ar-MA" sz="4800" dirty="0" err="1"/>
              <a:t>اللغويةوالإملائية</a:t>
            </a:r>
            <a:endParaRPr lang="ar-MA" sz="4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AB2E972-F026-699E-DE19-3B5FCBB476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345" y="3061375"/>
            <a:ext cx="779455" cy="89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917B2-43AA-57FF-4253-0027940EF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9DDC1-F5F6-E669-D2CF-B025AA458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استراحة قصيرة (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تفادي التشويش على باقي الأقسام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46D0EC-C736-EDE5-06BC-3884ED631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07937"/>
            <a:ext cx="490761" cy="56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1004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416" y="3867316"/>
            <a:ext cx="7886700" cy="720000"/>
          </a:xfrm>
        </p:spPr>
        <p:txBody>
          <a:bodyPr/>
          <a:lstStyle/>
          <a:p>
            <a:r>
              <a:rPr lang="ar-MA" sz="4800" dirty="0"/>
              <a:t>رائز فهم المسموع</a:t>
            </a:r>
            <a:endParaRPr lang="fr-MA" sz="4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DF6FD3-B370-ED7C-A2C6-525639D29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77" y="3690009"/>
            <a:ext cx="779456" cy="897307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7928A0BC-4FBB-8108-9D8E-F751112D83FB}"/>
              </a:ext>
            </a:extLst>
          </p:cNvPr>
          <p:cNvSpPr txBox="1">
            <a:spLocks/>
          </p:cNvSpPr>
          <p:nvPr/>
        </p:nvSpPr>
        <p:spPr>
          <a:xfrm>
            <a:off x="1695602" y="2270684"/>
            <a:ext cx="7886700" cy="720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رائز الإنتاج الكتابي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89F50CE-D67D-A9B9-674A-BF7439B13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77" y="2182030"/>
            <a:ext cx="779455" cy="89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649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862B0-EEF2-8EE8-40C6-9A54F93C7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2788475-A068-9FD7-3CB9-1B098814B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كفاية الإنتاج الكتابي: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70953F9-6BCE-36F3-B005-CCEC4FA0B151}"/>
              </a:ext>
            </a:extLst>
          </p:cNvPr>
          <p:cNvSpPr txBox="1"/>
          <p:nvPr/>
        </p:nvSpPr>
        <p:spPr>
          <a:xfrm>
            <a:off x="556708" y="1744719"/>
            <a:ext cx="8030584" cy="3916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يمرر رائز الإنتاج الكتابي بشكل جماعي؛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للصفحة الخاصة بأسئلة الإنتاج الكتابي؛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السؤال الأول و يتأكد من فهم المطلوب من طرف جميع المتعلمين؛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يجيب المتعلمون على أوراق تحريرهم،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الانتقال إلى السؤال الموالي فور الانتهاء من الإجابة؛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 وجميع الوضعيات؛</a:t>
            </a:r>
          </a:p>
        </p:txBody>
      </p:sp>
    </p:spTree>
    <p:extLst>
      <p:ext uri="{BB962C8B-B14F-4D97-AF65-F5344CB8AC3E}">
        <p14:creationId xmlns:p14="http://schemas.microsoft.com/office/powerpoint/2010/main" val="52175647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EF1C7-153A-53AC-B395-C813BE57E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B964C4A-07B2-B6E6-EC8E-239E68983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20" y="967961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دليل التمرير- كفاية فهم المسموع: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A1CDF9E-A680-1520-F878-CCB7F5D31F87}"/>
              </a:ext>
            </a:extLst>
          </p:cNvPr>
          <p:cNvSpPr txBox="1"/>
          <p:nvPr/>
        </p:nvSpPr>
        <p:spPr>
          <a:xfrm>
            <a:off x="528293" y="1871718"/>
            <a:ext cx="8030584" cy="3916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يمرر رائز فهم المسموع بشكل جماعي؛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يسمع الأستاذ النص مرتين فبل الانتقال لطرح الأسئلة؛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للصفحة الخاصة بأسئلة فهم المسموع؛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السؤال الأول و يتأكد من فهم المطلوب من طرف جميع المتعلمين؛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الانتقال إلى السؤال الموالي فور الانتهاء من الإجابة؛</a:t>
            </a:r>
          </a:p>
          <a:p>
            <a:pPr marL="457200" marR="0" lvl="0" indent="-4572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يخبر الأستاذ التلاميذ بضرورة الإجابة عن جميع الأسئلة وجميع الوضعيات؛</a:t>
            </a:r>
          </a:p>
        </p:txBody>
      </p:sp>
    </p:spTree>
    <p:extLst>
      <p:ext uri="{BB962C8B-B14F-4D97-AF65-F5344CB8AC3E}">
        <p14:creationId xmlns:p14="http://schemas.microsoft.com/office/powerpoint/2010/main" val="98012867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9CA58-A8CC-42A2-CBF5-1E6D7EBF3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941B4029-FCD9-A0A8-8C5F-65A11D29D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56" y="728970"/>
            <a:ext cx="7886700" cy="720000"/>
          </a:xfrm>
        </p:spPr>
        <p:txBody>
          <a:bodyPr>
            <a:normAutofit/>
          </a:bodyPr>
          <a:lstStyle/>
          <a:p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النص السماعي – النموذج 1 -</a:t>
            </a:r>
          </a:p>
        </p:txBody>
      </p:sp>
      <p:pic>
        <p:nvPicPr>
          <p:cNvPr id="3" name="Image 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A1706B42-11D4-BDF3-FF46-4ABE9D16B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27" y="1448969"/>
            <a:ext cx="8266639" cy="5055561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3530086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AFFB-64FC-0394-75D3-DFE12EA35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6A9FE41-FCEC-58D2-E328-6DB62420C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اللقاء في الحصة المقبلة.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FA24FC49-9005-7F37-9C74-F3ED635E91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706" y="1925518"/>
            <a:ext cx="8190587" cy="4607205"/>
          </a:xfrm>
          <a:prstGeom prst="rect">
            <a:avLst/>
          </a:prstGeom>
        </p:spPr>
      </p:pic>
      <p:pic>
        <p:nvPicPr>
          <p:cNvPr id="8" name="Espace réservé pour une image  7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AAADE82-3A6E-15FE-972E-5CCC52E61D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F9E4981-7197-1231-EE31-20207910086E}"/>
              </a:ext>
            </a:extLst>
          </p:cNvPr>
          <p:cNvSpPr>
            <a:spLocks/>
          </p:cNvSpPr>
          <p:nvPr/>
        </p:nvSpPr>
        <p:spPr>
          <a:xfrm>
            <a:off x="3667991" y="173297"/>
            <a:ext cx="2019392" cy="3039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354230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17883</TotalTime>
  <Words>669</Words>
  <Application>Microsoft Office PowerPoint</Application>
  <PresentationFormat>Affichage à l'écran (4:3)</PresentationFormat>
  <Paragraphs>87</Paragraphs>
  <Slides>17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17</vt:i4>
      </vt:variant>
    </vt:vector>
  </HeadingPairs>
  <TitlesOfParts>
    <vt:vector size="41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6_Env-Enseignant</vt:lpstr>
      <vt:lpstr>2_Env-Enseignant</vt:lpstr>
      <vt:lpstr>4_Env-Enseignant</vt:lpstr>
      <vt:lpstr>1_Conception personnalisée</vt:lpstr>
      <vt:lpstr>5_Env-Enseignant</vt:lpstr>
      <vt:lpstr>Présentation PowerPoint</vt:lpstr>
      <vt:lpstr>كفايات المرحلة الثانية: أين نحن في الزمان والمكان؟</vt:lpstr>
      <vt:lpstr>الكفايات المعنية بالتقويم بالنسبة للمستوى الرابع  – اليوم الأول-</vt:lpstr>
      <vt:lpstr>برمجة التقويم</vt:lpstr>
      <vt:lpstr>تنظيم حصص الأسبوع التربوي السادس</vt:lpstr>
      <vt:lpstr>هيكلة حصة اليوم الرابع</vt:lpstr>
      <vt:lpstr>توجيهات عامة</vt:lpstr>
      <vt:lpstr>مرحبا بكم ، سنبدأ  حصة اللغة العربية.</vt:lpstr>
      <vt:lpstr>دليل التمرير- كفاية المعجم و فهم المقروء-</vt:lpstr>
      <vt:lpstr>دليل التمرير- كفاية الظواهر اللغوية:</vt:lpstr>
      <vt:lpstr>رائز المعجم وفهم المقروء</vt:lpstr>
      <vt:lpstr>استراحة قصيرة ( تفادي التشويش على باقي الأقسام) </vt:lpstr>
      <vt:lpstr>رائز فهم المسموع</vt:lpstr>
      <vt:lpstr>دليل التمرير- كفاية الإنتاج الكتابي:</vt:lpstr>
      <vt:lpstr>دليل التمرير- كفاية فهم المسموع:</vt:lpstr>
      <vt:lpstr>النص السماعي – النموذج 1 -</vt:lpstr>
      <vt:lpstr>إلى اللقاء في الحصة المقبلة.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240</cp:revision>
  <dcterms:created xsi:type="dcterms:W3CDTF">2023-09-20T21:35:22Z</dcterms:created>
  <dcterms:modified xsi:type="dcterms:W3CDTF">2026-01-19T18:35:42Z</dcterms:modified>
</cp:coreProperties>
</file>