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</p:sldMasterIdLst>
  <p:notesMasterIdLst>
    <p:notesMasterId r:id="rId50"/>
  </p:notesMasterIdLst>
  <p:sldIdLst>
    <p:sldId id="2147482753" r:id="rId11"/>
    <p:sldId id="2147482604" r:id="rId12"/>
    <p:sldId id="2147482757" r:id="rId13"/>
    <p:sldId id="2147482697" r:id="rId14"/>
    <p:sldId id="2147482618" r:id="rId15"/>
    <p:sldId id="2147482691" r:id="rId16"/>
    <p:sldId id="2147482463" r:id="rId17"/>
    <p:sldId id="2147482725" r:id="rId18"/>
    <p:sldId id="2147482464" r:id="rId19"/>
    <p:sldId id="2147482474" r:id="rId20"/>
    <p:sldId id="2147482803" r:id="rId21"/>
    <p:sldId id="2147482758" r:id="rId22"/>
    <p:sldId id="2147482779" r:id="rId23"/>
    <p:sldId id="2147482706" r:id="rId24"/>
    <p:sldId id="2147482731" r:id="rId25"/>
    <p:sldId id="2147482780" r:id="rId26"/>
    <p:sldId id="2147482781" r:id="rId27"/>
    <p:sldId id="2147482804" r:id="rId28"/>
    <p:sldId id="2147482805" r:id="rId29"/>
    <p:sldId id="2147482806" r:id="rId30"/>
    <p:sldId id="2147482786" r:id="rId31"/>
    <p:sldId id="2147482787" r:id="rId32"/>
    <p:sldId id="2147482788" r:id="rId33"/>
    <p:sldId id="2147482498" r:id="rId34"/>
    <p:sldId id="2147482790" r:id="rId35"/>
    <p:sldId id="2147482807" r:id="rId36"/>
    <p:sldId id="2147482791" r:id="rId37"/>
    <p:sldId id="2147482792" r:id="rId38"/>
    <p:sldId id="2147482793" r:id="rId39"/>
    <p:sldId id="2147482794" r:id="rId40"/>
    <p:sldId id="2147482795" r:id="rId41"/>
    <p:sldId id="2147482796" r:id="rId42"/>
    <p:sldId id="2147482797" r:id="rId43"/>
    <p:sldId id="2147482798" r:id="rId44"/>
    <p:sldId id="2147482801" r:id="rId45"/>
    <p:sldId id="2147482616" r:id="rId46"/>
    <p:sldId id="2147482598" r:id="rId47"/>
    <p:sldId id="2147482756" r:id="rId48"/>
    <p:sldId id="2147482634" r:id="rId49"/>
  </p:sldIdLst>
  <p:sldSz cx="9144000" cy="6858000" type="screen4x3"/>
  <p:notesSz cx="6858000" cy="9144000"/>
  <p:embeddedFontLst>
    <p:embeddedFont>
      <p:font typeface="Dosis" panose="02010703020202060003" pitchFamily="2" charset="0"/>
      <p:regular r:id="rId51"/>
      <p:bold r:id="rId52"/>
    </p:embeddedFont>
    <p:embeddedFont>
      <p:font typeface="Dosis ExtraBold" pitchFamily="2" charset="0"/>
      <p:bold r:id="rId53"/>
    </p:embeddedFont>
    <p:embeddedFont>
      <p:font typeface="Dosis Medium" pitchFamily="2" charset="0"/>
      <p:regular r:id="rId54"/>
    </p:embeddedFont>
    <p:embeddedFont>
      <p:font typeface="Dosis SemiBold" panose="02010703020202060003" pitchFamily="2" charset="0"/>
      <p:bold r:id="rId55"/>
    </p:embeddedFont>
    <p:embeddedFont>
      <p:font typeface="Microsoft Uighur" panose="02000000000000000000" pitchFamily="2" charset="-78"/>
      <p:regular r:id="rId56"/>
      <p:bold r:id="rId57"/>
    </p:embeddedFont>
    <p:embeddedFont>
      <p:font typeface="Modern Love" panose="04090805081005020601" pitchFamily="82" charset="0"/>
      <p:regular r:id="rId5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9AB3"/>
    <a:srgbClr val="555F87"/>
    <a:srgbClr val="9299B1"/>
    <a:srgbClr val="757575"/>
    <a:srgbClr val="424D7C"/>
    <a:srgbClr val="7FB9BE"/>
    <a:srgbClr val="ECF8FB"/>
    <a:srgbClr val="1E3F48"/>
    <a:srgbClr val="F6F6F6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font" Target="fonts/font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7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font" Target="fonts/font2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2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7826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60261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76293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861975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29159557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3411614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13604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18158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05229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60336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6804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286870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3929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02545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03070" y="3058690"/>
            <a:ext cx="1124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2017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178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69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10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image" Target="../media/image55.png"/><Relationship Id="rId10" Type="http://schemas.openxmlformats.org/officeDocument/2006/relationships/image" Target="../media/image56.png"/><Relationship Id="rId4" Type="http://schemas.openxmlformats.org/officeDocument/2006/relationships/image" Target="../media/image33.gif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9.png"/><Relationship Id="rId7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7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6.png"/><Relationship Id="rId5" Type="http://schemas.openxmlformats.org/officeDocument/2006/relationships/image" Target="../media/image57.png"/><Relationship Id="rId4" Type="http://schemas.openxmlformats.org/officeDocument/2006/relationships/image" Target="../media/image45.png"/><Relationship Id="rId9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EA5B276-3660-FE3B-1DFC-CA5691135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2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0" y="3915831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752423" y="438500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: استراتيجيات الفهم – مراجعة و توليف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6912681" y="391583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554069" y="2406027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5634" y="2403327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11194" y="390814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63805" y="435942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إنتاج كتابي1: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2: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759426" y="28580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 : معجم وأساليب – مراجعة و توليف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727861" y="285731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صرف و تحويل   -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تراكيب –  إملاء :مراجعة و توليف</a:t>
            </a:r>
          </a:p>
        </p:txBody>
      </p:sp>
    </p:spTree>
    <p:extLst>
      <p:ext uri="{BB962C8B-B14F-4D97-AF65-F5344CB8AC3E}">
        <p14:creationId xmlns:p14="http://schemas.microsoft.com/office/powerpoint/2010/main" val="2438983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71387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</a:t>
            </a:r>
            <a:endParaRPr lang="fr-FR" sz="16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طلاقة</a:t>
            </a:r>
          </a:p>
          <a:p>
            <a:pPr marL="0" indent="0" algn="r" rtl="1">
              <a:buClr>
                <a:srgbClr val="424D7B"/>
              </a:buClr>
              <a:buNone/>
              <a:defRPr/>
            </a:pPr>
            <a:endParaRPr lang="ar-MA" sz="16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مُدُنٌ وَ أَسْوارٌ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2842082" y="3380220"/>
            <a:ext cx="3765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استراتيجية الفهم  مراجعة و توليف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F81528-E8A3-1B05-85AD-61AB45813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45" y="1933057"/>
            <a:ext cx="475493" cy="547066"/>
          </a:xfrm>
          <a:prstGeom prst="rect">
            <a:avLst/>
          </a:prstGeom>
        </p:spPr>
      </p:pic>
      <p:pic>
        <p:nvPicPr>
          <p:cNvPr id="16" name="Image 15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929B4851-BE9E-A9C8-32C5-D327737F02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89" y="3146670"/>
            <a:ext cx="544897" cy="62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1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836362" y="2948767"/>
            <a:ext cx="7036917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بطلاقة؛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89709" y="3839548"/>
            <a:ext cx="7036917" cy="8907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AC898F-371D-9AD0-711D-93C9CD732F50}"/>
              </a:ext>
            </a:extLst>
          </p:cNvPr>
          <p:cNvSpPr/>
          <p:nvPr/>
        </p:nvSpPr>
        <p:spPr>
          <a:xfrm>
            <a:off x="789708" y="4138562"/>
            <a:ext cx="5398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استراتيجية الفهم : الكلمات المفاتيح للإجابة عن أسئلة الفهم.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06065-D2A8-6506-5B5A-82E18379D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0" y="2199199"/>
            <a:ext cx="475493" cy="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59553B-70C8-4A47-F27D-17D97B8FB0D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3DFB96-7B0C-82E0-92E4-FB33D937924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87D310-2706-56E0-B34D-B66614275BC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942639-A760-F97F-FBCF-441874F493F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F3671EF9-3DA8-06D2-6855-EF8700B9C4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DFC18ECC-FB2A-C510-1F86-102E1894CB2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4;p5">
            <a:extLst>
              <a:ext uri="{FF2B5EF4-FFF2-40B4-BE49-F238E27FC236}">
                <a16:creationId xmlns:a16="http://schemas.microsoft.com/office/drawing/2014/main" id="{4BFCCD98-53F6-D6D6-8CF8-AED9DA42C7A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D9CD1C7-D3D3-9FC4-48D7-B35D927598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اليوم، سنتذكر السلوكيات التي تعلمناها. ما الذي يرمز له كل مشهد 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C6216E-D82C-1684-E112-907F6C6C367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AD3AAE-872A-4B1F-2C3C-0BC66FC0DFB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791009E-E5BD-E14A-BCD2-1DB5FD78A4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68D70F2-60C5-4211-4315-78FF28B2F3C3}"/>
              </a:ext>
            </a:extLst>
          </p:cNvPr>
          <p:cNvSpPr txBox="1"/>
          <p:nvPr/>
        </p:nvSpPr>
        <p:spPr>
          <a:xfrm>
            <a:off x="7400175" y="4347740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FF95A35-9BFB-CEAF-E5D5-637801AC4082}"/>
              </a:ext>
            </a:extLst>
          </p:cNvPr>
          <p:cNvSpPr txBox="1"/>
          <p:nvPr/>
        </p:nvSpPr>
        <p:spPr>
          <a:xfrm>
            <a:off x="5251359" y="4347740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1FED14A-A34A-9E18-B8CB-375F4C548B5C}"/>
              </a:ext>
            </a:extLst>
          </p:cNvPr>
          <p:cNvSpPr txBox="1"/>
          <p:nvPr/>
        </p:nvSpPr>
        <p:spPr>
          <a:xfrm>
            <a:off x="3078740" y="4343749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0B998C95-35D8-DCF4-521C-E56BD645AF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8663" y="2555022"/>
            <a:ext cx="1792718" cy="179271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3" name="Image 22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05CC319-B7C8-1677-3E98-14C8D0E256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289" y="2555022"/>
            <a:ext cx="1792718" cy="179271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DC31C39-E0B7-59BB-0FD4-9AC75A62D4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331" y="2555022"/>
            <a:ext cx="1792800" cy="1792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7DFD442-38A5-5022-4295-E1A47798FD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052" y="2433185"/>
            <a:ext cx="2060627" cy="2828789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18784E-97C8-84A6-7CF5-C989D3F04AD8}"/>
              </a:ext>
            </a:extLst>
          </p:cNvPr>
          <p:cNvSpPr txBox="1"/>
          <p:nvPr/>
        </p:nvSpPr>
        <p:spPr>
          <a:xfrm>
            <a:off x="982647" y="4343748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43FFCD8-99DA-A3BC-0819-1AB8080393E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B29DC4-10B0-62B3-6022-390639E594A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B2BAF3-4B93-1161-0357-79F73DEF1EC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CAC220-C0E0-8F18-AAB8-346CB5C6E56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4125CD6B-3B1E-DD24-9483-113929C374B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8F52BC1D-C429-FF57-4E9F-D6B042D6B3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4;p5">
            <a:extLst>
              <a:ext uri="{FF2B5EF4-FFF2-40B4-BE49-F238E27FC236}">
                <a16:creationId xmlns:a16="http://schemas.microsoft.com/office/drawing/2014/main" id="{C4E488CA-3C8D-CEA7-06E8-125AA6929E3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43C2EC-449F-9F36-7D3E-05081A3BB2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85585048-1156-D0DE-578D-FE8EB4E7D0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3A0BC00-24A4-11C9-EBE3-A7390C2F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ستتناوبون اليوم على قراءة الفقرة التالية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A289DD-4CC0-B9BC-7485-CE0A00D97BD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48D180-E4D1-CD81-FF4A-9B661754C57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8063D2-49EB-53A4-5F7D-8A3F8EB55F3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B16F77-2D89-36E9-4055-A19FB49256A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98FBF2-0749-F1AD-B393-922B6CFF3E6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391E9ECA-2C87-EB56-FE68-7A74C0C00F2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67FA4B93-516F-517D-96FA-28BEBB8510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D99F86D1-1FA7-9E37-0A08-1E715FEA198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38F32F-6B42-F2E3-513F-CF03D40958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373CE29-363C-B3BC-597F-3BD6ED279912}"/>
              </a:ext>
            </a:extLst>
          </p:cNvPr>
          <p:cNvSpPr/>
          <p:nvPr/>
        </p:nvSpPr>
        <p:spPr>
          <a:xfrm>
            <a:off x="438254" y="158432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هَلْ تَخَيَّلْتَ نَفْسَكَ يَوْماً وأَنْتَ تَخوضُ رِحْلَةً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ٱسْتِكْشافِيَّةً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مَجاهِلِ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هَبْ نَفْسَكَ أَطْلَلْتَ عَبْرَ نافِذَةِ مَرْكَبَتِكَ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ٱلْفَضائِيَّةِ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لِتُلْقِيَ نَظْرَةً عَلى كَوْكَبِنا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ٱلْعَجيبِ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لا بُدَّ، حينَها، أَنْ تُلاحِظَ تِلْكَ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ٱلْمِساحاتِ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ٱلشّاسِعَةَ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ٱلْمُتَأَلِّقَةَ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تَـحْتَ أَشِعَّةِ ٱلشَّمْسِ، وَهِيَ تَسْبَحُ وَسْطَ كَمٍّ هائِلٍ مِنَ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ٱلْبِحارِ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وَٱلْمُحيطاتِ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هذِهِ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ٱلْكُتَلُ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ٱلْأَرْضِيَّةُ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ٱلضَّخْمَةُ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تُدْعى "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ٱلْقارّاتِ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"، وَهِيَ أَماكِنُ فَريدَةٌ، تُخْفي وَراءَها تاريخاً حافِلاً. تَعالَ بِنا معاً في رِحْلَةٍ شَيِّقَةٍ بَيْنَ تَضاريسِ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ٱلْقارّاتِ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نَسْتَكْشِفُ عَبْرَها ثَقافاتِ مُخْتَلِفِ شُعوبِ ٱلْعالَمِ.</a:t>
            </a:r>
          </a:p>
        </p:txBody>
      </p:sp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F77C9-21A9-1D3C-6792-9BDBBE97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D225ED6-E642-CF2A-E317-F34DF3E89D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E1425032-56F4-EE91-7FFD-5083C8B3B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لنتذكر قواعد استعمال علامات الترقيم.</a:t>
            </a:r>
          </a:p>
        </p:txBody>
      </p:sp>
      <p:graphicFrame>
        <p:nvGraphicFramePr>
          <p:cNvPr id="4" name="Tableau 10">
            <a:extLst>
              <a:ext uri="{FF2B5EF4-FFF2-40B4-BE49-F238E27FC236}">
                <a16:creationId xmlns:a16="http://schemas.microsoft.com/office/drawing/2014/main" id="{003128DC-F100-4E67-368D-C27CD682DAA6}"/>
              </a:ext>
            </a:extLst>
          </p:cNvPr>
          <p:cNvGraphicFramePr>
            <a:graphicFrameLocks noGrp="1"/>
          </p:cNvGraphicFramePr>
          <p:nvPr/>
        </p:nvGraphicFramePr>
        <p:xfrm>
          <a:off x="505402" y="1982379"/>
          <a:ext cx="7987722" cy="4526140"/>
        </p:xfrm>
        <a:graphic>
          <a:graphicData uri="http://schemas.openxmlformats.org/drawingml/2006/table">
            <a:tbl>
              <a:tblPr rtl="1" firstRow="1" firstCol="1" bandRow="1"/>
              <a:tblGrid>
                <a:gridCol w="1613254">
                  <a:extLst>
                    <a:ext uri="{9D8B030D-6E8A-4147-A177-3AD203B41FA5}">
                      <a16:colId xmlns:a16="http://schemas.microsoft.com/office/drawing/2014/main" val="4055197331"/>
                    </a:ext>
                  </a:extLst>
                </a:gridCol>
                <a:gridCol w="924231">
                  <a:extLst>
                    <a:ext uri="{9D8B030D-6E8A-4147-A177-3AD203B41FA5}">
                      <a16:colId xmlns:a16="http://schemas.microsoft.com/office/drawing/2014/main" val="3044371455"/>
                    </a:ext>
                  </a:extLst>
                </a:gridCol>
                <a:gridCol w="5450237">
                  <a:extLst>
                    <a:ext uri="{9D8B030D-6E8A-4147-A177-3AD203B41FA5}">
                      <a16:colId xmlns:a16="http://schemas.microsoft.com/office/drawing/2014/main" val="1898851779"/>
                    </a:ext>
                  </a:extLst>
                </a:gridCol>
              </a:tblGrid>
              <a:tr h="374311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ٱلتَّرْقيمِ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رَمْزُها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مَتى </a:t>
                      </a:r>
                      <a:r>
                        <a:rPr lang="ar-M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تُسْتَعْمَلُ؟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04958"/>
                  </a:ext>
                </a:extLst>
              </a:tr>
              <a:tr h="33035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اَلنُّقْطَةُ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عِنْدَ نِهايَةِ جُمْلَةٍ تَمَّ مَعْناها.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6134"/>
                  </a:ext>
                </a:extLst>
              </a:tr>
              <a:tr h="132751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اَلْفاصِلَةُ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،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تَفْصِلُ بَيْنَ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ٱلْجُمَلِ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ٱلْقَصيرَةِ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لِجُمْلَةٍ طَويلَةٍ مُتَّصِلَةٍ.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بَيْنَ أَنْواعِ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ٱلشَّيْءِ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وَأَقْسامِهِ.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6030072"/>
                  </a:ext>
                </a:extLst>
              </a:tr>
              <a:tr h="774347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لْاِسْتِفْهامِ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؟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بَعْدَ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ٱلْاِسْتِفْهامِ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ٱلسُّؤالِ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).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5060"/>
                  </a:ext>
                </a:extLst>
              </a:tr>
              <a:tr h="83590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لتَّعَجُّبِ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!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في نِهايَةِ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ٱلْجُمْلَةِ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ٱلَّتي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نُعَبِّرُ فيها عَنِ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ٱلْمَشاعِرِ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(إِعْجاب، تَذَمُّر، فَرَح، حُزْن...).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56639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E7D0E4B-A3C7-A397-A8C5-53E7A63A743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BB378F-BD5F-4DD6-498D-A72B203BA55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868E74-423F-FBF1-73B0-AE5CE9C398A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0BD618-231E-46BD-A920-16872D04DE5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D323B7BF-DE89-59C3-7836-326F2FBC786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F6B2F18C-4219-B3B8-B79D-D7B2342618D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4;p5">
            <a:extLst>
              <a:ext uri="{FF2B5EF4-FFF2-40B4-BE49-F238E27FC236}">
                <a16:creationId xmlns:a16="http://schemas.microsoft.com/office/drawing/2014/main" id="{C9100465-FB50-CCA0-B217-610138D5BAB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7FF2DA-6BE1-BB57-22D5-887C26BC4E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7653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EC70E-EB95-8248-D0AC-A07E4FA6F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F3CD749-ECD6-3E4B-C380-3D34723B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دقيقتان لكل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مشارك:سأتأكد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من قراءتكم بدقة و استرسال و نبر مناسب.</a:t>
            </a:r>
            <a:br>
              <a:rPr lang="fr-FR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عليكم قراءة النص قبل أن يختفي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81CE0B-8ED4-4885-147B-19610BF2ECC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4628B6-0E19-9EE7-D32A-CFC9D8A927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6442E7-1E1E-B2BB-7AEA-4DD6CA0324E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12DEFA-D1F8-B0A0-37F7-4D3F176E1FF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6B942C-9A65-07E8-2E1D-B057119AE3F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78378D55-F035-CFDE-48BD-3F838AF55DC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A823CFF0-510C-E9D6-A7B5-905CB1E102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41776247-CAF3-1472-59C8-BBE8F194E38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E14C692-E050-B7C8-6624-E842477248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FC7710F-9C17-104B-2A7D-94779FD0AC7D}"/>
              </a:ext>
            </a:extLst>
          </p:cNvPr>
          <p:cNvSpPr/>
          <p:nvPr/>
        </p:nvSpPr>
        <p:spPr>
          <a:xfrm>
            <a:off x="438254" y="1584000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هَلْ تَخَيَّلْتَ نَفْسَكَ يَوْماً وأَنْتَ تَخوضُ رِحْلَةً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ٱسْتِكْشافِيَّةً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مَجاهِلِ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هَبْ نَفْسَكَ أَطْلَلْتَ عَبْرَ نافِذَةِ مَرْكَبَتِكَ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ٱلْفَضائِيَّةِ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لِتُلْقِيَ نَظْرَةً عَلى كَوْكَبِنا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ٱلْعَجيبِ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لا بُدَّ، حينَها، أَنْ تُلاحِظَ تِلْكَ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ٱلْمِساحاتِ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ٱلشّاسِعَةَ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ٱلْمُتَأَلِّقَةَ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تَـحْتَ أَشِعَّةِ ٱلشَّمْسِ، وَهِيَ تَسْبَحُ وَسْطَ كَمٍّ هائِلٍ مِنَ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ٱلْبِحارِ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وَٱلْمُحيطاتِ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هذِهِ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ٱلْكُتَلُ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ٱلْأَرْضِيَّةُ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ٱلضَّخْمَةُ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تُدْعى "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ٱلْقارّاتِ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"، وَهِيَ أَماكِنُ فَريدَةٌ، تُخْفي وَراءَها تاريخاً حافِلاً. تَعالَ بِنا معاً في رِحْلَةٍ شَيِّقَةٍ بَيْنَ تَضاريسِ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ٱلْقارّاتِ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نَسْتَكْشِفُ عَبْرَها ثَقافاتِ مُخْتَلِفِ شُعوبِ ٱلْعالَمِ.</a:t>
            </a:r>
          </a:p>
        </p:txBody>
      </p:sp>
      <p:pic>
        <p:nvPicPr>
          <p:cNvPr id="8" name="Espace réservé pour une image  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8DEBDB9-4E9C-85CA-026E-FC7769CBC7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9541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2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B880F-E949-28B9-428B-7AA5D5903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CDE27ED-862B-9BC0-1743-4F6B6EF4AF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F24479CC-1025-05A9-8C52-B1030B52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1DC3B9B-4089-0F38-7646-E644BD1CF23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42AFD52-F407-96CA-1147-5A48B524AD15}"/>
              </a:ext>
            </a:extLst>
          </p:cNvPr>
          <p:cNvGraphicFramePr>
            <a:graphicFrameLocks noGrp="1"/>
          </p:cNvGraphicFramePr>
          <p:nvPr/>
        </p:nvGraphicFramePr>
        <p:xfrm>
          <a:off x="433117" y="2190362"/>
          <a:ext cx="8277768" cy="384048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مُسْتَرْسَلَةً؟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ٱلْوَصْلِ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070255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ٱلنُّطْقُ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ٱلسَّليمُ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لِلْأَصْواتِ؟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84D123D2-091D-900D-61B2-3B74B53F800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F24388-D0A1-35C7-720A-8070FE1C86C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04E6D-B3A2-619F-78FC-97CB2A37817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BDFA08-39B7-722A-7851-9550A6D58F8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7E2729B1-FEB5-01C4-F607-F03D7289FB8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3F71D367-B0DA-8BA8-D5CB-B425E90555B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E8D77498-A892-3330-989E-E736FDB9F3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B6DF7C-9C12-1954-E86D-054C196B5E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229330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88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415306" y="341285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مُدُنٌ وَ أَسْوارٌ: توظيف استراتيجية الفهم.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6423065" y="2234652"/>
            <a:ext cx="819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245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EABE98C5-9840-DABF-8124-0E1A10BD09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98" y="2274998"/>
            <a:ext cx="544897" cy="62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اللغة العربية، سنواصل مراجعة وتوليف ما تعلمتموه خلال الأسابيع الأربعة للوحدة.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2167F6-24F9-3215-AC47-A4F22036A65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FE6C19-1BA7-7202-9536-1D406040882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794047-93B2-92AF-57ED-18752B92C94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6312B2-7CE3-296A-71BD-7FDA007B574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D5641D78-88AC-859C-D975-E58E2A977AA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423E274F-08D7-DAC5-F464-859B6F23767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889F1FA7-F500-0454-C422-D3815923739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7694E8A-0974-BEB3-AF15-50A17C947C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texte, Visage humain, personne, lettre&#10;&#10;Le contenu généré par l’IA peut être incorrect.">
            <a:extLst>
              <a:ext uri="{FF2B5EF4-FFF2-40B4-BE49-F238E27FC236}">
                <a16:creationId xmlns:a16="http://schemas.microsoft.com/office/drawing/2014/main" id="{AD2B571F-4DCA-BA18-6536-56570B88A4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2956" y="1699318"/>
            <a:ext cx="3418087" cy="469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516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E8AA3-C535-A87E-1D41-2D9D2ACF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D35ABF1-E04B-3DD0-CB24-6B6FA351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النص في كراستكم، ص112 .سأمنحكم 5 دقائق لقراءة النص التالي قراءة هامسة.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42D1F3F-2B93-DD95-E423-5ADFC9A4F9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4A0747-052F-F2FB-BA1F-46AE0BE51BE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4C439F-E882-1BF3-0071-4BEF61B068D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4FF251-1C16-1637-5E61-01D61D16AD8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2B9659-F4F1-203E-DD72-E8253088212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2EC58F44-6320-5B7C-5DE6-F5DECDA693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1824BD72-BEE9-B747-6182-6C2C336AD53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CBD19019-2228-C474-5C84-95048443AB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E35C38-E9A4-7831-E3A5-69681CF3E6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63C2013-837E-2341-7CB4-1CD3A3A515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9070" y="1584325"/>
            <a:ext cx="3545859" cy="5064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E839FE-2283-A838-3B16-F8C329D1DFC9}"/>
              </a:ext>
            </a:extLst>
          </p:cNvPr>
          <p:cNvSpPr/>
          <p:nvPr/>
        </p:nvSpPr>
        <p:spPr>
          <a:xfrm>
            <a:off x="3002972" y="2198417"/>
            <a:ext cx="2971801" cy="2581402"/>
          </a:xfrm>
          <a:prstGeom prst="roundRect">
            <a:avLst>
              <a:gd name="adj" fmla="val 30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2473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5A0B6-7BAF-F02C-5A4B-C9A3946AA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C2CD0A9-7864-D6A8-46E1-3ED96481F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الأولى من النص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AEFE3A-10D0-C3BD-B192-7E8864B4E32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15F6FE-2041-3605-4777-AA6F1E4B842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9E9BA1-A292-A17E-C8BC-85ECEA571EE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959F-CE6D-095B-EEDA-A379ABDCB7E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E96440-6681-C845-C2FF-2C9312742F1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DBF147C3-54E8-B65F-0165-156F6A5DEEB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6034C6BE-D35D-CF23-7403-EDE367B6B4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56FA68-EC1D-3C8C-1BFD-C0BA1F3E9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B436F93-6D54-8487-A479-858D673B58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texte, Police, blanc, document&#10;&#10;Le contenu généré par l’IA peut être incorrect.">
            <a:extLst>
              <a:ext uri="{FF2B5EF4-FFF2-40B4-BE49-F238E27FC236}">
                <a16:creationId xmlns:a16="http://schemas.microsoft.com/office/drawing/2014/main" id="{8771C1EA-B656-3417-A552-533B6D2E29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923" y="2319026"/>
            <a:ext cx="8300153" cy="350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7160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F70CB-0F57-74C3-4B36-078B036B8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E4A1121-5CF5-7BAB-CCAE-61C19D985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الثانية من النص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99CC45-9993-473F-E47C-BB4F109571D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8009C9-9C91-F425-3DDC-45F88F94461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E193D-222C-8610-2D38-811BFAF6DD4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87FE83-EBCC-28E9-3A8C-C0550D3E365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5B55FD24-DE26-EE4C-3BB7-2D74D8E70B1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A732ABE2-7ADC-758B-03E3-1A5DEF0E00B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70FD8E69-94B6-FFF4-B382-11EC916F9A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155672-E2E5-5455-073B-A1E39ED522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BA60EAA-A510-57EA-05F3-0BA3FBDDA0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72C07D99-95AE-CE8A-66CD-8CA76FDD1D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693" y="2341138"/>
            <a:ext cx="8408613" cy="339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8194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09DE9-3AD6-17A1-2CF9-D018691A9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E884446-2E1B-247E-2A0D-CADAE4232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الثالثة من النص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6A2166-C522-5DE4-20D3-C5B91B444F4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B25900-2326-5C31-5CF8-B6C12F085D9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B1D928-7560-FE80-81E1-EA124AA38B5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D14B9C-54ED-EAEC-214E-9D2836D9F7E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6C8A6A65-9A14-686D-3320-F5E0EE2F5AA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EA1DE685-9B2C-86FD-9CCC-5F949B8EEA5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62E5284D-46D9-1CDF-3E1D-ACC0A13FD40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F518BC-5FA8-2A6E-6C11-EB06EAE3EB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D745B58-E944-5BBD-58CA-EE1C5750F2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A8F9309-21D5-D99D-5332-3DD632EC9A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889" y="2448064"/>
            <a:ext cx="8398222" cy="344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8070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43DB6-D77B-D659-D67C-196DADEF4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9C4C44-396D-6FB3-3A88-9167380E4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الرابعة من النص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FFB85C-9EFC-4F33-D706-0AF6526C47B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AABEF7-D275-0FB9-E7C8-96910F1ADFD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C795EF-8E69-CC66-F433-B7E2B3B4AE1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4F9DAE-E8BF-29DC-3B59-752B48AEA41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093980FC-1863-0F0D-7FFD-0C16AC3E85B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9D66ECD8-7BA9-6B4D-0630-3BC92B44160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A0671F93-4DF9-37BF-1A67-840EFAA7E06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52B7F8-C996-95C4-BBE3-7256853E1D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E90779-1ACD-153E-C54C-A04136A667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blanc&#10;&#10;Le contenu généré par l’IA peut être incorrect.">
            <a:extLst>
              <a:ext uri="{FF2B5EF4-FFF2-40B4-BE49-F238E27FC236}">
                <a16:creationId xmlns:a16="http://schemas.microsoft.com/office/drawing/2014/main" id="{1693D5B6-8ED7-69BE-BAF9-B1F7CDFD8E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636" y="2473037"/>
            <a:ext cx="8408613" cy="295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0071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E10E4-8FD1-1F2E-7B44-EAD37EA4E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1682D32-AE7D-F6E2-E587-209EF6E34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أجيبوا عن السؤالين 1و2: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D4E2230-4A3E-029C-9081-66720309BD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E642F3-2845-A839-764F-DFECD888D5E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B8AAB0-0BF2-9110-7A23-6731581572A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4420C4-F0A1-1E57-E24E-9F867172DF0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8B34FA-AC96-45CF-8A83-C2DAF383587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FACE1CB1-7F05-CB5F-0AA3-E24BD3455B2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F8C1EEC4-7DE0-8C74-5A8C-0D877249541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79A1601D-B4C7-4E53-FA62-01D50829C6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FC1AA9-EE35-98F9-0568-7FF9388DE3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FB8F2E3-69A5-81C4-6619-76A48F5F25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9070" y="1584325"/>
            <a:ext cx="3545859" cy="5064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C11AEC4-8A42-336A-9E29-9CFB4787C4A2}"/>
              </a:ext>
            </a:extLst>
          </p:cNvPr>
          <p:cNvSpPr/>
          <p:nvPr/>
        </p:nvSpPr>
        <p:spPr>
          <a:xfrm>
            <a:off x="3045964" y="5039591"/>
            <a:ext cx="3052070" cy="1340427"/>
          </a:xfrm>
          <a:prstGeom prst="roundRect">
            <a:avLst>
              <a:gd name="adj" fmla="val 30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223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8CE7B-06BC-2D52-109C-D8448B36C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50FE11E-F388-DF01-4A62-36B163773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، نجيب عن السؤال الأول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8FD58B-1193-A818-5132-D403530083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C2CAA50-FE1F-B964-AF01-131E2E9E64B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A224D0-6D38-9323-9A54-D034CF9EE8C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B8C8B5-96D1-D78A-3ED0-716A8DEE065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5166-ECE4-A47A-9D11-168A07DE6E6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BAC33B62-4731-1C14-4F1E-411EDD45185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5542607E-0863-D445-FA7E-12C486C28DC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DBA6FC3E-841E-7E85-8089-EC61516D70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207B3B-3996-8969-A20A-4BAB015CB7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Titre 9">
            <a:extLst>
              <a:ext uri="{FF2B5EF4-FFF2-40B4-BE49-F238E27FC236}">
                <a16:creationId xmlns:a16="http://schemas.microsoft.com/office/drawing/2014/main" id="{C25A735A-D9B5-24B5-B68D-4B422BAB314A}"/>
              </a:ext>
            </a:extLst>
          </p:cNvPr>
          <p:cNvSpPr txBox="1">
            <a:spLocks/>
          </p:cNvSpPr>
          <p:nvPr/>
        </p:nvSpPr>
        <p:spPr>
          <a:xfrm>
            <a:off x="2593330" y="1656000"/>
            <a:ext cx="5110110" cy="8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أُتِمُّ بِٱلصِّفَةِ ٱلْمُناسِبَةِ لِلْكَلِماتِ ٱلتّالِيَةِ :</a:t>
            </a:r>
          </a:p>
        </p:txBody>
      </p:sp>
      <p:pic>
        <p:nvPicPr>
          <p:cNvPr id="20" name="Image 19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CC66816-BA6A-2F87-C53D-A7A90B8CA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510" y="2609193"/>
            <a:ext cx="8268980" cy="2827614"/>
          </a:xfrm>
          <a:prstGeom prst="rect">
            <a:avLst/>
          </a:prstGeom>
        </p:spPr>
      </p:pic>
      <p:sp>
        <p:nvSpPr>
          <p:cNvPr id="16" name="Titre 9">
            <a:extLst>
              <a:ext uri="{FF2B5EF4-FFF2-40B4-BE49-F238E27FC236}">
                <a16:creationId xmlns:a16="http://schemas.microsoft.com/office/drawing/2014/main" id="{0CC42296-FC06-95CE-80EB-96FE2251134D}"/>
              </a:ext>
            </a:extLst>
          </p:cNvPr>
          <p:cNvSpPr txBox="1">
            <a:spLocks/>
          </p:cNvSpPr>
          <p:nvPr/>
        </p:nvSpPr>
        <p:spPr>
          <a:xfrm>
            <a:off x="5897584" y="3725469"/>
            <a:ext cx="1998609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ضَيِّقَةٌ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Titre 9">
            <a:extLst>
              <a:ext uri="{FF2B5EF4-FFF2-40B4-BE49-F238E27FC236}">
                <a16:creationId xmlns:a16="http://schemas.microsoft.com/office/drawing/2014/main" id="{8EA89859-0D34-155F-1D4E-D3A3B29A8243}"/>
              </a:ext>
            </a:extLst>
          </p:cNvPr>
          <p:cNvSpPr txBox="1">
            <a:spLocks/>
          </p:cNvSpPr>
          <p:nvPr/>
        </p:nvSpPr>
        <p:spPr>
          <a:xfrm>
            <a:off x="5758549" y="4678662"/>
            <a:ext cx="1998609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بَيْضاءُ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Titre 9">
            <a:extLst>
              <a:ext uri="{FF2B5EF4-FFF2-40B4-BE49-F238E27FC236}">
                <a16:creationId xmlns:a16="http://schemas.microsoft.com/office/drawing/2014/main" id="{47739A9E-49C5-C494-F96D-27F0F28D574C}"/>
              </a:ext>
            </a:extLst>
          </p:cNvPr>
          <p:cNvSpPr txBox="1">
            <a:spLocks/>
          </p:cNvSpPr>
          <p:nvPr/>
        </p:nvSpPr>
        <p:spPr>
          <a:xfrm>
            <a:off x="1466088" y="2719869"/>
            <a:ext cx="1998609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أَنْدَلُسِيَّةٌ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Titre 9">
            <a:extLst>
              <a:ext uri="{FF2B5EF4-FFF2-40B4-BE49-F238E27FC236}">
                <a16:creationId xmlns:a16="http://schemas.microsoft.com/office/drawing/2014/main" id="{6480EC23-F501-32D3-E8EA-D9B1F563614B}"/>
              </a:ext>
            </a:extLst>
          </p:cNvPr>
          <p:cNvSpPr txBox="1">
            <a:spLocks/>
          </p:cNvSpPr>
          <p:nvPr/>
        </p:nvSpPr>
        <p:spPr>
          <a:xfrm>
            <a:off x="632373" y="3696415"/>
            <a:ext cx="2832323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ذاتُ طِرازٍ أَنْدَلُسِيٍّ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Titre 9">
            <a:extLst>
              <a:ext uri="{FF2B5EF4-FFF2-40B4-BE49-F238E27FC236}">
                <a16:creationId xmlns:a16="http://schemas.microsoft.com/office/drawing/2014/main" id="{D5E1B016-5727-4EE7-89F5-E9E26D5A820E}"/>
              </a:ext>
            </a:extLst>
          </p:cNvPr>
          <p:cNvSpPr txBox="1">
            <a:spLocks/>
          </p:cNvSpPr>
          <p:nvPr/>
        </p:nvSpPr>
        <p:spPr>
          <a:xfrm>
            <a:off x="145473" y="4661304"/>
            <a:ext cx="3599779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بَساتينِ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ٱلْأَنْدَلُسِ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ٱلْغَنّاءِ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Titre 9">
            <a:extLst>
              <a:ext uri="{FF2B5EF4-FFF2-40B4-BE49-F238E27FC236}">
                <a16:creationId xmlns:a16="http://schemas.microsoft.com/office/drawing/2014/main" id="{FAAE0432-E242-0284-742F-16ACF757DA72}"/>
              </a:ext>
            </a:extLst>
          </p:cNvPr>
          <p:cNvSpPr txBox="1">
            <a:spLocks/>
          </p:cNvSpPr>
          <p:nvPr/>
        </p:nvSpPr>
        <p:spPr>
          <a:xfrm>
            <a:off x="5679303" y="2789469"/>
            <a:ext cx="1998609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اَلْعَريقُ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89222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D6070-57B5-A180-6196-E2A7517E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4EBD266-715B-B89F-6ED6-EE2019BB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، نجيب عن السؤال الثاني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9AA078-FFFC-93F6-93E1-53C5416A44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E32243-AE46-B036-C0CA-47B3BE913A1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CD1822-A75F-8567-B4FA-B3C69DF0BB8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658B43-C1F0-DF47-03F3-ED2833AA3BE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A992C1-7770-56B8-5C9A-B2235AFAAA4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F809FEA9-1EE8-6263-2FA3-471C0DBA7F2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559F7C1A-C92B-5601-8014-5EB52A65FA9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0A99A0A8-119E-557B-A346-5D8D0DE26D7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40922C-4B5D-3419-DA48-C7158DA405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Titre 9">
            <a:extLst>
              <a:ext uri="{FF2B5EF4-FFF2-40B4-BE49-F238E27FC236}">
                <a16:creationId xmlns:a16="http://schemas.microsoft.com/office/drawing/2014/main" id="{A0FAC5DA-D5AF-B174-987C-7176A5565B42}"/>
              </a:ext>
            </a:extLst>
          </p:cNvPr>
          <p:cNvSpPr txBox="1">
            <a:spLocks/>
          </p:cNvSpPr>
          <p:nvPr/>
        </p:nvSpPr>
        <p:spPr>
          <a:xfrm>
            <a:off x="529937" y="1925518"/>
            <a:ext cx="7753523" cy="732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ٱلْكَلِمَةَ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لِكُلِّ مَجْموعَةٍ مِنَ ٱلْكَلِماتِ ٱلتّالِيَةِ:</a:t>
            </a:r>
          </a:p>
        </p:txBody>
      </p:sp>
      <p:pic>
        <p:nvPicPr>
          <p:cNvPr id="14" name="Image 13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20BB2D-1761-1B4F-C218-D0BA6835A4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027" y="2517631"/>
            <a:ext cx="8398886" cy="2864859"/>
          </a:xfrm>
          <a:prstGeom prst="rect">
            <a:avLst/>
          </a:prstGeom>
        </p:spPr>
      </p:pic>
      <p:sp>
        <p:nvSpPr>
          <p:cNvPr id="23" name="Titre 9">
            <a:extLst>
              <a:ext uri="{FF2B5EF4-FFF2-40B4-BE49-F238E27FC236}">
                <a16:creationId xmlns:a16="http://schemas.microsoft.com/office/drawing/2014/main" id="{976C7328-7DD8-A524-FE7B-5905D44B6BA0}"/>
              </a:ext>
            </a:extLst>
          </p:cNvPr>
          <p:cNvSpPr txBox="1">
            <a:spLocks/>
          </p:cNvSpPr>
          <p:nvPr/>
        </p:nvSpPr>
        <p:spPr>
          <a:xfrm>
            <a:off x="2940627" y="2658189"/>
            <a:ext cx="1213553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مَرافِقُ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Titre 9">
            <a:extLst>
              <a:ext uri="{FF2B5EF4-FFF2-40B4-BE49-F238E27FC236}">
                <a16:creationId xmlns:a16="http://schemas.microsoft.com/office/drawing/2014/main" id="{6C2CFD14-09A9-FC01-EB9C-16D8DFA9F88E}"/>
              </a:ext>
            </a:extLst>
          </p:cNvPr>
          <p:cNvSpPr txBox="1">
            <a:spLocks/>
          </p:cNvSpPr>
          <p:nvPr/>
        </p:nvSpPr>
        <p:spPr>
          <a:xfrm>
            <a:off x="3358447" y="3599081"/>
            <a:ext cx="1213553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مُدُنٌ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Titre 9">
            <a:extLst>
              <a:ext uri="{FF2B5EF4-FFF2-40B4-BE49-F238E27FC236}">
                <a16:creationId xmlns:a16="http://schemas.microsoft.com/office/drawing/2014/main" id="{3635AA68-80A6-DF1A-1870-68982F9AB80D}"/>
              </a:ext>
            </a:extLst>
          </p:cNvPr>
          <p:cNvSpPr txBox="1">
            <a:spLocks/>
          </p:cNvSpPr>
          <p:nvPr/>
        </p:nvSpPr>
        <p:spPr>
          <a:xfrm>
            <a:off x="135082" y="4529581"/>
            <a:ext cx="2458097" cy="842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مَعالِمُ تاريخِيَّةٌ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002840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ننتقل للإجابة عن باقي الأسئلة سنتذكر معا خطوات توظيف استراتيجية الكلمات المفاتيح لِاسْتِنْتاجِ مَعْلوماتٍ ضِمْنِيَّةٍ. من يذكرنا بها؟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C7E8248-02CA-739D-7FE0-5C0E5EB522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709B2FB-9286-2ADC-5088-8483140065A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47ECA4-F5FA-7863-DC32-D28880EF57D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C2117B-4E3A-7706-61DE-744A8DB663C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56E3BB-1B7B-F6EC-54AC-D4FBA9747C9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7F45BC2-6EB1-796D-9E64-68080AD3782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4D7898BF-23CF-2504-6B3D-553AB4CA91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7BBE564E-0D7C-1833-2D2D-C5CD1874545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5DFBBD-9BF6-E24C-85F3-7092B008DD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B0DC5CF-82FE-07A3-1464-A18807F7E0EE}"/>
              </a:ext>
            </a:extLst>
          </p:cNvPr>
          <p:cNvSpPr txBox="1"/>
          <p:nvPr/>
        </p:nvSpPr>
        <p:spPr>
          <a:xfrm>
            <a:off x="1342869" y="3134087"/>
            <a:ext cx="6458261" cy="1736646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لِاسْتِنْتاجِ مَعْلوماتٍ ضِمْنِيَّةٍ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341091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1E95-D4BF-306B-3958-8ABD82E4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AF6E27-B9B9-2C87-46AA-9FD698C0D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F2F85F0-6278-47AF-535B-FCCADFD1E5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B4A428-A865-22B1-6D5B-BB087E5DBCB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5E3830-6FFD-52C0-F76D-05397934EA0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EAE80A-8088-7F92-6B79-6C7A5AE75F2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E960B0-E83A-D736-CB80-5290A15F530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93584E95-93AB-3D6A-E02B-DF648E4151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29C1C730-19E1-B748-6B6D-8DBCDEC0D8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AE0FD6C-916B-DF58-6BA7-383998D8C97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AF6985-F272-ADF8-C84C-F489F55E32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E91638-2DF6-98C5-571F-5FA8E705C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647" y="1575853"/>
            <a:ext cx="6840000" cy="460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69157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30AFE-61A4-6496-BDF4-6823A69BA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252C722-0880-92D0-1CCD-5C0C86C7A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فديو استراتيجية الكلمات المفاتيح لاستنتاج معلومات ضمنية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D9B183-BB5A-80E1-0885-40EC7DF009F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7C0D08-5F7B-156D-A639-05071AA6C6D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C544BD-D8B0-BB06-39C5-2B460DB202F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B84E6-57A2-7F41-8472-5A457889FBC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C65B58B-4CAE-94BF-3100-1BBE006596F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88E6442A-3503-2CD2-EE93-50B4B011E4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485803D3-64C8-C845-A75D-0E2A551B377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4E26B6-9AF4-31FC-6454-C3ECABB893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40E20F-3B4C-23AA-B21E-50FBCF23E1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استراتيجية الكلمات المفاتيح - ضمني - المستوى الرابع">
            <a:hlinkClick r:id="" action="ppaction://media"/>
            <a:extLst>
              <a:ext uri="{FF2B5EF4-FFF2-40B4-BE49-F238E27FC236}">
                <a16:creationId xmlns:a16="http://schemas.microsoft.com/office/drawing/2014/main" id="{A5F31511-9091-3D26-D4F5-C06BEF471F9A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2527" y="1878762"/>
            <a:ext cx="7518069" cy="4228702"/>
          </a:xfrm>
        </p:spPr>
      </p:pic>
    </p:spTree>
    <p:extLst>
      <p:ext uri="{BB962C8B-B14F-4D97-AF65-F5344CB8AC3E}">
        <p14:creationId xmlns:p14="http://schemas.microsoft.com/office/powerpoint/2010/main" val="3890917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98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8E032-491F-B70F-220C-E6202661B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F6E59FD-2500-DE1E-BC51-04BC6F683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 و بشكل فردي على كراساتكم أجيبوا عن الأسئلة من 1 إلى 9 الواردة بالصفحتين 58 و 59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20د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7D3BE8-63BF-C9DD-FC72-A4F14DED7C0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FEA6EE-A7FC-8A76-EF96-9E74DC5B0CE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A86EAD-CD95-4EBF-B9CF-3FF36E5CF3E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ECAA5B-5D5F-E2AD-1C8E-DE914CFB7EF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639D0645-383D-7781-C710-F89E579FF90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85122C42-551C-33FF-3151-C7C55AF79B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6722F090-BA56-63B3-8F38-EF8A5328743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F6480C-C71A-6075-23FA-B367AEF07A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B6FA441-A9BD-772A-4DB8-1DDDECA2D4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44" y="1134269"/>
            <a:ext cx="679014" cy="781679"/>
          </a:xfrm>
          <a:prstGeom prst="rect">
            <a:avLst/>
          </a:prstGeom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5B2200-8ABC-4335-777B-CF91BE3F87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bleu vert&#10;&#10;Le contenu généré par l’IA peut être incorrect.">
            <a:extLst>
              <a:ext uri="{FF2B5EF4-FFF2-40B4-BE49-F238E27FC236}">
                <a16:creationId xmlns:a16="http://schemas.microsoft.com/office/drawing/2014/main" id="{BAC60221-4090-CAA1-BC22-F3C289E4FA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5931" y="1525108"/>
            <a:ext cx="3612723" cy="5000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9D7A806-3BF5-5CE7-423F-241BA0335721}"/>
              </a:ext>
            </a:extLst>
          </p:cNvPr>
          <p:cNvSpPr/>
          <p:nvPr/>
        </p:nvSpPr>
        <p:spPr>
          <a:xfrm>
            <a:off x="3241965" y="2265217"/>
            <a:ext cx="3082510" cy="4042065"/>
          </a:xfrm>
          <a:prstGeom prst="roundRect">
            <a:avLst>
              <a:gd name="adj" fmla="val 30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32432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8C372-D9D0-1F1A-AC38-F5D8035AD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6C16200-40BB-8224-6DBC-4DFA762B6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الأول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الجواب؟ في أي فقرة يوجد الجواب؟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5AC995A-0E4C-F61C-6A7A-1664A4EED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5B91B4-DABA-E5C4-A031-ACDDE7B4FAE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9034DA-C8F6-1408-DBCD-6D23140F1E9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5FB197-ECEF-393B-C875-392491F4285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2D8395-862C-F8F7-6855-F7054BF89E4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60808994-9545-76BD-0AD0-450EBF9FB87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DEF47CD7-2F90-0242-7E32-30DE4CA02A4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B4BCA54E-B16B-8B01-98EB-EE3B4770E7A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9FC629-E9CF-FC8D-1D82-C16BEC8A0B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Titre 9">
            <a:extLst>
              <a:ext uri="{FF2B5EF4-FFF2-40B4-BE49-F238E27FC236}">
                <a16:creationId xmlns:a16="http://schemas.microsoft.com/office/drawing/2014/main" id="{8A49F163-E8CB-51C9-8BD9-AB67E43FEA13}"/>
              </a:ext>
            </a:extLst>
          </p:cNvPr>
          <p:cNvSpPr txBox="1">
            <a:spLocks/>
          </p:cNvSpPr>
          <p:nvPr/>
        </p:nvSpPr>
        <p:spPr>
          <a:xfrm>
            <a:off x="2153545" y="1451263"/>
            <a:ext cx="5264483" cy="1023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تَقَعُ مَدْرَسَةُ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ٱلْعَطّارينَ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B106963-07F9-33D3-4C7B-D3FE03161D3D}"/>
              </a:ext>
            </a:extLst>
          </p:cNvPr>
          <p:cNvCxnSpPr>
            <a:cxnSpLocks/>
          </p:cNvCxnSpPr>
          <p:nvPr/>
        </p:nvCxnSpPr>
        <p:spPr>
          <a:xfrm flipH="1">
            <a:off x="6920345" y="2329408"/>
            <a:ext cx="4976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E5CF953-7BCC-3452-3E29-29739B4C5658}"/>
              </a:ext>
            </a:extLst>
          </p:cNvPr>
          <p:cNvCxnSpPr>
            <a:cxnSpLocks/>
          </p:cNvCxnSpPr>
          <p:nvPr/>
        </p:nvCxnSpPr>
        <p:spPr>
          <a:xfrm flipH="1">
            <a:off x="3900297" y="2307007"/>
            <a:ext cx="22461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Une image contenant texte, Police, blanc, document&#10;&#10;Le contenu généré par l’IA peut être incorrect.">
            <a:extLst>
              <a:ext uri="{FF2B5EF4-FFF2-40B4-BE49-F238E27FC236}">
                <a16:creationId xmlns:a16="http://schemas.microsoft.com/office/drawing/2014/main" id="{B802855C-EE5E-82C3-555B-D39F1AF888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0299" y="4123826"/>
            <a:ext cx="5625582" cy="2375514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8AD2AC9-97B7-9A31-3AA5-4268BB20F7C0}"/>
              </a:ext>
            </a:extLst>
          </p:cNvPr>
          <p:cNvCxnSpPr>
            <a:cxnSpLocks/>
          </p:cNvCxnSpPr>
          <p:nvPr/>
        </p:nvCxnSpPr>
        <p:spPr>
          <a:xfrm flipH="1">
            <a:off x="6057900" y="5192217"/>
            <a:ext cx="93131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19631DB-DE3A-84E3-7344-4D5B84870ED1}"/>
              </a:ext>
            </a:extLst>
          </p:cNvPr>
          <p:cNvCxnSpPr>
            <a:cxnSpLocks/>
          </p:cNvCxnSpPr>
          <p:nvPr/>
        </p:nvCxnSpPr>
        <p:spPr>
          <a:xfrm flipH="1">
            <a:off x="4178366" y="5812208"/>
            <a:ext cx="93131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re 9">
            <a:extLst>
              <a:ext uri="{FF2B5EF4-FFF2-40B4-BE49-F238E27FC236}">
                <a16:creationId xmlns:a16="http://schemas.microsoft.com/office/drawing/2014/main" id="{59E8026F-8846-59A5-2F7E-0E996B1A3171}"/>
              </a:ext>
            </a:extLst>
          </p:cNvPr>
          <p:cNvSpPr txBox="1">
            <a:spLocks/>
          </p:cNvSpPr>
          <p:nvPr/>
        </p:nvSpPr>
        <p:spPr>
          <a:xfrm>
            <a:off x="2431615" y="2714809"/>
            <a:ext cx="6072728" cy="1023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تَقَعُ مَدْرَسَةُ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ٱلْعَطّارينَ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مَدينَةِ فاسَ.</a:t>
            </a:r>
          </a:p>
        </p:txBody>
      </p:sp>
    </p:spTree>
    <p:extLst>
      <p:ext uri="{BB962C8B-B14F-4D97-AF65-F5344CB8AC3E}">
        <p14:creationId xmlns:p14="http://schemas.microsoft.com/office/powerpoint/2010/main" val="3258406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AEF46-BFC8-0E14-CFCB-4EE7BC6D3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200E735-0C2D-97D8-262F-616040484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الثاني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الجواب؟ في أي فقرة يوجد الجواب؟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342AFBB-013E-0A07-960C-566A422E1C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1FED816-C6DB-2807-48F1-FA7325551BA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06589C-0148-2F3A-73AB-F610D41561D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50E2EC-1899-DC6C-0D9A-008FB048F66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D6AE28-235E-8491-5531-A89FF3090C5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A73ADF2-E997-8B11-56C2-766E9647CD7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609530F6-24B1-A93C-3AB4-7EC350344A1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A9A064A2-E18E-64A0-1406-31D070701AC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EF9632-FD31-565A-1798-0C00B9DDC2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Titre 9">
            <a:extLst>
              <a:ext uri="{FF2B5EF4-FFF2-40B4-BE49-F238E27FC236}">
                <a16:creationId xmlns:a16="http://schemas.microsoft.com/office/drawing/2014/main" id="{0AF0E8A1-162E-A07D-FB34-963A910F1D59}"/>
              </a:ext>
            </a:extLst>
          </p:cNvPr>
          <p:cNvSpPr txBox="1">
            <a:spLocks/>
          </p:cNvSpPr>
          <p:nvPr/>
        </p:nvSpPr>
        <p:spPr>
          <a:xfrm>
            <a:off x="747970" y="1584325"/>
            <a:ext cx="7490329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ٱلَّذي يُمَيِّزُ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ٱلْمَسْجِدَ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ٱلْأَعْظَمَ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بِمَدينَةِ شَفْشاوُنَ؟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F5B1E06-0D3A-3460-5262-A4F7FC093F69}"/>
              </a:ext>
            </a:extLst>
          </p:cNvPr>
          <p:cNvCxnSpPr>
            <a:cxnSpLocks/>
          </p:cNvCxnSpPr>
          <p:nvPr/>
        </p:nvCxnSpPr>
        <p:spPr>
          <a:xfrm flipH="1">
            <a:off x="7221682" y="2474880"/>
            <a:ext cx="101661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58DA182-273E-8A78-9640-CD637DEAA961}"/>
              </a:ext>
            </a:extLst>
          </p:cNvPr>
          <p:cNvCxnSpPr>
            <a:cxnSpLocks/>
          </p:cNvCxnSpPr>
          <p:nvPr/>
        </p:nvCxnSpPr>
        <p:spPr>
          <a:xfrm flipH="1">
            <a:off x="6525491" y="2474880"/>
            <a:ext cx="58712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5A9FF5F-F424-9337-8A2C-F67E37F91077}"/>
              </a:ext>
            </a:extLst>
          </p:cNvPr>
          <p:cNvCxnSpPr>
            <a:cxnSpLocks/>
          </p:cNvCxnSpPr>
          <p:nvPr/>
        </p:nvCxnSpPr>
        <p:spPr>
          <a:xfrm flipH="1">
            <a:off x="4374573" y="2474880"/>
            <a:ext cx="19819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485CE1AA-41BC-25A6-22A5-3F5A3696D8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9207" y="4067637"/>
            <a:ext cx="6255593" cy="2526786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2A71C1C-9759-3492-FAAE-2D7ECCD64089}"/>
              </a:ext>
            </a:extLst>
          </p:cNvPr>
          <p:cNvCxnSpPr>
            <a:cxnSpLocks/>
          </p:cNvCxnSpPr>
          <p:nvPr/>
        </p:nvCxnSpPr>
        <p:spPr>
          <a:xfrm flipH="1">
            <a:off x="6819054" y="5204225"/>
            <a:ext cx="99099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DCB118D-A5FC-4436-0018-FF526DB31230}"/>
              </a:ext>
            </a:extLst>
          </p:cNvPr>
          <p:cNvCxnSpPr>
            <a:cxnSpLocks/>
          </p:cNvCxnSpPr>
          <p:nvPr/>
        </p:nvCxnSpPr>
        <p:spPr>
          <a:xfrm flipH="1">
            <a:off x="5029200" y="5204225"/>
            <a:ext cx="152131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B39B8A8-CE5D-124D-4648-9F3DF46107BC}"/>
              </a:ext>
            </a:extLst>
          </p:cNvPr>
          <p:cNvCxnSpPr>
            <a:cxnSpLocks/>
          </p:cNvCxnSpPr>
          <p:nvPr/>
        </p:nvCxnSpPr>
        <p:spPr>
          <a:xfrm flipH="1">
            <a:off x="2431614" y="5204225"/>
            <a:ext cx="24832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re 9">
            <a:extLst>
              <a:ext uri="{FF2B5EF4-FFF2-40B4-BE49-F238E27FC236}">
                <a16:creationId xmlns:a16="http://schemas.microsoft.com/office/drawing/2014/main" id="{02E117AE-C090-2040-1C31-F881DA3B2630}"/>
              </a:ext>
            </a:extLst>
          </p:cNvPr>
          <p:cNvSpPr txBox="1">
            <a:spLocks/>
          </p:cNvSpPr>
          <p:nvPr/>
        </p:nvSpPr>
        <p:spPr>
          <a:xfrm>
            <a:off x="747970" y="2762416"/>
            <a:ext cx="7490329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يُمَيِّزُ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ٱلْمَسْجِدَ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ٱلْأَعْظَمَ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بِمَدينَةِ شَفْشاوُنَ هُوَ صَوْمَعَتُهُ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ٱلْمُثَمَّنَةُ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ٱلشَّكْلِ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نُقوشُهُ ذاتُ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ٱلطِّرازِ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ٱلْأَنْدَلُسِيِّ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ٱلْأَخّاذِ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7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6A1C2-A501-43DD-E500-96CAE4437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B4B7511-3074-C27A-8FD3-BB14AC240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الثالث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الجواب؟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BEC408A-E807-8CF7-2462-41E80C8C05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37F743-2B7F-5DD7-D9DA-8E5895B06C9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F69160-3553-599C-FC86-473B154BCBD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66895A-C191-F3FA-E18A-34C7E55E5A6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D9A280-85D1-5E36-22BE-2ECA8C41C6D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7F8D2724-FA54-2B34-26A8-9BCD1E4B0FA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B0DC101F-DA7D-946F-92BD-627714864F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074791E9-B085-5821-8269-ADF14F35B1A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EF53C78-0DC2-9213-9654-5096436EDD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FB015473-3554-9576-A010-48BA6749073A}"/>
              </a:ext>
            </a:extLst>
          </p:cNvPr>
          <p:cNvSpPr txBox="1">
            <a:spLocks/>
          </p:cNvSpPr>
          <p:nvPr/>
        </p:nvSpPr>
        <p:spPr>
          <a:xfrm>
            <a:off x="747970" y="1584325"/>
            <a:ext cx="7490329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شَبَّهَ ٱلْكاتِبُ مَدينَةَ شَفْشاوُنَ بِبُسْتانٍ؟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E30AD7E-5D84-53A7-E003-ECEDC28A6395}"/>
              </a:ext>
            </a:extLst>
          </p:cNvPr>
          <p:cNvCxnSpPr>
            <a:cxnSpLocks/>
          </p:cNvCxnSpPr>
          <p:nvPr/>
        </p:nvCxnSpPr>
        <p:spPr>
          <a:xfrm flipH="1">
            <a:off x="6754091" y="2464489"/>
            <a:ext cx="5990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861194B9-B513-4374-C8C4-B6F4B965DE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7614" y="4008215"/>
            <a:ext cx="6265826" cy="2530919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FC9EDBB-AFBE-0982-F5FD-BDC334518308}"/>
              </a:ext>
            </a:extLst>
          </p:cNvPr>
          <p:cNvCxnSpPr>
            <a:cxnSpLocks/>
          </p:cNvCxnSpPr>
          <p:nvPr/>
        </p:nvCxnSpPr>
        <p:spPr>
          <a:xfrm flipH="1">
            <a:off x="6024932" y="2464489"/>
            <a:ext cx="5990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098252C-6B08-D803-DA06-E7A8222B395C}"/>
              </a:ext>
            </a:extLst>
          </p:cNvPr>
          <p:cNvCxnSpPr>
            <a:cxnSpLocks/>
          </p:cNvCxnSpPr>
          <p:nvPr/>
        </p:nvCxnSpPr>
        <p:spPr>
          <a:xfrm flipH="1">
            <a:off x="1849582" y="2464489"/>
            <a:ext cx="230459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B98E289-46AA-9327-9D29-E5043DECA860}"/>
              </a:ext>
            </a:extLst>
          </p:cNvPr>
          <p:cNvCxnSpPr>
            <a:cxnSpLocks/>
          </p:cNvCxnSpPr>
          <p:nvPr/>
        </p:nvCxnSpPr>
        <p:spPr>
          <a:xfrm flipH="1">
            <a:off x="1537727" y="5786116"/>
            <a:ext cx="10521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4D1981F-ED6B-3D90-A85F-9A007EDF9B32}"/>
              </a:ext>
            </a:extLst>
          </p:cNvPr>
          <p:cNvCxnSpPr>
            <a:cxnSpLocks/>
          </p:cNvCxnSpPr>
          <p:nvPr/>
        </p:nvCxnSpPr>
        <p:spPr>
          <a:xfrm flipH="1">
            <a:off x="6400800" y="5786116"/>
            <a:ext cx="7493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FED3908C-0B6E-B266-13FF-5DDDB7374F69}"/>
              </a:ext>
            </a:extLst>
          </p:cNvPr>
          <p:cNvCxnSpPr>
            <a:cxnSpLocks/>
          </p:cNvCxnSpPr>
          <p:nvPr/>
        </p:nvCxnSpPr>
        <p:spPr>
          <a:xfrm flipH="1">
            <a:off x="4807964" y="5791423"/>
            <a:ext cx="7493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0BC9CDE-F6A9-7E3E-B9C7-0DFAB7239439}"/>
              </a:ext>
            </a:extLst>
          </p:cNvPr>
          <p:cNvCxnSpPr>
            <a:cxnSpLocks/>
          </p:cNvCxnSpPr>
          <p:nvPr/>
        </p:nvCxnSpPr>
        <p:spPr>
          <a:xfrm flipH="1">
            <a:off x="2701636" y="5860695"/>
            <a:ext cx="135073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re 9">
            <a:extLst>
              <a:ext uri="{FF2B5EF4-FFF2-40B4-BE49-F238E27FC236}">
                <a16:creationId xmlns:a16="http://schemas.microsoft.com/office/drawing/2014/main" id="{94C5A980-4377-3A10-0FD4-DF19BC9509EB}"/>
              </a:ext>
            </a:extLst>
          </p:cNvPr>
          <p:cNvSpPr txBox="1">
            <a:spLocks/>
          </p:cNvSpPr>
          <p:nvPr/>
        </p:nvSpPr>
        <p:spPr>
          <a:xfrm>
            <a:off x="884527" y="2617460"/>
            <a:ext cx="7490329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شَبَّهَ ٱلْكاتِبُ مَدينَةَ شَفْشاوُنَ بِبُسْتانٍ لِأَنَّها تَضُمُّ سَواقِيَ تَجْري فيها ٱلْمِياهُ وَ أَزْهاراً تُزَيِّنُ جُدْرانَها.</a:t>
            </a:r>
          </a:p>
        </p:txBody>
      </p:sp>
    </p:spTree>
    <p:extLst>
      <p:ext uri="{BB962C8B-B14F-4D97-AF65-F5344CB8AC3E}">
        <p14:creationId xmlns:p14="http://schemas.microsoft.com/office/powerpoint/2010/main" val="423761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7B33A-4051-682D-3CCE-5A12C3EFB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B77222-E5E6-9EF7-9CD4-4102CC0A5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الرابع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الجواب؟ في أي فقرة يوجد الجواب؟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5CED8D5-91F2-F3CE-D324-7E71CC8968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020B5-28A6-8198-803D-F7A7E026B4E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1D1539-E5CB-33A0-B2D9-1BF87046180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94BC88-E966-61E7-B0B5-5B3F8AD27C2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4D8BCC-6B97-DDDA-9424-6B18D0F4D80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732A7EBC-25D1-704A-5634-5253C937210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C272B09F-2592-3C3D-1911-6075244BF80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08CC0FC4-3290-E7E8-C8B2-3162D5EFA8A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69E419-4779-148D-931A-0D03510813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01E1E247-76EE-9C9D-69D3-960A7455EF5D}"/>
              </a:ext>
            </a:extLst>
          </p:cNvPr>
          <p:cNvSpPr txBox="1">
            <a:spLocks/>
          </p:cNvSpPr>
          <p:nvPr/>
        </p:nvSpPr>
        <p:spPr>
          <a:xfrm>
            <a:off x="747970" y="1584325"/>
            <a:ext cx="7490329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مَزَجَ مِعْمارُ ٱلْمُدُنِ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ٱلثَّلاثِ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ثَقافَتَيْنِ لِيُنْتِجَ مِعْماراً جَديداً وَ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مُتَمَيِّزاً.أُذْكُرْ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هاتَيْنِ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ٱلثَّقافَتَيْنِ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9281337-E4F1-E496-2C42-126E3FF889D2}"/>
              </a:ext>
            </a:extLst>
          </p:cNvPr>
          <p:cNvCxnSpPr>
            <a:cxnSpLocks/>
          </p:cNvCxnSpPr>
          <p:nvPr/>
        </p:nvCxnSpPr>
        <p:spPr>
          <a:xfrm flipH="1">
            <a:off x="7335982" y="2173544"/>
            <a:ext cx="58881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8E1E5D1-6637-2222-6F4B-89A4BB447AD0}"/>
              </a:ext>
            </a:extLst>
          </p:cNvPr>
          <p:cNvCxnSpPr>
            <a:cxnSpLocks/>
          </p:cNvCxnSpPr>
          <p:nvPr/>
        </p:nvCxnSpPr>
        <p:spPr>
          <a:xfrm flipH="1">
            <a:off x="4655127" y="2130361"/>
            <a:ext cx="166934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7DCDBBC-1A56-47FD-95D7-866B48BB3C47}"/>
              </a:ext>
            </a:extLst>
          </p:cNvPr>
          <p:cNvCxnSpPr>
            <a:cxnSpLocks/>
          </p:cNvCxnSpPr>
          <p:nvPr/>
        </p:nvCxnSpPr>
        <p:spPr>
          <a:xfrm flipH="1">
            <a:off x="2778954" y="2130361"/>
            <a:ext cx="112134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2682AE0-10FF-0AB9-7013-A54A3B2E4CC1}"/>
              </a:ext>
            </a:extLst>
          </p:cNvPr>
          <p:cNvCxnSpPr>
            <a:cxnSpLocks/>
          </p:cNvCxnSpPr>
          <p:nvPr/>
        </p:nvCxnSpPr>
        <p:spPr>
          <a:xfrm flipH="1">
            <a:off x="946690" y="2130361"/>
            <a:ext cx="112134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A48150F-AE5C-5378-E1E8-1F23187A24B4}"/>
              </a:ext>
            </a:extLst>
          </p:cNvPr>
          <p:cNvCxnSpPr>
            <a:cxnSpLocks/>
          </p:cNvCxnSpPr>
          <p:nvPr/>
        </p:nvCxnSpPr>
        <p:spPr>
          <a:xfrm flipH="1">
            <a:off x="6203373" y="2790364"/>
            <a:ext cx="8155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74CFE7A-268F-4610-052A-51E7D1BA2F1B}"/>
              </a:ext>
            </a:extLst>
          </p:cNvPr>
          <p:cNvCxnSpPr>
            <a:cxnSpLocks/>
          </p:cNvCxnSpPr>
          <p:nvPr/>
        </p:nvCxnSpPr>
        <p:spPr>
          <a:xfrm flipH="1">
            <a:off x="4178366" y="2790364"/>
            <a:ext cx="8155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F74C62C7-E64F-0D86-DF98-6C3E087A1852}"/>
              </a:ext>
            </a:extLst>
          </p:cNvPr>
          <p:cNvCxnSpPr>
            <a:cxnSpLocks/>
          </p:cNvCxnSpPr>
          <p:nvPr/>
        </p:nvCxnSpPr>
        <p:spPr>
          <a:xfrm flipH="1">
            <a:off x="2068033" y="2790364"/>
            <a:ext cx="12910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 descr="Une image contenant texte, Police, blanc&#10;&#10;Le contenu généré par l’IA peut être incorrect.">
            <a:extLst>
              <a:ext uri="{FF2B5EF4-FFF2-40B4-BE49-F238E27FC236}">
                <a16:creationId xmlns:a16="http://schemas.microsoft.com/office/drawing/2014/main" id="{C6082DEB-C31A-0F2D-6C02-140F46BD75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4791" y="4318204"/>
            <a:ext cx="6496685" cy="2280023"/>
          </a:xfrm>
          <a:prstGeom prst="rect">
            <a:avLst/>
          </a:prstGeom>
        </p:spPr>
      </p:pic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AC5B57D4-FD29-E445-D611-24B21B4A0FA4}"/>
              </a:ext>
            </a:extLst>
          </p:cNvPr>
          <p:cNvCxnSpPr>
            <a:cxnSpLocks/>
          </p:cNvCxnSpPr>
          <p:nvPr/>
        </p:nvCxnSpPr>
        <p:spPr>
          <a:xfrm flipH="1">
            <a:off x="2431614" y="5093682"/>
            <a:ext cx="56046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FFE47896-9F19-2CFD-1CEE-F58FF2D50907}"/>
              </a:ext>
            </a:extLst>
          </p:cNvPr>
          <p:cNvCxnSpPr>
            <a:cxnSpLocks/>
          </p:cNvCxnSpPr>
          <p:nvPr/>
        </p:nvCxnSpPr>
        <p:spPr>
          <a:xfrm flipH="1">
            <a:off x="1244791" y="5093682"/>
            <a:ext cx="9087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6EBF6CA6-19CE-EBDB-8C02-D6D66E2EDE06}"/>
              </a:ext>
            </a:extLst>
          </p:cNvPr>
          <p:cNvCxnSpPr>
            <a:cxnSpLocks/>
          </p:cNvCxnSpPr>
          <p:nvPr/>
        </p:nvCxnSpPr>
        <p:spPr>
          <a:xfrm flipH="1">
            <a:off x="4395355" y="5007091"/>
            <a:ext cx="10995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re 9">
            <a:extLst>
              <a:ext uri="{FF2B5EF4-FFF2-40B4-BE49-F238E27FC236}">
                <a16:creationId xmlns:a16="http://schemas.microsoft.com/office/drawing/2014/main" id="{7BA48171-3CAA-04F5-05D0-8EF387FCC4E2}"/>
              </a:ext>
            </a:extLst>
          </p:cNvPr>
          <p:cNvSpPr txBox="1">
            <a:spLocks/>
          </p:cNvSpPr>
          <p:nvPr/>
        </p:nvSpPr>
        <p:spPr>
          <a:xfrm>
            <a:off x="2130469" y="3055181"/>
            <a:ext cx="4725328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اَلثَّقافَتانِ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ٱلْمَقصودَتانِ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ٱلنَّصِّ هُما ٱلثَّقافَةُ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ٱلْأَنْدَلُسِيَّةِ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وَٱلثَّقافَةُ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ٱلْمَغْرِبِيَّةِ.</a:t>
            </a:r>
          </a:p>
        </p:txBody>
      </p:sp>
    </p:spTree>
    <p:extLst>
      <p:ext uri="{BB962C8B-B14F-4D97-AF65-F5344CB8AC3E}">
        <p14:creationId xmlns:p14="http://schemas.microsoft.com/office/powerpoint/2010/main" val="2231814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A6663-EFF0-72D9-7B1A-716391D6E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B5C253F-C52D-0E0F-498C-E6B2C7AF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الخامس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الجواب؟ في أي فقرة يوجد الجواب؟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6B91919-923C-9E6A-BB86-715DFBF6DC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5FAD4E6-96BC-050D-6324-5E79D9649B0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F60092-1758-B6A4-F5F4-B7BCCA92F91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3FB8A2-2EC3-256A-6570-E21E5E0A135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9D0359-3A90-9227-5313-7EEBD729DC0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46FF292C-687B-311A-89F2-E80A0530EB2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25C2FA3D-878B-E9B9-CB86-33529A106EE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21119840-43A8-2617-0409-06D5B5C4330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3C1DF4-4ECD-AD2B-C136-5CFE87590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0C8DDB64-2C9A-E39E-92F8-0EDE4DA6E32C}"/>
              </a:ext>
            </a:extLst>
          </p:cNvPr>
          <p:cNvSpPr txBox="1">
            <a:spLocks/>
          </p:cNvSpPr>
          <p:nvPr/>
        </p:nvSpPr>
        <p:spPr>
          <a:xfrm>
            <a:off x="747970" y="1584325"/>
            <a:ext cx="7490329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أُتْمِمُ ٱلْجَدْوَلَ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بِٱلْمَدينَةِ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ٱلْمُناسِبَةِ:</a:t>
            </a:r>
          </a:p>
        </p:txBody>
      </p:sp>
      <p:pic>
        <p:nvPicPr>
          <p:cNvPr id="19" name="Image 18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EBAA70B5-CC6D-1341-941D-88A0A49048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55" y="2897927"/>
            <a:ext cx="8436071" cy="2515737"/>
          </a:xfrm>
          <a:prstGeom prst="rect">
            <a:avLst/>
          </a:prstGeom>
        </p:spPr>
      </p:pic>
      <p:sp>
        <p:nvSpPr>
          <p:cNvPr id="20" name="Titre 9">
            <a:extLst>
              <a:ext uri="{FF2B5EF4-FFF2-40B4-BE49-F238E27FC236}">
                <a16:creationId xmlns:a16="http://schemas.microsoft.com/office/drawing/2014/main" id="{84801AAF-9429-2E33-E229-EB1F0C634347}"/>
              </a:ext>
            </a:extLst>
          </p:cNvPr>
          <p:cNvSpPr txBox="1">
            <a:spLocks/>
          </p:cNvSpPr>
          <p:nvPr/>
        </p:nvSpPr>
        <p:spPr>
          <a:xfrm>
            <a:off x="6552981" y="4067636"/>
            <a:ext cx="1685318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تِطْوانُ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Titre 9">
            <a:extLst>
              <a:ext uri="{FF2B5EF4-FFF2-40B4-BE49-F238E27FC236}">
                <a16:creationId xmlns:a16="http://schemas.microsoft.com/office/drawing/2014/main" id="{BC127DAC-A034-3B6E-D403-257949A0BFE0}"/>
              </a:ext>
            </a:extLst>
          </p:cNvPr>
          <p:cNvSpPr txBox="1">
            <a:spLocks/>
          </p:cNvSpPr>
          <p:nvPr/>
        </p:nvSpPr>
        <p:spPr>
          <a:xfrm>
            <a:off x="3650475" y="4103966"/>
            <a:ext cx="1685318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شَفْشاوُنُ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Titre 9">
            <a:extLst>
              <a:ext uri="{FF2B5EF4-FFF2-40B4-BE49-F238E27FC236}">
                <a16:creationId xmlns:a16="http://schemas.microsoft.com/office/drawing/2014/main" id="{08D75AA6-1F4D-E107-5394-0D521401B73C}"/>
              </a:ext>
            </a:extLst>
          </p:cNvPr>
          <p:cNvSpPr txBox="1">
            <a:spLocks/>
          </p:cNvSpPr>
          <p:nvPr/>
        </p:nvSpPr>
        <p:spPr>
          <a:xfrm>
            <a:off x="848244" y="4103965"/>
            <a:ext cx="1685318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فاسُ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91079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49C0C-4968-BA4F-F9F3-050062B4E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E1268BB-4E1B-51E7-2587-7EC190056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السادس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الجواب؟ في أي فقرة يوجد الجواب؟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F05D923-DD0E-D12F-EA42-6ACD3EB733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B808AE-0257-3FE7-4452-CE615F489EA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F10FE5-5F88-6182-F398-9ABFB7C8664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3D2FC1-714E-D929-698B-39628A3F0E0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15B336-AABD-CECF-98E2-85544F74319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B59D7752-B668-3313-C8AD-B5B699204E7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3ED97A81-B6B6-840C-F813-337E3D7A92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E7E700B0-E3B3-595E-7650-2AE888C9EC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28E66B-0010-DAF2-EE5E-906710D7E4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C578A804-4A62-D98A-AF31-20E84E249596}"/>
              </a:ext>
            </a:extLst>
          </p:cNvPr>
          <p:cNvSpPr txBox="1">
            <a:spLocks/>
          </p:cNvSpPr>
          <p:nvPr/>
        </p:nvSpPr>
        <p:spPr>
          <a:xfrm>
            <a:off x="747970" y="1584325"/>
            <a:ext cx="7490329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أَسْتَخْرِجُ مِنَ ٱلنَّصِّ ٱلْجُمْلَةَ ٱلَّتي تَدُلُّ عَلى حِرْصِ ٱلْمَغارِبَةِ عَلى ٱلْمُحافَظَةِ عَلى تُراثِهِمُ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ٱلثَّقافِيِّ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8B991C3-8060-F1B0-0791-53E17B0E0D86}"/>
              </a:ext>
            </a:extLst>
          </p:cNvPr>
          <p:cNvCxnSpPr>
            <a:cxnSpLocks/>
          </p:cNvCxnSpPr>
          <p:nvPr/>
        </p:nvCxnSpPr>
        <p:spPr>
          <a:xfrm flipH="1">
            <a:off x="6452755" y="2187344"/>
            <a:ext cx="11496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Une image contenant texte, Police, blanc&#10;&#10;Le contenu généré par l’IA peut être incorrect.">
            <a:extLst>
              <a:ext uri="{FF2B5EF4-FFF2-40B4-BE49-F238E27FC236}">
                <a16:creationId xmlns:a16="http://schemas.microsoft.com/office/drawing/2014/main" id="{7F2ED9B0-A5D5-F31A-36A2-1ADE4429F8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2399" y="4239493"/>
            <a:ext cx="6632141" cy="2327561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A8FA1C5-3750-D1C7-5D09-3149EA0172B9}"/>
              </a:ext>
            </a:extLst>
          </p:cNvPr>
          <p:cNvCxnSpPr>
            <a:cxnSpLocks/>
          </p:cNvCxnSpPr>
          <p:nvPr/>
        </p:nvCxnSpPr>
        <p:spPr>
          <a:xfrm flipH="1">
            <a:off x="3023755" y="2100753"/>
            <a:ext cx="20262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9C76DE5-E4A6-893C-0D7D-CBAEB3E97186}"/>
              </a:ext>
            </a:extLst>
          </p:cNvPr>
          <p:cNvCxnSpPr>
            <a:cxnSpLocks/>
          </p:cNvCxnSpPr>
          <p:nvPr/>
        </p:nvCxnSpPr>
        <p:spPr>
          <a:xfrm flipH="1">
            <a:off x="1402399" y="2100753"/>
            <a:ext cx="13717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B8BDF66-47DC-1A07-B730-6024CCEDFC23}"/>
              </a:ext>
            </a:extLst>
          </p:cNvPr>
          <p:cNvCxnSpPr>
            <a:cxnSpLocks/>
          </p:cNvCxnSpPr>
          <p:nvPr/>
        </p:nvCxnSpPr>
        <p:spPr>
          <a:xfrm flipH="1">
            <a:off x="1808018" y="2790364"/>
            <a:ext cx="55347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9060FF7-7248-DCC3-B412-060181049DA2}"/>
              </a:ext>
            </a:extLst>
          </p:cNvPr>
          <p:cNvCxnSpPr>
            <a:cxnSpLocks/>
          </p:cNvCxnSpPr>
          <p:nvPr/>
        </p:nvCxnSpPr>
        <p:spPr>
          <a:xfrm flipH="1">
            <a:off x="1402399" y="5717137"/>
            <a:ext cx="33160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9E855001-3F4A-6F03-1CCC-D99867ABC98D}"/>
              </a:ext>
            </a:extLst>
          </p:cNvPr>
          <p:cNvCxnSpPr>
            <a:cxnSpLocks/>
          </p:cNvCxnSpPr>
          <p:nvPr/>
        </p:nvCxnSpPr>
        <p:spPr>
          <a:xfrm flipH="1">
            <a:off x="5619515" y="6544946"/>
            <a:ext cx="22609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re 9">
            <a:extLst>
              <a:ext uri="{FF2B5EF4-FFF2-40B4-BE49-F238E27FC236}">
                <a16:creationId xmlns:a16="http://schemas.microsoft.com/office/drawing/2014/main" id="{C3E7F561-FAAB-E16B-2611-C6175F322F2B}"/>
              </a:ext>
            </a:extLst>
          </p:cNvPr>
          <p:cNvSpPr txBox="1">
            <a:spLocks/>
          </p:cNvSpPr>
          <p:nvPr/>
        </p:nvSpPr>
        <p:spPr>
          <a:xfrm>
            <a:off x="319586" y="3047711"/>
            <a:ext cx="8504828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سُكّانُ هَذِهِ ٱلْمُدُنِ مازالوا يَعْتَزّونَ بِهَذا ٱلتُّراثِ وَ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يَصونونَهُ،لِيَبْقى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حَيّاً في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ٱلذّاكِرَةِ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5001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298CC-609D-AAEE-79A4-28BD704C3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356FB3A-2D60-E159-CB3C-F85C4EE2C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نجيب عن السؤال السابع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وجدتم الجواب؟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786D33B-6EFF-5CCE-FA81-EB140CA69D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0ADBF53-E947-C005-F80B-A3407571F88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F32060-0861-CE1E-0ED9-E7721943461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E35B48-0B89-E81C-D675-2EE8FC1CC7C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6FAE7E-B5DA-7BD7-4F6F-29B19044E5A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20FF7CDF-C2D2-C5CC-70CA-5D0942D8475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3518E93E-079C-AE8A-35CE-1F323EB542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1AD4B203-58D6-AA10-EA22-646E045D34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7CBAB7-4321-4189-59DF-D455E83C4A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5C9D62D4-77D4-ECC4-92CE-01CD5F40E8DD}"/>
              </a:ext>
            </a:extLst>
          </p:cNvPr>
          <p:cNvSpPr txBox="1">
            <a:spLocks/>
          </p:cNvSpPr>
          <p:nvPr/>
        </p:nvSpPr>
        <p:spPr>
          <a:xfrm>
            <a:off x="1460212" y="1530843"/>
            <a:ext cx="6183901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أَسْتَخْرِجُ مِنَ ٱلنَّصِّ أَوْجُهَ التَّشابُهِ وَ أَوْجُهَ الْاِخْتِلافِ بَيْنَ مَدينَتَيْ شَفْشاوُنَ وَ تِطْوانَ.</a:t>
            </a:r>
          </a:p>
        </p:txBody>
      </p:sp>
      <p:pic>
        <p:nvPicPr>
          <p:cNvPr id="22" name="Image 2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C1832D6-F94F-E67E-D197-40E580B494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842" y="2769423"/>
            <a:ext cx="8436071" cy="3506685"/>
          </a:xfrm>
          <a:prstGeom prst="rect">
            <a:avLst/>
          </a:prstGeom>
        </p:spPr>
      </p:pic>
      <p:sp>
        <p:nvSpPr>
          <p:cNvPr id="25" name="Titre 9">
            <a:extLst>
              <a:ext uri="{FF2B5EF4-FFF2-40B4-BE49-F238E27FC236}">
                <a16:creationId xmlns:a16="http://schemas.microsoft.com/office/drawing/2014/main" id="{2B6A7DB3-443E-9518-8D41-F86A8974A471}"/>
              </a:ext>
            </a:extLst>
          </p:cNvPr>
          <p:cNvSpPr txBox="1">
            <a:spLocks/>
          </p:cNvSpPr>
          <p:nvPr/>
        </p:nvSpPr>
        <p:spPr>
          <a:xfrm>
            <a:off x="4977245" y="3535286"/>
            <a:ext cx="3777913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69875" indent="-269875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تَأَثَّرَتا بِٱلطّابِعِ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ٱلْمِعْمارِيِّ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ٱلْأَنْدَلُسِيِّ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بِنائِهِما وَعُمْرانِهِما.</a:t>
            </a:r>
          </a:p>
        </p:txBody>
      </p:sp>
      <p:sp>
        <p:nvSpPr>
          <p:cNvPr id="26" name="Titre 9">
            <a:extLst>
              <a:ext uri="{FF2B5EF4-FFF2-40B4-BE49-F238E27FC236}">
                <a16:creationId xmlns:a16="http://schemas.microsoft.com/office/drawing/2014/main" id="{9E42BC65-249C-28D7-D37F-5901D567F7E8}"/>
              </a:ext>
            </a:extLst>
          </p:cNvPr>
          <p:cNvSpPr txBox="1">
            <a:spLocks/>
          </p:cNvSpPr>
          <p:nvPr/>
        </p:nvSpPr>
        <p:spPr>
          <a:xfrm>
            <a:off x="5012122" y="4522765"/>
            <a:ext cx="3777913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69875" indent="-269875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تَحْمِلانِ مَلامِحَ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ٱلْهُوِيَّةِ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ٱلْأَنْدَلُسِيَّةِ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طابَعِهِما ٱلْعامِّ.</a:t>
            </a:r>
          </a:p>
        </p:txBody>
      </p:sp>
      <p:sp>
        <p:nvSpPr>
          <p:cNvPr id="27" name="Titre 9">
            <a:extLst>
              <a:ext uri="{FF2B5EF4-FFF2-40B4-BE49-F238E27FC236}">
                <a16:creationId xmlns:a16="http://schemas.microsoft.com/office/drawing/2014/main" id="{CCB6B347-143C-D939-26DB-487951018CD9}"/>
              </a:ext>
            </a:extLst>
          </p:cNvPr>
          <p:cNvSpPr txBox="1">
            <a:spLocks/>
          </p:cNvSpPr>
          <p:nvPr/>
        </p:nvSpPr>
        <p:spPr>
          <a:xfrm>
            <a:off x="388842" y="4308442"/>
            <a:ext cx="4109797" cy="1206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176213" indent="-176213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شَفْشاوُنُ تَتَمَيَّزُ بِأَزِقَّتِها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ٱلضَّيِّقَةِ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وَأَبْوابِهَا ٱلْخَشَبِيَّةِ ٱلْمُزَخْرَفَةِ.</a:t>
            </a:r>
          </a:p>
          <a:p>
            <a:pPr marL="176213" indent="-176213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تِطْوانُ تَتَمَيَّزُ بِالْأَسْطُحِ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ٱلْمُرْتَفِعَةِ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176213" indent="-176213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تِطْوانُ بِها أَحْياءٌ عَتيقَةٌ مِثْلَ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ٱلْمَلّاحِ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وَأَزِقَّةٌ مُتَشَعِّبَةٌ.</a:t>
            </a:r>
          </a:p>
        </p:txBody>
      </p:sp>
    </p:spTree>
    <p:extLst>
      <p:ext uri="{BB962C8B-B14F-4D97-AF65-F5344CB8AC3E}">
        <p14:creationId xmlns:p14="http://schemas.microsoft.com/office/powerpoint/2010/main" val="190465813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16175-137B-73FA-0C86-2B08430CF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B4D4934-9522-7C96-3DA7-B3B78457D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راجعوا في المنزل الدروس التالية سنحتاجها في الحصة المقبلة.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A0F139D-73F6-FE05-FC35-1C23042899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EE9607-42AB-DF56-B743-A2413190DA5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E191F7-BE64-F1EA-D740-CAD05ED7EC0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DD936D-C5B2-8F37-DF09-0D7A42119EA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8AFC63-EB13-0525-0EA0-68AB4D14674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98F65312-846E-A8D7-2B61-2FFCFCE4B78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3B7A8107-7A93-008A-A289-CF739837E8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BA869987-222E-E952-511F-D2744E03DD1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329B7B-0BBF-1B2B-70B3-D67D622119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11633CD-F9A8-107E-7786-008D3C333B7D}"/>
              </a:ext>
            </a:extLst>
          </p:cNvPr>
          <p:cNvSpPr txBox="1"/>
          <p:nvPr/>
        </p:nvSpPr>
        <p:spPr>
          <a:xfrm>
            <a:off x="987137" y="2555180"/>
            <a:ext cx="72135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أُراجِعُ تَعَلُّماتي في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ٱلصَّرْفِ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وَٱلتَّحْويلِ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وَٱلتّراكيبِ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ٱلْإِمْلاءِ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B33621-1A37-9F2E-1AFD-4B952846BF34}"/>
              </a:ext>
            </a:extLst>
          </p:cNvPr>
          <p:cNvSpPr txBox="1"/>
          <p:nvPr/>
        </p:nvSpPr>
        <p:spPr>
          <a:xfrm>
            <a:off x="749566" y="3301233"/>
            <a:ext cx="764486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r" rtl="1">
              <a:buFontTx/>
              <a:buChar char="-"/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اَلْاِسْمُ: اَلنَّوْعُ؛</a:t>
            </a:r>
          </a:p>
          <a:p>
            <a:pPr marL="571500" indent="-571500" algn="r" rtl="1">
              <a:buFontTx/>
              <a:buChar char="-"/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عَناصِرُ ٱلْجُمْلَةِ ٱلْفِعْلِيَّةِ؛</a:t>
            </a:r>
          </a:p>
          <a:p>
            <a:pPr marL="571500" indent="-571500" algn="r" rtl="1">
              <a:buFontTx/>
              <a:buChar char="-"/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اَلْاِسْمُ: اَلْعَدَدُ؛</a:t>
            </a:r>
          </a:p>
          <a:p>
            <a:pPr marL="571500" indent="-571500" algn="r" rtl="1">
              <a:buFontTx/>
              <a:buChar char="-"/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اَلْفاعِلُ ظاهِراً.</a:t>
            </a:r>
          </a:p>
          <a:p>
            <a:pPr marL="571500" indent="-571500" algn="r" rtl="1">
              <a:buFontTx/>
              <a:buChar char="-"/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اَلتّاءُ في آخِرِ ٱلْكَلِمَةِ.</a:t>
            </a:r>
            <a:endParaRPr lang="ar-MA" sz="4400" dirty="0">
              <a:solidFill>
                <a:srgbClr val="29386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A3EF6D0B-D0E8-74BB-3450-3D1ECC56A7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54" y="1520024"/>
            <a:ext cx="1099457" cy="109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1357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1800" dirty="0"/>
              <a:t>ماذا تعلمتم في هذه الحصة ؟</a:t>
            </a:r>
            <a:endParaRPr lang="fr-MA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4F526F-6E1B-7D0C-C772-E4090E5B66A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AE6525-F5BD-EB48-CF03-41DBD41D5B3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F93CD6-D1B9-3000-7566-96D1D65D747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02C60A9-37B7-571A-F690-12DA49B1D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D8A86E-19C5-F593-38E5-D9D435EBB0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1C61D5-96A5-7A7C-DDA2-3FE171CE29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E85136-222F-8112-F593-795B444F4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9F3C4-95E4-757F-F6C3-84E7265B761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5610A37-11E0-CD9E-0A2D-5B7B475F192C}"/>
              </a:ext>
            </a:extLst>
          </p:cNvPr>
          <p:cNvCxnSpPr>
            <a:cxnSpLocks/>
            <a:stCxn id="12" idx="5"/>
            <a:endCxn id="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0847B-B7D1-AEAC-E6A5-D1AFE33BF917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قِراءَةِ فَقْرَةٍ بِطَلاقَةٍ.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1D153C-812F-375D-5D40-A4A3E886E4CC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ٱلاِجابَةِ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عَنْ أَسْئِلَةِ ٱلْفَهْمِ بِتَوْظيفِ ٱسْتْراتيجِيَّةِ ٱلْكَلِماتِ ٱلْمَفاتيحِ لِاسْتِنْتاجِ مَعْلوماتٍ ضِمْنِيَّةٍ.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C1CA9B3-85A3-DB63-B45C-F24D3A2A5C81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57758D0-3534-14B8-2C10-6910D30A616D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55E9DA-4239-D499-829C-9B0644ADEC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1800" dirty="0"/>
              <a:t>إلى اللقاء في الحصة المقبلة.</a:t>
            </a:r>
            <a:endParaRPr lang="fr-MA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E1165F-02A1-2DAB-8064-E8E72DC5F9E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A27649-9E33-C302-A722-715F0BE968E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ED7E34-5254-A517-4710-F64A14A7759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7314CE8-1CE0-F192-872A-BC405D3510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45B09A-2BA6-DE35-77A6-F1A78040CD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D9D9E6-5ABD-5062-8F4B-4E8AC7A355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3383A78-6066-480C-0FE2-8F3037EC69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6AB7E9-D2C7-F455-690D-3293FF18F9D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pic>
        <p:nvPicPr>
          <p:cNvPr id="12" name="Espace réservé pour une image  11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546D21-3C90-F280-3960-CADBE0C335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17658</TotalTime>
  <Words>1359</Words>
  <Application>Microsoft Office PowerPoint</Application>
  <PresentationFormat>Affichage à l'écran (4:3)</PresentationFormat>
  <Paragraphs>269</Paragraphs>
  <Slides>39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39</vt:i4>
      </vt:variant>
    </vt:vector>
  </HeadingPairs>
  <TitlesOfParts>
    <vt:vector size="59" baseType="lpstr">
      <vt:lpstr>Calibri</vt:lpstr>
      <vt:lpstr>Dosis ExtraBold</vt:lpstr>
      <vt:lpstr>Dosis Medium</vt:lpstr>
      <vt:lpstr>Arial</vt:lpstr>
      <vt:lpstr>Wingdings</vt:lpstr>
      <vt:lpstr>Microsoft Uighur</vt:lpstr>
      <vt:lpstr>Dosis SemiBold</vt:lpstr>
      <vt:lpstr>Calibri Light</vt:lpstr>
      <vt:lpstr>Modern Love</vt:lpstr>
      <vt:lpstr>Dosis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اليوم، سنتذكر السلوكيات التي تعلمناها. ما الذي يرمز له كل مشهد ؟</vt:lpstr>
      <vt:lpstr>ضعوا اللوحة والكراسة في القمطر</vt:lpstr>
      <vt:lpstr>ستتناوبون اليوم على قراءة الفقرة التالية</vt:lpstr>
      <vt:lpstr>لنتذكر قواعد استعمال علامات الترقيم.</vt:lpstr>
      <vt:lpstr>دقيقتان لكل مشارك:سأتأكد من قراءتكم بدقة و استرسال و نبر مناسب. انتبهوا عليكم قراءة النص قبل أن يختفي</vt:lpstr>
      <vt:lpstr>كَيْفَ كانَتْ قِراءَةُ زَميلِكُمْ/زَميلَتِكُمْ؟</vt:lpstr>
      <vt:lpstr>ورشة القراءة</vt:lpstr>
      <vt:lpstr>في حصة اللغة العربية، سنواصل مراجعة وتوليف ما تعلمتموه خلال الأسابيع الأربعة للوحدة.</vt:lpstr>
      <vt:lpstr>الآن، خذوا النص في كراستكم، ص112 .سأمنحكم 5 دقائق لقراءة النص التالي قراءة هامسة. المرور بين الصفوف، تقديم التغذية الراجعة اللازمة.</vt:lpstr>
      <vt:lpstr>من يقرأ الفقرة الأولى من النص</vt:lpstr>
      <vt:lpstr>من يقرأ الفقرة الثانية من النص</vt:lpstr>
      <vt:lpstr>من يقرأ الفقرة الثالثة من النص</vt:lpstr>
      <vt:lpstr>من يقرأ الفقرة الرابعة من النص</vt:lpstr>
      <vt:lpstr>أحسنتم. الآن أجيبوا عن السؤالين 1و2:</vt:lpstr>
      <vt:lpstr>انتبهوا للتصحيح ، نجيب عن السؤال الأول</vt:lpstr>
      <vt:lpstr>انتبهوا للتصحيح ، نجيب عن السؤال الثاني</vt:lpstr>
      <vt:lpstr>قبل أن ننتقل للإجابة عن باقي الأسئلة سنتذكر معا خطوات توظيف استراتيجية الكلمات المفاتيح لِاسْتِنْتاجِ مَعْلوماتٍ ضِمْنِيَّةٍ. من يذكرنا بها؟</vt:lpstr>
      <vt:lpstr>أحسنتم. من يقرأ؟</vt:lpstr>
      <vt:lpstr>تابعوا فديو استراتيجية الكلمات المفاتيح لاستنتاج معلومات ضمنية </vt:lpstr>
      <vt:lpstr>الآن  و بشكل فردي على كراساتكم أجيبوا عن الأسئلة من 1 إلى 9 الواردة بالصفحتين 58 و 59 أمامكم 20د</vt:lpstr>
      <vt:lpstr>انتبهوا للتصحيح، نجيب عن السؤال الأول كيف وجدتم الجواب؟ في أي فقرة يوجد الجواب؟</vt:lpstr>
      <vt:lpstr>انتبهوا للتصحيح، نجيب عن السؤال الثاني كيف وجدتم الجواب؟ في أي فقرة يوجد الجواب؟</vt:lpstr>
      <vt:lpstr>انتبهوا للتصحيح، نجيب عن السؤال الثالث كيف وجدتم الجواب؟</vt:lpstr>
      <vt:lpstr>انتبهوا للتصحيح، نجيب عن السؤال الرابع كيف وجدتم الجواب؟ في أي فقرة يوجد الجواب؟</vt:lpstr>
      <vt:lpstr>انتبهوا للتصحيح، نجيب عن السؤال الخامس كيف وجدتم الجواب؟ في أي فقرة يوجد الجواب؟</vt:lpstr>
      <vt:lpstr>انتبهوا للتصحيح، نجيب عن السؤال السادس كيف وجدتم الجواب؟ في أي فقرة يوجد الجواب؟</vt:lpstr>
      <vt:lpstr>انتبهوا للتصحيح، نجيب عن السؤال السابع كيف وجدتم الجواب؟</vt:lpstr>
      <vt:lpstr>أحسنتم . راجعوا في المنزل الدروس التالية سنحتاجها في الحصة المقبلة.</vt:lpstr>
      <vt:lpstr>اختتام الحصة </vt:lpstr>
      <vt:lpstr>ماذا تعلمتم في هذه الحصة ؟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220</cp:revision>
  <dcterms:created xsi:type="dcterms:W3CDTF">2023-09-20T21:35:22Z</dcterms:created>
  <dcterms:modified xsi:type="dcterms:W3CDTF">2026-01-11T21:13:08Z</dcterms:modified>
</cp:coreProperties>
</file>