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2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3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4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5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16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7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18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19.xml" ContentType="application/vnd.openxmlformats-officedocument.theme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0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35" r:id="rId5"/>
    <p:sldMasterId id="2147483739" r:id="rId6"/>
    <p:sldMasterId id="2147483744" r:id="rId7"/>
    <p:sldMasterId id="2147483760" r:id="rId8"/>
    <p:sldMasterId id="2147483764" r:id="rId9"/>
    <p:sldMasterId id="2147483781" r:id="rId10"/>
    <p:sldMasterId id="2147483804" r:id="rId11"/>
    <p:sldMasterId id="2147483832" r:id="rId12"/>
    <p:sldMasterId id="2147483855" r:id="rId13"/>
    <p:sldMasterId id="2147483879" r:id="rId14"/>
    <p:sldMasterId id="2147483905" r:id="rId15"/>
    <p:sldMasterId id="2147483924" r:id="rId16"/>
    <p:sldMasterId id="2147483941" r:id="rId17"/>
    <p:sldMasterId id="2147483965" r:id="rId18"/>
    <p:sldMasterId id="2147483988" r:id="rId19"/>
    <p:sldMasterId id="2147484000" r:id="rId20"/>
    <p:sldMasterId id="2147484004" r:id="rId21"/>
  </p:sldMasterIdLst>
  <p:notesMasterIdLst>
    <p:notesMasterId r:id="rId60"/>
  </p:notesMasterIdLst>
  <p:sldIdLst>
    <p:sldId id="2147482692" r:id="rId22"/>
    <p:sldId id="2147482610" r:id="rId23"/>
    <p:sldId id="2147482470" r:id="rId24"/>
    <p:sldId id="2147482696" r:id="rId25"/>
    <p:sldId id="2147482488" r:id="rId26"/>
    <p:sldId id="2147482691" r:id="rId27"/>
    <p:sldId id="2147482532" r:id="rId28"/>
    <p:sldId id="2147482730" r:id="rId29"/>
    <p:sldId id="2147482533" r:id="rId30"/>
    <p:sldId id="2147482759" r:id="rId31"/>
    <p:sldId id="2147482566" r:id="rId32"/>
    <p:sldId id="2147482584" r:id="rId33"/>
    <p:sldId id="266" r:id="rId34"/>
    <p:sldId id="2147482542" r:id="rId35"/>
    <p:sldId id="2147482726" r:id="rId36"/>
    <p:sldId id="2147482586" r:id="rId37"/>
    <p:sldId id="267" r:id="rId38"/>
    <p:sldId id="2147482694" r:id="rId39"/>
    <p:sldId id="2147482562" r:id="rId40"/>
    <p:sldId id="2147482563" r:id="rId41"/>
    <p:sldId id="2147482564" r:id="rId42"/>
    <p:sldId id="2147482597" r:id="rId43"/>
    <p:sldId id="2147482760" r:id="rId44"/>
    <p:sldId id="2147482567" r:id="rId45"/>
    <p:sldId id="2147482737" r:id="rId46"/>
    <p:sldId id="2147482739" r:id="rId47"/>
    <p:sldId id="2147482742" r:id="rId48"/>
    <p:sldId id="2147482695" r:id="rId49"/>
    <p:sldId id="2147482572" r:id="rId50"/>
    <p:sldId id="2147482573" r:id="rId51"/>
    <p:sldId id="2147482574" r:id="rId52"/>
    <p:sldId id="2147482575" r:id="rId53"/>
    <p:sldId id="2147482576" r:id="rId54"/>
    <p:sldId id="2147482635" r:id="rId55"/>
    <p:sldId id="2147482617" r:id="rId56"/>
    <p:sldId id="2147482438" r:id="rId57"/>
    <p:sldId id="2147482618" r:id="rId58"/>
    <p:sldId id="2147482625" r:id="rId59"/>
  </p:sldIdLst>
  <p:sldSz cx="9144000" cy="6858000" type="screen4x3"/>
  <p:notesSz cx="6858000" cy="9144000"/>
  <p:embeddedFontLst>
    <p:embeddedFont>
      <p:font typeface="Abadi" panose="020B0604020104020204" pitchFamily="34" charset="0"/>
      <p:regular r:id="rId61"/>
      <p:bold r:id="rId62"/>
      <p:italic r:id="rId63"/>
      <p:boldItalic r:id="rId64"/>
    </p:embeddedFont>
    <p:embeddedFont>
      <p:font typeface="Arial Rounded MT Bold" panose="020F0704030504030204" pitchFamily="34" charset="0"/>
      <p:regular r:id="rId65"/>
    </p:embeddedFont>
    <p:embeddedFont>
      <p:font typeface="Dosis" panose="02010703020202060003" pitchFamily="2" charset="0"/>
      <p:regular r:id="rId66"/>
      <p:bold r:id="rId67"/>
    </p:embeddedFont>
    <p:embeddedFont>
      <p:font typeface="Dosis ExtraBold" pitchFamily="2" charset="0"/>
      <p:bold r:id="rId68"/>
    </p:embeddedFont>
    <p:embeddedFont>
      <p:font typeface="Dosis Medium" pitchFamily="2" charset="0"/>
      <p:regular r:id="rId69"/>
    </p:embeddedFont>
    <p:embeddedFont>
      <p:font typeface="Dosis SemiBold" panose="02010703020202060003" pitchFamily="2" charset="0"/>
      <p:bold r:id="rId70"/>
    </p:embeddedFont>
    <p:embeddedFont>
      <p:font typeface="Microsoft Uighur" panose="02000000000000000000" pitchFamily="2" charset="-78"/>
      <p:regular r:id="rId71"/>
      <p:bold r:id="rId72"/>
    </p:embeddedFont>
    <p:embeddedFont>
      <p:font typeface="Modern Love" panose="04090805081005020601" pitchFamily="82" charset="0"/>
      <p:regular r:id="rId73"/>
    </p:embeddedFont>
    <p:embeddedFont>
      <p:font typeface="Noto Sans Symbols" panose="020B0604020202020204" charset="0"/>
      <p:regular r:id="rId74"/>
      <p:bold r:id="rId7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959BB4"/>
    <a:srgbClr val="9DA3B9"/>
    <a:srgbClr val="615F5F"/>
    <a:srgbClr val="9299B1"/>
    <a:srgbClr val="565F88"/>
    <a:srgbClr val="F6F6F6"/>
    <a:srgbClr val="F2F2F2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font" Target="fonts/font6.fntdata"/><Relationship Id="rId74" Type="http://schemas.openxmlformats.org/officeDocument/2006/relationships/font" Target="fonts/font14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font" Target="fonts/font7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73" Type="http://schemas.openxmlformats.org/officeDocument/2006/relationships/font" Target="fonts/font13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35D5369-1CD7-7A8B-29AF-A6A88899D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A1066C0-73CC-61D0-6677-A7A45739F1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92A5151-6728-6328-ADF6-3B229295AB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194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110EC44-0519-694B-48B2-8024A948D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ABCAE46-0FC4-6064-21FF-352C643E5C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6B4AAB9-264E-9C54-F53C-235D471F8A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609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10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10.sv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9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9.png"/></Relationships>
</file>

<file path=ppt/slideLayouts/_rels/slideLayout1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microsoft.com/office/2007/relationships/hdphoto" Target="../media/hdphoto4.wdp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9.png"/></Relationships>
</file>

<file path=ppt/slideLayouts/_rels/slideLayout1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microsoft.com/office/2007/relationships/hdphoto" Target="../media/hdphoto4.wdp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9.png"/></Relationships>
</file>

<file path=ppt/slideLayouts/_rels/slideLayout1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microsoft.com/office/2007/relationships/hdphoto" Target="../media/hdphoto4.wdp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6.xml"/><Relationship Id="rId5" Type="http://schemas.microsoft.com/office/2007/relationships/hdphoto" Target="../media/hdphoto5.wdp"/><Relationship Id="rId4" Type="http://schemas.openxmlformats.org/officeDocument/2006/relationships/image" Target="../media/image29.png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9.png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9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Relationship Id="rId4" Type="http://schemas.microsoft.com/office/2007/relationships/hdphoto" Target="../media/hdphoto6.wdp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074838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156176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608793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53815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4159727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9259508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0986048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633323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65191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2699914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39583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56664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4810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51397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15171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91290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023385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6294536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151922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46869772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090832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56777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8448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2501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252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4388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028946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5969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65371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782275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3533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729337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9418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70368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43095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4846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62060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8392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92263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208968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12766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398565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45511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63921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23395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57734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6695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85475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69D7F-11EF-F23A-2FA6-311614490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A85322-9477-DC92-EA13-71852875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CF9B8D-3A41-6E5D-6443-9B7AACA3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E0463B-99EC-A204-674C-92C85586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339C47-C583-B17C-87B4-7FA73E79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9550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276EA-5B46-6BB8-86B0-A711948C3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34A581-A160-D5BB-1EAA-878DD4514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946E42-CEF9-1561-23F3-4E653E2C96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E108CA-EF46-6CD3-CF8B-7294D9071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320BB6-E325-55F4-A28E-218540D88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1503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98504-E15E-BE07-AB84-1D7E1335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1AAE04-3088-5A72-00AF-DA396F2076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4CD8E7-6546-C5B1-2188-F83A71097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FC210B-0DCF-D889-88C4-992028068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50D5B9-FA74-C57E-1FA5-DBDB863C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4A1BF4-EC37-C42B-80DD-E16ED698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23191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08F31-5A1E-5F63-FBD1-53BA44FA9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467A5-4160-3702-00BD-57B6F77ED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3EFB0F-985C-177F-0102-E5BD50A12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D2FB60-4203-032B-9C76-ECD09A84D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2272A3C-BF57-2590-B9F1-BA2AAD531B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DE87441-E597-F74C-46AF-74918FA631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5C73AF-49A0-9EA8-6BE1-EE61C27C6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7657AC-C45C-8FD2-25A4-ED253393F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5527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235B0-B492-1D28-CDCD-43B7A0A90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AD1D77E-37FF-0B8C-2B1D-60D3439C6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CE8FE5-D96E-F618-58F1-EC6D0189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F3413B-9805-8AE6-749C-F5B5818B9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4131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13B5E80-3656-3AA9-138D-F3A15AC575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0D6EC30-2C4B-56A8-E4A1-78D7C2933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D18EB4-E3FE-135B-D701-9921B2807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0951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C7093E-A007-8D78-15FE-2ABCA45A6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B3731D-9710-FB6D-679B-4234C153E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7AA8A2-274A-2FFE-B460-80E39C05B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90D919-BA78-C583-9995-F7071DE3ED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A41BC4-D7B2-B7B6-5802-53B9DB700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A19917-7AFA-D764-8D41-F88F089DD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7708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7DA99-83FE-1C27-B56F-0CDC2410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3627D3D-F101-2C41-842A-8BC1177889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AA9662-18C5-2707-8BBE-D2205393F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412A42-8968-DDA5-52CC-C35BB49277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866BD0-2A33-B877-19FC-84D4EF72E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37CE85-B6CF-DCC1-C116-D44918783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88895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03A3D-2C6E-0CA4-B960-65AF01C4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881EE60-AE7A-7F90-BBEB-17B83A38A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A6E81E-1A43-B692-73F8-37F712A43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0D30DD-8521-24FD-B8BD-43916B8DC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CB86C-D60B-51AB-BD57-C98C0AC2A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3603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473E2D1-1D3D-0FD2-514D-FE3F56C598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B739D0F-6624-782E-9D75-468D2D92D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7CEC9B-ED1E-A3AC-2723-5A29691A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D77378-0608-4525-5052-F45EF7DB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11D101-34C2-0FDB-500D-30DE16C78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845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95831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4740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8062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6568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3859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5490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202487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87932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7339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81963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02218677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6238920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1926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3724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85316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980264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138254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03273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7567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801868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0120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09037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33970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171749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55970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562018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39800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21163094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788533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85321866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23580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49946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0212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75306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187643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091287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669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73998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488742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2872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709205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855961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0178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818522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246448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01305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98617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7325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393266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061137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52853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57059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490013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430204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1143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69884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37371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312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568774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27025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4639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241358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9891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38671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10691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3253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1382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46352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68857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5868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36288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417908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15330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593315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2054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8975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909961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148863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55332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8660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00848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29720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8977150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136478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9028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57803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002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66432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67550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34441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30803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99972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3455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89423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4714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97390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38780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0135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65989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56162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718154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66498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804502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87923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728627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47455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86091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669449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026246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63893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96375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03630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25537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02656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38281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57339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438434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523318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38160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420472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2939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92981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46125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155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4157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77762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48891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38357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658625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58500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146439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807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44552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43204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93846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43822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81843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76907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282366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18833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03304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4251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35297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45591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41558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78762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187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97929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1621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19783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545238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034218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07370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67989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537375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7088213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2998298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183996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0061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868673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16277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406616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6173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26676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6371492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02579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910553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417500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50243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0016021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33477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354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5354978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3827014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3158631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531637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9997715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28679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200270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517574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82759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3878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5428865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954575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96471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92396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306470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0317640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411416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9222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152918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812536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741310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98086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45357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51015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031464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3737803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620009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355778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344252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904268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361121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9269276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932127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851070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528922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8055942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111931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0584011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1688448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67741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7404695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2662070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0813365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3321633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027676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4180511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021388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8333637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7931285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57712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2862070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961663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452323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720895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7304846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2981487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240796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70897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9698279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7131642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780612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384538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66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1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4" Type="http://schemas.openxmlformats.org/officeDocument/2006/relationships/image" Target="../media/image13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26" Type="http://schemas.openxmlformats.org/officeDocument/2006/relationships/theme" Target="../theme/theme1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Relationship Id="rId27" Type="http://schemas.openxmlformats.org/officeDocument/2006/relationships/image" Target="../media/image3.bin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slideLayout" Target="../slideLayouts/slideLayout204.xml"/><Relationship Id="rId1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slideLayout" Target="../slideLayouts/slideLayout203.xml"/><Relationship Id="rId17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193.xml"/><Relationship Id="rId16" Type="http://schemas.openxmlformats.org/officeDocument/2006/relationships/slideLayout" Target="../slideLayouts/slideLayout207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1.xml"/><Relationship Id="rId19" Type="http://schemas.openxmlformats.org/officeDocument/2006/relationships/theme" Target="../theme/theme15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Relationship Id="rId14" Type="http://schemas.openxmlformats.org/officeDocument/2006/relationships/slideLayout" Target="../slideLayouts/slideLayout20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image" Target="../media/image25.jpeg"/><Relationship Id="rId2" Type="http://schemas.openxmlformats.org/officeDocument/2006/relationships/slideLayout" Target="../slideLayouts/slideLayout211.xml"/><Relationship Id="rId16" Type="http://schemas.openxmlformats.org/officeDocument/2006/relationships/theme" Target="../theme/theme16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theme" Target="../theme/theme17.xml"/><Relationship Id="rId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slideLayout" Target="../slideLayouts/slideLayout247.xml"/><Relationship Id="rId18" Type="http://schemas.openxmlformats.org/officeDocument/2006/relationships/slideLayout" Target="../slideLayouts/slideLayout252.xml"/><Relationship Id="rId3" Type="http://schemas.openxmlformats.org/officeDocument/2006/relationships/slideLayout" Target="../slideLayouts/slideLayout237.xml"/><Relationship Id="rId21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17" Type="http://schemas.openxmlformats.org/officeDocument/2006/relationships/slideLayout" Target="../slideLayouts/slideLayout251.xml"/><Relationship Id="rId2" Type="http://schemas.openxmlformats.org/officeDocument/2006/relationships/slideLayout" Target="../slideLayouts/slideLayout236.xml"/><Relationship Id="rId16" Type="http://schemas.openxmlformats.org/officeDocument/2006/relationships/slideLayout" Target="../slideLayouts/slideLayout250.xml"/><Relationship Id="rId20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39.xml"/><Relationship Id="rId15" Type="http://schemas.openxmlformats.org/officeDocument/2006/relationships/slideLayout" Target="../slideLayouts/slideLayout249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44.xml"/><Relationship Id="rId19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4" Type="http://schemas.openxmlformats.org/officeDocument/2006/relationships/slideLayout" Target="../slideLayouts/slideLayout248.xml"/><Relationship Id="rId22" Type="http://schemas.openxmlformats.org/officeDocument/2006/relationships/slideLayout" Target="../slideLayouts/slideLayout25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0.xml"/><Relationship Id="rId2" Type="http://schemas.openxmlformats.org/officeDocument/2006/relationships/slideLayout" Target="../slideLayouts/slideLayout269.xml"/><Relationship Id="rId1" Type="http://schemas.openxmlformats.org/officeDocument/2006/relationships/slideLayout" Target="../slideLayouts/slideLayout268.xml"/><Relationship Id="rId5" Type="http://schemas.openxmlformats.org/officeDocument/2006/relationships/image" Target="../media/image13.jpg"/><Relationship Id="rId4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8.xml"/><Relationship Id="rId13" Type="http://schemas.openxmlformats.org/officeDocument/2006/relationships/slideLayout" Target="../slideLayouts/slideLayout283.xml"/><Relationship Id="rId18" Type="http://schemas.openxmlformats.org/officeDocument/2006/relationships/slideLayout" Target="../slideLayouts/slideLayout288.xml"/><Relationship Id="rId3" Type="http://schemas.openxmlformats.org/officeDocument/2006/relationships/slideLayout" Target="../slideLayouts/slideLayout273.xml"/><Relationship Id="rId21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77.xml"/><Relationship Id="rId12" Type="http://schemas.openxmlformats.org/officeDocument/2006/relationships/slideLayout" Target="../slideLayouts/slideLayout282.xml"/><Relationship Id="rId17" Type="http://schemas.openxmlformats.org/officeDocument/2006/relationships/slideLayout" Target="../slideLayouts/slideLayout287.xml"/><Relationship Id="rId2" Type="http://schemas.openxmlformats.org/officeDocument/2006/relationships/slideLayout" Target="../slideLayouts/slideLayout272.xml"/><Relationship Id="rId16" Type="http://schemas.openxmlformats.org/officeDocument/2006/relationships/slideLayout" Target="../slideLayouts/slideLayout286.xml"/><Relationship Id="rId20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11" Type="http://schemas.openxmlformats.org/officeDocument/2006/relationships/slideLayout" Target="../slideLayouts/slideLayout281.xml"/><Relationship Id="rId24" Type="http://schemas.openxmlformats.org/officeDocument/2006/relationships/image" Target="../media/image31.jpg"/><Relationship Id="rId5" Type="http://schemas.openxmlformats.org/officeDocument/2006/relationships/slideLayout" Target="../slideLayouts/slideLayout275.xml"/><Relationship Id="rId15" Type="http://schemas.openxmlformats.org/officeDocument/2006/relationships/slideLayout" Target="../slideLayouts/slideLayout285.xml"/><Relationship Id="rId23" Type="http://schemas.openxmlformats.org/officeDocument/2006/relationships/theme" Target="../theme/theme21.xml"/><Relationship Id="rId10" Type="http://schemas.openxmlformats.org/officeDocument/2006/relationships/slideLayout" Target="../slideLayouts/slideLayout280.xml"/><Relationship Id="rId19" Type="http://schemas.openxmlformats.org/officeDocument/2006/relationships/slideLayout" Target="../slideLayouts/slideLayout289.xml"/><Relationship Id="rId4" Type="http://schemas.openxmlformats.org/officeDocument/2006/relationships/slideLayout" Target="../slideLayouts/slideLayout274.xml"/><Relationship Id="rId9" Type="http://schemas.openxmlformats.org/officeDocument/2006/relationships/slideLayout" Target="../slideLayouts/slideLayout279.xml"/><Relationship Id="rId14" Type="http://schemas.openxmlformats.org/officeDocument/2006/relationships/slideLayout" Target="../slideLayouts/slideLayout284.xml"/><Relationship Id="rId22" Type="http://schemas.openxmlformats.org/officeDocument/2006/relationships/slideLayout" Target="../slideLayouts/slideLayout2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649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387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582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1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524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706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310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6299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9543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5006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717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0107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  <p:sldLayoutId id="2147483852" r:id="rId20"/>
    <p:sldLayoutId id="2147483853" r:id="rId21"/>
    <p:sldLayoutId id="214748385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67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  <p:sldLayoutId id="214748387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141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  <p:sldLayoutId id="2147483893" r:id="rId14"/>
    <p:sldLayoutId id="2147483894" r:id="rId15"/>
    <p:sldLayoutId id="2147483895" r:id="rId16"/>
    <p:sldLayoutId id="2147483896" r:id="rId17"/>
    <p:sldLayoutId id="2147483897" r:id="rId18"/>
    <p:sldLayoutId id="2147483898" r:id="rId19"/>
    <p:sldLayoutId id="2147483899" r:id="rId20"/>
    <p:sldLayoutId id="2147483900" r:id="rId21"/>
    <p:sldLayoutId id="2147483901" r:id="rId22"/>
    <p:sldLayoutId id="2147483902" r:id="rId23"/>
    <p:sldLayoutId id="2147483903" r:id="rId24"/>
    <p:sldLayoutId id="2147483904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3662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  <p:sldLayoutId id="2147483922" r:id="rId17"/>
    <p:sldLayoutId id="2147483923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32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4037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7804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8921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6683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7822164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  <p:sldLayoutId id="2147484016" r:id="rId12"/>
    <p:sldLayoutId id="2147484017" r:id="rId13"/>
    <p:sldLayoutId id="2147484018" r:id="rId14"/>
    <p:sldLayoutId id="2147484019" r:id="rId15"/>
    <p:sldLayoutId id="2147484020" r:id="rId16"/>
    <p:sldLayoutId id="2147484021" r:id="rId17"/>
    <p:sldLayoutId id="2147484022" r:id="rId18"/>
    <p:sldLayoutId id="2147484023" r:id="rId19"/>
    <p:sldLayoutId id="2147484024" r:id="rId20"/>
    <p:sldLayoutId id="2147484025" r:id="rId21"/>
    <p:sldLayoutId id="2147484026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5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25.xml"/><Relationship Id="rId6" Type="http://schemas.openxmlformats.org/officeDocument/2006/relationships/image" Target="../media/image1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1.png"/><Relationship Id="rId7" Type="http://schemas.openxmlformats.org/officeDocument/2006/relationships/image" Target="../media/image4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0.png"/><Relationship Id="rId4" Type="http://schemas.openxmlformats.org/officeDocument/2006/relationships/image" Target="../media/image52.png"/><Relationship Id="rId9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6.png"/><Relationship Id="rId5" Type="http://schemas.openxmlformats.org/officeDocument/2006/relationships/image" Target="../media/image38.gif"/><Relationship Id="rId10" Type="http://schemas.openxmlformats.org/officeDocument/2006/relationships/image" Target="../media/image50.png"/><Relationship Id="rId4" Type="http://schemas.openxmlformats.org/officeDocument/2006/relationships/image" Target="../media/image55.png"/><Relationship Id="rId9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7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2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2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3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3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25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8.png"/><Relationship Id="rId7" Type="http://schemas.openxmlformats.org/officeDocument/2006/relationships/image" Target="../media/image6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8.png"/><Relationship Id="rId7" Type="http://schemas.openxmlformats.org/officeDocument/2006/relationships/image" Target="../media/image6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25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0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0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186.xml"/><Relationship Id="rId7" Type="http://schemas.openxmlformats.org/officeDocument/2006/relationships/image" Target="../media/image4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5.png"/><Relationship Id="rId5" Type="http://schemas.openxmlformats.org/officeDocument/2006/relationships/image" Target="../media/image38.gif"/><Relationship Id="rId10" Type="http://schemas.openxmlformats.org/officeDocument/2006/relationships/image" Target="../media/image50.png"/><Relationship Id="rId4" Type="http://schemas.openxmlformats.org/officeDocument/2006/relationships/image" Target="../media/image74.png"/><Relationship Id="rId9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76.png"/><Relationship Id="rId4" Type="http://schemas.openxmlformats.org/officeDocument/2006/relationships/image" Target="../media/image38.gi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A7E62D6-0506-FA8F-665D-2FF6E2DB4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840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</a:t>
            </a:r>
            <a:r>
              <a:rPr lang="ar-MA"/>
              <a:t>التربوي الرابع</a:t>
            </a:r>
            <a:endParaRPr lang="a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الأساليب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الكتابة: إنتاج كتابي – الحصة 3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 : إنتاج كتابي - الحصة 4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4 -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190AB55-697A-E2F6-DC7B-811B883636D5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B6FC830-DC5F-69CB-169D-EBC5782102E3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B7EFD6E2-A370-B4A9-6EB8-2879C6A53552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sym typeface="Arial"/>
                </a:rPr>
                <a:t>اليوم</a:t>
              </a:r>
              <a:r>
                <a: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cs typeface="Arial" panose="020B0604020202020204" pitchFamily="34" charset="0"/>
                  <a:sym typeface="Arial"/>
                </a:rPr>
                <a:t> 6 - </a:t>
              </a: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27D09F39-D890-48CF-7C22-2795CD71055C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Révision</a:t>
            </a:r>
          </a:p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Lecture offerte</a:t>
            </a: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446F775-4B3A-9654-1648-955AB966F1C1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شكل و </a:t>
            </a:r>
            <a:r>
              <a:rPr lang="ar-MA" sz="140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فهم (40)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</a:t>
            </a:r>
            <a:r>
              <a:rPr lang="ar-MA" sz="4000"/>
              <a:t>اليوم الرابع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661157" y="4561042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إنتاج كتابي – ح4-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384964" y="3279307"/>
            <a:ext cx="2177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إنتاج كتابي –ح3-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lvl="0" indent="0"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قصة قصيرة رديفة "وضعية النهاية -3-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قصة قصيرة رديفة  -4-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98771" y="2908660"/>
            <a:ext cx="6721229" cy="890781"/>
            <a:chOff x="1306316" y="2851205"/>
            <a:chExt cx="6721229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06316" y="3132286"/>
              <a:ext cx="51328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قصة قصيرة رديفة "وضعية النهاية ".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تصحيح الإنتاج وإعادة الكتابة.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15518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1A6F028-03DE-157A-54B5-E4EC965779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CCC6AA-0D9B-B57F-79FB-5D2FC88CEB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DCAB42-3DB1-8EF3-B38C-5192806240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07522ED-1952-A228-05E4-0823D48A05A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6B90F99-3145-EF5E-57AD-792C809BD3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0AAC4-8294-C921-4347-6446E166550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F3FD10-9AD8-0B59-7DA5-647B92453A4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8E14B9-E34B-CE60-FF59-D5206954AA2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97EF14-E0FB-1BC8-CBBF-324D3F67138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53771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667730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33;p8">
            <a:extLst>
              <a:ext uri="{FF2B5EF4-FFF2-40B4-BE49-F238E27FC236}">
                <a16:creationId xmlns:a16="http://schemas.microsoft.com/office/drawing/2014/main" id="{C6C02FE7-1314-C33B-BA2A-A69529BD9261}"/>
              </a:ext>
            </a:extLst>
          </p:cNvPr>
          <p:cNvSpPr txBox="1"/>
          <p:nvPr/>
        </p:nvSpPr>
        <p:spPr>
          <a:xfrm>
            <a:off x="292063" y="2917556"/>
            <a:ext cx="715716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بَحْثي عَنِ ٱلْجَوابِ في ٱلنَّصِّ لا أَتَحَدَّثُ بِصَوْتٍ مُرْتَفِعٍ يُزْعِجُ ٱلْآخَرينَ.</a:t>
            </a:r>
          </a:p>
        </p:txBody>
      </p:sp>
      <p:pic>
        <p:nvPicPr>
          <p:cNvPr id="5" name="Espace réservé pour une image  11" descr="Une image contenant jouet, figurine, poupée, Animation&#10;&#10;Le contenu généré par l’IA peut être incorrect.">
            <a:extLst>
              <a:ext uri="{FF2B5EF4-FFF2-40B4-BE49-F238E27FC236}">
                <a16:creationId xmlns:a16="http://schemas.microsoft.com/office/drawing/2014/main" id="{C597FA11-31FE-A669-6DE7-826E5AD34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59331" y="2690733"/>
            <a:ext cx="1038382" cy="1038382"/>
          </a:xfrm>
          <a:prstGeom prst="ellipse">
            <a:avLst/>
          </a:prstGeom>
          <a:ln w="57150" cap="rnd">
            <a:solidFill>
              <a:sysClr val="window" lastClr="FFFFFF">
                <a:lumMod val="65000"/>
              </a:sysClr>
            </a:solidFill>
            <a:prstDash val="soli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coolSlant"/>
            <a:extrusionClr>
              <a:srgbClr val="000000"/>
            </a:extrusionClr>
          </a:sp3d>
        </p:spPr>
      </p:pic>
      <p:sp>
        <p:nvSpPr>
          <p:cNvPr id="6" name="Google Shape;1333;p8">
            <a:extLst>
              <a:ext uri="{FF2B5EF4-FFF2-40B4-BE49-F238E27FC236}">
                <a16:creationId xmlns:a16="http://schemas.microsoft.com/office/drawing/2014/main" id="{F1A5D69D-2D60-4C20-6C7F-93ABBDD86A4E}"/>
              </a:ext>
            </a:extLst>
          </p:cNvPr>
          <p:cNvSpPr txBox="1"/>
          <p:nvPr/>
        </p:nvSpPr>
        <p:spPr>
          <a:xfrm>
            <a:off x="619331" y="1782076"/>
            <a:ext cx="621211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أُخْرِجُ وَ أَضَعُ أَدَواتي في مِحْفَظَتي بِهُدوءٍ، كَيْ لا أُزْعِجَ ٱلْآخَرينَ.</a:t>
            </a:r>
          </a:p>
        </p:txBody>
      </p:sp>
      <p:pic>
        <p:nvPicPr>
          <p:cNvPr id="7" name="Image 6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9097C62-E23E-3FBC-FAA1-B4D3E0B62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517" y="1575611"/>
            <a:ext cx="997666" cy="997666"/>
          </a:xfrm>
          <a:prstGeom prst="ellipse">
            <a:avLst/>
          </a:prstGeom>
          <a:ln w="57150" cap="rnd">
            <a:solidFill>
              <a:sysClr val="window" lastClr="FFFFFF">
                <a:lumMod val="65000"/>
              </a:sysClr>
            </a:solidFill>
            <a:prstDash val="soli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0AD290A2-E61F-787E-4F64-681FD1FE7E94}"/>
              </a:ext>
            </a:extLst>
          </p:cNvPr>
          <p:cNvSpPr/>
          <p:nvPr/>
        </p:nvSpPr>
        <p:spPr>
          <a:xfrm>
            <a:off x="7459331" y="3895841"/>
            <a:ext cx="1104045" cy="1038382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rtl="1"/>
            <a:endParaRPr lang="fr-MA" dirty="0">
              <a:solidFill>
                <a:prstClr val="white"/>
              </a:solidFill>
              <a:cs typeface="Arial"/>
              <a:sym typeface="Arial"/>
            </a:endParaRP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03867A-EC76-4457-47FE-F7DCBDC905A4}"/>
              </a:ext>
            </a:extLst>
          </p:cNvPr>
          <p:cNvSpPr txBox="1">
            <a:spLocks/>
          </p:cNvSpPr>
          <p:nvPr/>
        </p:nvSpPr>
        <p:spPr>
          <a:xfrm>
            <a:off x="1305646" y="4223337"/>
            <a:ext cx="6035851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ar-MA" sz="3200" b="1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457D141-C850-4DCF-F051-975236837D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1814" y="4988309"/>
            <a:ext cx="1571623" cy="1571623"/>
          </a:xfrm>
          <a:prstGeom prst="ellipse">
            <a:avLst/>
          </a:prstGeom>
          <a:ln w="63500" cap="rnd">
            <a:solidFill>
              <a:srgbClr val="FFFFFF">
                <a:lumMod val="75000"/>
              </a:srgb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D1B94188-5B95-9097-2ABA-C859DDE7CCA7}"/>
              </a:ext>
            </a:extLst>
          </p:cNvPr>
          <p:cNvSpPr txBox="1">
            <a:spLocks/>
          </p:cNvSpPr>
          <p:nvPr/>
        </p:nvSpPr>
        <p:spPr>
          <a:xfrm>
            <a:off x="694944" y="5564585"/>
            <a:ext cx="4698960" cy="683605"/>
          </a:xfrm>
          <a:prstGeom prst="roundRect">
            <a:avLst>
              <a:gd name="adj" fmla="val 16667"/>
            </a:avLst>
          </a:prstGeom>
          <a:ln w="28575">
            <a:noFill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أُصَحِّحُ أَخْطائي عَلى كُرّاسَتي وَدَفْتَري.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2145DC-530C-5973-6CB6-7123D19314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D58BD7-0F95-0FB3-C443-16174D2BD93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7B8BD79-C6EA-F3F5-0221-A6437327BAE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307FF70-25AB-FC74-6954-B6CBB2B8EE1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42C37D0-E6FF-AC22-FC35-A3FF97DCCA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825B54-1166-AAB7-69BA-78971F7C5F9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064914-A4CD-053A-472C-94C53786C1A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C88792F-A9E7-5B33-547E-D8EB3ACB88F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6A8A14-F909-D6E3-3673-466BC1D60A6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31259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5FF1E7-9BA5-DBF3-1520-F7487A9E8A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BF3A23-47B3-85B1-75F1-025E73DAEC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943BDB4-69CF-0E82-4F17-EF0021A14B7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76521DE-895B-86B0-C27B-253036341DA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E95B66E-0324-BC41-FED9-ACB25DD09D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45FED7-FF99-C510-899C-36D8F4295C0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864604-B5F6-94DA-FBED-26FCE61EE3B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E656EE-D8A1-C779-B3A0-AE8C11215D6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A3CB40-A288-8FE0-FE4F-C1323682E15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55B74A2-9E59-1647-6095-F679F24C3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9A7799-B5C5-26DB-1F54-4C883E5B9A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E70D5E-A355-06D5-C0EC-0AC23D9650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5C391A-BFEC-2346-E816-B8E8E7D7B1C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241D67-A462-4793-D4DC-3F7874B0769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896D37-F8AD-0F4C-634F-0C1E8847EB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24B298-67D1-A85E-DD91-18773D90256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4A51FE-5D94-82EC-883C-31F94F838AA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C57444-071C-44F0-B67A-946476620DD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0DA82A-1CDF-F641-CBBB-B218EDDF316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8EDF40-9B93-6FB6-F293-3001523365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7D2771-9396-9A49-6F2B-A843ACD725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714E19-7E39-D3EF-CFB4-4009D436F79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1C8CA1-7962-09EA-A74D-8A2402ECBF5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C7A5F6-08AF-4878-A03A-D75E996B70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5ABB04-B227-92B5-5F27-A5115BF8229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171285-5E8B-6F1D-1D53-84B1E195EB7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2B038A-BA1D-8EAE-1B3D-16F878F4D43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1187DD-F261-D169-0F3C-35A9E28683F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58;p13">
            <a:extLst>
              <a:ext uri="{FF2B5EF4-FFF2-40B4-BE49-F238E27FC236}">
                <a16:creationId xmlns:a16="http://schemas.microsoft.com/office/drawing/2014/main" id="{7A578A48-9417-EDF7-09D5-9927C9B6E776}"/>
              </a:ext>
            </a:extLst>
          </p:cNvPr>
          <p:cNvSpPr txBox="1">
            <a:spLocks/>
          </p:cNvSpPr>
          <p:nvPr/>
        </p:nvSpPr>
        <p:spPr>
          <a:xfrm>
            <a:off x="946971" y="2005028"/>
            <a:ext cx="700005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لِماذا لَمْ يَسْتَطِعْ ريشانُ أَنْ يُحَلِّقَ بَعيداً عَنِ ٱلْغابَةِ؟</a:t>
            </a:r>
            <a:endParaRPr lang="ar-MA" sz="44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C1C3293-21C7-ACFA-E3C4-D093D34FBCA9}"/>
              </a:ext>
            </a:extLst>
          </p:cNvPr>
          <p:cNvGrpSpPr/>
          <p:nvPr/>
        </p:nvGrpSpPr>
        <p:grpSpPr>
          <a:xfrm>
            <a:off x="1651922" y="2874089"/>
            <a:ext cx="5827345" cy="612000"/>
            <a:chOff x="1995487" y="3429000"/>
            <a:chExt cx="5827345" cy="612000"/>
          </a:xfrm>
        </p:grpSpPr>
        <p:sp>
          <p:nvSpPr>
            <p:cNvPr id="4" name="Google Shape;1358;p13">
              <a:extLst>
                <a:ext uri="{FF2B5EF4-FFF2-40B4-BE49-F238E27FC236}">
                  <a16:creationId xmlns:a16="http://schemas.microsoft.com/office/drawing/2014/main" id="{A61C0504-58B4-7BBA-DF0A-B8F9261DF186}"/>
                </a:ext>
              </a:extLst>
            </p:cNvPr>
            <p:cNvSpPr txBox="1">
              <a:spLocks/>
            </p:cNvSpPr>
            <p:nvPr/>
          </p:nvSpPr>
          <p:spPr>
            <a:xfrm>
              <a:off x="1995487" y="3429000"/>
              <a:ext cx="5153025" cy="612000"/>
            </a:xfrm>
            <a:prstGeom prst="roundRect">
              <a:avLst>
                <a:gd name="adj" fmla="val 26854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600"/>
                <a:buFont typeface="Dosis Medium"/>
                <a:buNone/>
                <a:defRPr sz="1600" b="0" i="0" u="none" strike="noStrike" cap="none">
                  <a:solidFill>
                    <a:srgbClr val="757575"/>
                  </a:solidFill>
                  <a:latin typeface="+mj-lt"/>
                  <a:ea typeface="Dosis Medium"/>
                  <a:cs typeface="Arial" panose="020B0604020202020204" pitchFamily="34" charset="0"/>
                  <a:sym typeface="Dosis Medium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l" defTabSz="914400">
                <a:buClr>
                  <a:srgbClr val="A5A5A5"/>
                </a:buClr>
                <a:buFont typeface="Arial"/>
                <a:buNone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لِأَنَّ جَناحَهُ </a:t>
              </a:r>
              <a:r>
                <a:rPr lang="ar-MA" sz="44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ٱحْتَرَقَ</a:t>
              </a: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بِسَبَبِ </a:t>
              </a:r>
              <a:r>
                <a:rPr lang="ar-MA" sz="44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ٱلْحَريقِ</a:t>
              </a: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؛</a:t>
              </a:r>
              <a:endPara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0938F674-347E-2749-FE15-0D0DF4EBAA4F}"/>
                </a:ext>
              </a:extLst>
            </p:cNvPr>
            <p:cNvSpPr/>
            <p:nvPr/>
          </p:nvSpPr>
          <p:spPr>
            <a:xfrm>
              <a:off x="7243712" y="3429000"/>
              <a:ext cx="579120" cy="61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chemeClr val="tx1"/>
                  </a:solidFill>
                </a:rPr>
                <a:t>أ</a:t>
              </a:r>
              <a:endParaRPr lang="fr-FR" sz="3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8BA89969-B500-E18B-82BD-F484609C156B}"/>
              </a:ext>
            </a:extLst>
          </p:cNvPr>
          <p:cNvGrpSpPr/>
          <p:nvPr/>
        </p:nvGrpSpPr>
        <p:grpSpPr>
          <a:xfrm>
            <a:off x="1651922" y="3724692"/>
            <a:ext cx="5827345" cy="612000"/>
            <a:chOff x="1995487" y="3429000"/>
            <a:chExt cx="5827345" cy="612000"/>
          </a:xfrm>
        </p:grpSpPr>
        <p:sp>
          <p:nvSpPr>
            <p:cNvPr id="9" name="Google Shape;1358;p13">
              <a:extLst>
                <a:ext uri="{FF2B5EF4-FFF2-40B4-BE49-F238E27FC236}">
                  <a16:creationId xmlns:a16="http://schemas.microsoft.com/office/drawing/2014/main" id="{36673A4C-AEA9-91CB-6853-F71703B9FFDE}"/>
                </a:ext>
              </a:extLst>
            </p:cNvPr>
            <p:cNvSpPr txBox="1">
              <a:spLocks/>
            </p:cNvSpPr>
            <p:nvPr/>
          </p:nvSpPr>
          <p:spPr>
            <a:xfrm>
              <a:off x="1995487" y="3429000"/>
              <a:ext cx="5153025" cy="612000"/>
            </a:xfrm>
            <a:prstGeom prst="roundRect">
              <a:avLst>
                <a:gd name="adj" fmla="val 26854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600"/>
                <a:buFont typeface="Dosis Medium"/>
                <a:buNone/>
                <a:defRPr sz="1600" b="0" i="0" u="none" strike="noStrike" cap="none">
                  <a:solidFill>
                    <a:srgbClr val="757575"/>
                  </a:solidFill>
                  <a:latin typeface="+mj-lt"/>
                  <a:ea typeface="Dosis Medium"/>
                  <a:cs typeface="Arial" panose="020B0604020202020204" pitchFamily="34" charset="0"/>
                  <a:sym typeface="Dosis Medium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269875" defTabSz="914400">
                <a:buClr>
                  <a:srgbClr val="A5A5A5"/>
                </a:buClr>
                <a:buFont typeface="Arial"/>
                <a:buNone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لِأَنَّ </a:t>
              </a:r>
              <a:r>
                <a:rPr lang="ar-MA" sz="44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ٱلدُّخانَ</a:t>
              </a: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كَثيفٌ؛</a:t>
              </a:r>
              <a:endPara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CBB92E35-F08A-D2BA-3E08-C019470C4917}"/>
                </a:ext>
              </a:extLst>
            </p:cNvPr>
            <p:cNvSpPr/>
            <p:nvPr/>
          </p:nvSpPr>
          <p:spPr>
            <a:xfrm>
              <a:off x="7243712" y="3429000"/>
              <a:ext cx="579120" cy="61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chemeClr val="tx1"/>
                  </a:solidFill>
                </a:rPr>
                <a:t>ب</a:t>
              </a:r>
              <a:endParaRPr lang="fr-FR" sz="3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5367BF1-61B7-ABA7-A353-8CA77AAA0B46}"/>
              </a:ext>
            </a:extLst>
          </p:cNvPr>
          <p:cNvGrpSpPr/>
          <p:nvPr/>
        </p:nvGrpSpPr>
        <p:grpSpPr>
          <a:xfrm>
            <a:off x="1672360" y="4635334"/>
            <a:ext cx="5827345" cy="612000"/>
            <a:chOff x="1995487" y="3429000"/>
            <a:chExt cx="5827345" cy="612000"/>
          </a:xfrm>
        </p:grpSpPr>
        <p:sp>
          <p:nvSpPr>
            <p:cNvPr id="20" name="Google Shape;1358;p13">
              <a:extLst>
                <a:ext uri="{FF2B5EF4-FFF2-40B4-BE49-F238E27FC236}">
                  <a16:creationId xmlns:a16="http://schemas.microsoft.com/office/drawing/2014/main" id="{8EB2D1D1-E236-92F3-7431-70E7AFAB63D4}"/>
                </a:ext>
              </a:extLst>
            </p:cNvPr>
            <p:cNvSpPr txBox="1">
              <a:spLocks/>
            </p:cNvSpPr>
            <p:nvPr/>
          </p:nvSpPr>
          <p:spPr>
            <a:xfrm>
              <a:off x="1995487" y="3429000"/>
              <a:ext cx="5153025" cy="612000"/>
            </a:xfrm>
            <a:prstGeom prst="roundRect">
              <a:avLst>
                <a:gd name="adj" fmla="val 26854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600"/>
                <a:buFont typeface="Dosis Medium"/>
                <a:buNone/>
                <a:defRPr sz="1600" b="0" i="0" u="none" strike="noStrike" cap="none">
                  <a:solidFill>
                    <a:srgbClr val="757575"/>
                  </a:solidFill>
                  <a:latin typeface="+mj-lt"/>
                  <a:ea typeface="Dosis Medium"/>
                  <a:cs typeface="Arial" panose="020B0604020202020204" pitchFamily="34" charset="0"/>
                  <a:sym typeface="Dosis Medium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269875" defTabSz="914400">
                <a:buClr>
                  <a:srgbClr val="A5A5A5"/>
                </a:buClr>
                <a:buFont typeface="Arial"/>
                <a:buNone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لِأَنَّهُ لا يُريدُ تَرْكَ ٱلْغابَةِ تَحْتَرِقُ؛</a:t>
              </a:r>
              <a:endPara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5AB446A8-2FE4-401E-03B5-22F8DBB459EA}"/>
                </a:ext>
              </a:extLst>
            </p:cNvPr>
            <p:cNvSpPr/>
            <p:nvPr/>
          </p:nvSpPr>
          <p:spPr>
            <a:xfrm>
              <a:off x="7243712" y="3429000"/>
              <a:ext cx="579120" cy="61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chemeClr val="tx1"/>
                  </a:solidFill>
                </a:rPr>
                <a:t>ج</a:t>
              </a:r>
              <a:endParaRPr lang="fr-FR" sz="3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B93F960-FE5B-5AD7-763D-9CBA8C87B8DA}"/>
              </a:ext>
            </a:extLst>
          </p:cNvPr>
          <p:cNvGrpSpPr/>
          <p:nvPr/>
        </p:nvGrpSpPr>
        <p:grpSpPr>
          <a:xfrm>
            <a:off x="1672360" y="5545976"/>
            <a:ext cx="5827345" cy="612000"/>
            <a:chOff x="1995487" y="3429000"/>
            <a:chExt cx="5827345" cy="612000"/>
          </a:xfrm>
        </p:grpSpPr>
        <p:sp>
          <p:nvSpPr>
            <p:cNvPr id="23" name="Google Shape;1358;p13">
              <a:extLst>
                <a:ext uri="{FF2B5EF4-FFF2-40B4-BE49-F238E27FC236}">
                  <a16:creationId xmlns:a16="http://schemas.microsoft.com/office/drawing/2014/main" id="{72B6150E-F131-AF19-7027-85569AA4A811}"/>
                </a:ext>
              </a:extLst>
            </p:cNvPr>
            <p:cNvSpPr txBox="1">
              <a:spLocks/>
            </p:cNvSpPr>
            <p:nvPr/>
          </p:nvSpPr>
          <p:spPr>
            <a:xfrm>
              <a:off x="1995487" y="3429000"/>
              <a:ext cx="5153025" cy="612000"/>
            </a:xfrm>
            <a:prstGeom prst="roundRect">
              <a:avLst>
                <a:gd name="adj" fmla="val 26854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600"/>
                <a:buFont typeface="Dosis Medium"/>
                <a:buNone/>
                <a:defRPr sz="1600" b="0" i="0" u="none" strike="noStrike" cap="none">
                  <a:solidFill>
                    <a:srgbClr val="757575"/>
                  </a:solidFill>
                  <a:latin typeface="+mj-lt"/>
                  <a:ea typeface="Dosis Medium"/>
                  <a:cs typeface="Arial" panose="020B0604020202020204" pitchFamily="34" charset="0"/>
                  <a:sym typeface="Dosis Medium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269875" defTabSz="914400">
                <a:buClr>
                  <a:srgbClr val="A5A5A5"/>
                </a:buClr>
                <a:buFont typeface="Arial"/>
                <a:buNone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لِأَنَّهُ شَعَرَ بِٱلتَّعَبِ.</a:t>
              </a:r>
              <a:endPara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A5BE302D-1729-AA98-205D-236330C70BD5}"/>
                </a:ext>
              </a:extLst>
            </p:cNvPr>
            <p:cNvSpPr/>
            <p:nvPr/>
          </p:nvSpPr>
          <p:spPr>
            <a:xfrm>
              <a:off x="7243712" y="3429000"/>
              <a:ext cx="579120" cy="61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chemeClr val="tx1"/>
                  </a:solidFill>
                </a:rPr>
                <a:t>د</a:t>
              </a:r>
              <a:endParaRPr lang="fr-FR" sz="32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B1FF362-E2F1-0F90-A453-2264F00651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E8F3130-85EA-EE5E-535F-3608488266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D7C31A9-43EB-655D-1088-EBC7CF7E17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B3553D1-C54B-9DDE-2EFC-BC12AF1D0AA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483DAFD-5A71-2CF9-9534-540CD149FA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ED6F42F-DBC1-1543-4851-4F84AA941B2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6494E8E-A798-0152-58C0-41840D62BA0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1680C1A-A702-A9E8-B28C-2207A7606C5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35BAB72-C992-FDEE-BB54-027DC744812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10 ثوان.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Image 1" descr="Une image contenant texte, Police, écriture manuscrite, document&#10;&#10;Le contenu généré par l’IA peut être incorrect.">
            <a:extLst>
              <a:ext uri="{FF2B5EF4-FFF2-40B4-BE49-F238E27FC236}">
                <a16:creationId xmlns:a16="http://schemas.microsoft.com/office/drawing/2014/main" id="{F73DD2AA-0E1D-B7B2-3A9A-F3FE92E8D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802" y="1909082"/>
            <a:ext cx="8287326" cy="458523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CD99E9-3604-8A91-F5BE-FF733C1E8E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C67871D-C19B-3099-D09E-4C3D3AD768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427532C-FA7A-01DE-892D-35B2D583CE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553A6F7-04E8-1B7C-683E-165149DE488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20ACE52-1A57-8679-7414-50A19CFEFF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8FB0AB-682B-56AF-B9BB-43931683133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B0164F-7CB0-63CF-3F32-E5360BA1672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D6E990-AA6D-538F-48D3-DFDA180A87D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DCC294-101B-C41C-7293-C4FFD2B8B4E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85990B5-2436-F206-B144-93355F5F9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A7D6B1E-6F91-E19F-34A3-C6C12AA493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E87F4CB-FA67-476E-8F3D-AF8E7AEBF12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58;p13">
            <a:extLst>
              <a:ext uri="{FF2B5EF4-FFF2-40B4-BE49-F238E27FC236}">
                <a16:creationId xmlns:a16="http://schemas.microsoft.com/office/drawing/2014/main" id="{530E508F-21F4-C0C1-7BF8-0DADC740F3F5}"/>
              </a:ext>
            </a:extLst>
          </p:cNvPr>
          <p:cNvSpPr txBox="1">
            <a:spLocks/>
          </p:cNvSpPr>
          <p:nvPr/>
        </p:nvSpPr>
        <p:spPr>
          <a:xfrm>
            <a:off x="946971" y="2005028"/>
            <a:ext cx="700005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لِماذا لَمْ يَسْتَطِعْ ريشانُ أَنْ يُحَلِّقَ بَعيداً عَنِ ٱلْغابَةِ؟</a:t>
            </a:r>
            <a:endParaRPr lang="ar-MA" sz="44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0906B90-68D6-6199-F837-C0B2D1336566}"/>
              </a:ext>
            </a:extLst>
          </p:cNvPr>
          <p:cNvGrpSpPr/>
          <p:nvPr/>
        </p:nvGrpSpPr>
        <p:grpSpPr>
          <a:xfrm>
            <a:off x="1651922" y="2874089"/>
            <a:ext cx="5827345" cy="612000"/>
            <a:chOff x="1995487" y="3429000"/>
            <a:chExt cx="5827345" cy="612000"/>
          </a:xfrm>
        </p:grpSpPr>
        <p:sp>
          <p:nvSpPr>
            <p:cNvPr id="6" name="Google Shape;1358;p13">
              <a:extLst>
                <a:ext uri="{FF2B5EF4-FFF2-40B4-BE49-F238E27FC236}">
                  <a16:creationId xmlns:a16="http://schemas.microsoft.com/office/drawing/2014/main" id="{656B6C3C-8998-4023-89AE-AECF80DBC749}"/>
                </a:ext>
              </a:extLst>
            </p:cNvPr>
            <p:cNvSpPr txBox="1">
              <a:spLocks/>
            </p:cNvSpPr>
            <p:nvPr/>
          </p:nvSpPr>
          <p:spPr>
            <a:xfrm>
              <a:off x="1995487" y="3429000"/>
              <a:ext cx="5153025" cy="612000"/>
            </a:xfrm>
            <a:prstGeom prst="roundRect">
              <a:avLst>
                <a:gd name="adj" fmla="val 26854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600"/>
                <a:buFont typeface="Dosis Medium"/>
                <a:buNone/>
                <a:defRPr sz="1600" b="0" i="0" u="none" strike="noStrike" cap="none">
                  <a:solidFill>
                    <a:srgbClr val="757575"/>
                  </a:solidFill>
                  <a:latin typeface="+mj-lt"/>
                  <a:ea typeface="Dosis Medium"/>
                  <a:cs typeface="Arial" panose="020B0604020202020204" pitchFamily="34" charset="0"/>
                  <a:sym typeface="Dosis Medium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l" defTabSz="914400">
                <a:buClr>
                  <a:srgbClr val="A5A5A5"/>
                </a:buClr>
                <a:buFont typeface="Arial"/>
                <a:buNone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لِأَنَّ جَناحَهُ </a:t>
              </a:r>
              <a:r>
                <a:rPr lang="ar-MA" sz="44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ٱحْتَرَقَ</a:t>
              </a: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بِسَبَبِ </a:t>
              </a:r>
              <a:r>
                <a:rPr lang="ar-MA" sz="44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ٱلْحَريقِ</a:t>
              </a: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؛</a:t>
              </a:r>
              <a:endPara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21812B96-5F29-589D-890F-661129A84272}"/>
                </a:ext>
              </a:extLst>
            </p:cNvPr>
            <p:cNvSpPr/>
            <p:nvPr/>
          </p:nvSpPr>
          <p:spPr>
            <a:xfrm>
              <a:off x="7243712" y="3429000"/>
              <a:ext cx="579120" cy="61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chemeClr val="tx1"/>
                  </a:solidFill>
                </a:rPr>
                <a:t>أ</a:t>
              </a:r>
              <a:endParaRPr lang="fr-FR" sz="3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D02E14A-0A49-C006-EFEE-59378A02E10C}"/>
              </a:ext>
            </a:extLst>
          </p:cNvPr>
          <p:cNvGrpSpPr/>
          <p:nvPr/>
        </p:nvGrpSpPr>
        <p:grpSpPr>
          <a:xfrm>
            <a:off x="1651922" y="3724692"/>
            <a:ext cx="5827345" cy="612000"/>
            <a:chOff x="1995487" y="3429000"/>
            <a:chExt cx="5827345" cy="612000"/>
          </a:xfrm>
        </p:grpSpPr>
        <p:sp>
          <p:nvSpPr>
            <p:cNvPr id="9" name="Google Shape;1358;p13">
              <a:extLst>
                <a:ext uri="{FF2B5EF4-FFF2-40B4-BE49-F238E27FC236}">
                  <a16:creationId xmlns:a16="http://schemas.microsoft.com/office/drawing/2014/main" id="{07BAEDD6-465D-C9F6-2256-B911399AD390}"/>
                </a:ext>
              </a:extLst>
            </p:cNvPr>
            <p:cNvSpPr txBox="1">
              <a:spLocks/>
            </p:cNvSpPr>
            <p:nvPr/>
          </p:nvSpPr>
          <p:spPr>
            <a:xfrm>
              <a:off x="1995487" y="3429000"/>
              <a:ext cx="5153025" cy="612000"/>
            </a:xfrm>
            <a:prstGeom prst="roundRect">
              <a:avLst>
                <a:gd name="adj" fmla="val 26854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600"/>
                <a:buFont typeface="Dosis Medium"/>
                <a:buNone/>
                <a:defRPr sz="1600" b="0" i="0" u="none" strike="noStrike" cap="none">
                  <a:solidFill>
                    <a:srgbClr val="757575"/>
                  </a:solidFill>
                  <a:latin typeface="+mj-lt"/>
                  <a:ea typeface="Dosis Medium"/>
                  <a:cs typeface="Arial" panose="020B0604020202020204" pitchFamily="34" charset="0"/>
                  <a:sym typeface="Dosis Medium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269875" defTabSz="914400">
                <a:buClr>
                  <a:srgbClr val="A5A5A5"/>
                </a:buClr>
                <a:buFont typeface="Arial"/>
                <a:buNone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لِأَنَّ </a:t>
              </a:r>
              <a:r>
                <a:rPr lang="ar-MA" sz="44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ٱلدُّخانَ</a:t>
              </a: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كَثيفٌ؛</a:t>
              </a:r>
              <a:endPara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4A2E25DE-FD99-7596-7C74-9DF1A005A0C4}"/>
                </a:ext>
              </a:extLst>
            </p:cNvPr>
            <p:cNvSpPr/>
            <p:nvPr/>
          </p:nvSpPr>
          <p:spPr>
            <a:xfrm>
              <a:off x="7243712" y="3429000"/>
              <a:ext cx="579120" cy="61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chemeClr val="tx1"/>
                  </a:solidFill>
                </a:rPr>
                <a:t>ب</a:t>
              </a:r>
              <a:endParaRPr lang="fr-FR" sz="3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475A6E1-B69D-7BAF-27BD-D25C7E226AA1}"/>
              </a:ext>
            </a:extLst>
          </p:cNvPr>
          <p:cNvGrpSpPr/>
          <p:nvPr/>
        </p:nvGrpSpPr>
        <p:grpSpPr>
          <a:xfrm>
            <a:off x="1672360" y="4635334"/>
            <a:ext cx="5827345" cy="612000"/>
            <a:chOff x="1995487" y="3429000"/>
            <a:chExt cx="5827345" cy="612000"/>
          </a:xfrm>
        </p:grpSpPr>
        <p:sp>
          <p:nvSpPr>
            <p:cNvPr id="20" name="Google Shape;1358;p13">
              <a:extLst>
                <a:ext uri="{FF2B5EF4-FFF2-40B4-BE49-F238E27FC236}">
                  <a16:creationId xmlns:a16="http://schemas.microsoft.com/office/drawing/2014/main" id="{94334B51-9CC9-0393-B286-DD1B6D7F675C}"/>
                </a:ext>
              </a:extLst>
            </p:cNvPr>
            <p:cNvSpPr txBox="1">
              <a:spLocks/>
            </p:cNvSpPr>
            <p:nvPr/>
          </p:nvSpPr>
          <p:spPr>
            <a:xfrm>
              <a:off x="1995487" y="3429000"/>
              <a:ext cx="5153025" cy="612000"/>
            </a:xfrm>
            <a:prstGeom prst="roundRect">
              <a:avLst>
                <a:gd name="adj" fmla="val 26854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600"/>
                <a:buFont typeface="Dosis Medium"/>
                <a:buNone/>
                <a:defRPr sz="1600" b="0" i="0" u="none" strike="noStrike" cap="none">
                  <a:solidFill>
                    <a:srgbClr val="757575"/>
                  </a:solidFill>
                  <a:latin typeface="+mj-lt"/>
                  <a:ea typeface="Dosis Medium"/>
                  <a:cs typeface="Arial" panose="020B0604020202020204" pitchFamily="34" charset="0"/>
                  <a:sym typeface="Dosis Medium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269875" defTabSz="914400">
                <a:buClr>
                  <a:srgbClr val="A5A5A5"/>
                </a:buClr>
                <a:buFont typeface="Arial"/>
                <a:buNone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لِأَنَّهُ لا يُريدُ تَرْكَ ٱلْغابَةِ تَحْتَرِقُ؛</a:t>
              </a:r>
              <a:endPara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E140A33E-94BF-13C4-E463-F6134835E0BC}"/>
                </a:ext>
              </a:extLst>
            </p:cNvPr>
            <p:cNvSpPr/>
            <p:nvPr/>
          </p:nvSpPr>
          <p:spPr>
            <a:xfrm>
              <a:off x="7243712" y="3429000"/>
              <a:ext cx="579120" cy="61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chemeClr val="tx1"/>
                  </a:solidFill>
                </a:rPr>
                <a:t>ج</a:t>
              </a:r>
              <a:endParaRPr lang="fr-FR" sz="3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8FA60AF-4BE9-738E-6DBF-6942187AE69A}"/>
              </a:ext>
            </a:extLst>
          </p:cNvPr>
          <p:cNvGrpSpPr/>
          <p:nvPr/>
        </p:nvGrpSpPr>
        <p:grpSpPr>
          <a:xfrm>
            <a:off x="1672360" y="5545976"/>
            <a:ext cx="5827345" cy="612000"/>
            <a:chOff x="1995487" y="3429000"/>
            <a:chExt cx="5827345" cy="612000"/>
          </a:xfrm>
        </p:grpSpPr>
        <p:sp>
          <p:nvSpPr>
            <p:cNvPr id="23" name="Google Shape;1358;p13">
              <a:extLst>
                <a:ext uri="{FF2B5EF4-FFF2-40B4-BE49-F238E27FC236}">
                  <a16:creationId xmlns:a16="http://schemas.microsoft.com/office/drawing/2014/main" id="{4EF86C3D-1413-C938-D789-9135CD241FB1}"/>
                </a:ext>
              </a:extLst>
            </p:cNvPr>
            <p:cNvSpPr txBox="1">
              <a:spLocks/>
            </p:cNvSpPr>
            <p:nvPr/>
          </p:nvSpPr>
          <p:spPr>
            <a:xfrm>
              <a:off x="1995487" y="3429000"/>
              <a:ext cx="5153025" cy="612000"/>
            </a:xfrm>
            <a:prstGeom prst="roundRect">
              <a:avLst>
                <a:gd name="adj" fmla="val 26854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600"/>
                <a:buFont typeface="Dosis Medium"/>
                <a:buNone/>
                <a:defRPr sz="1600" b="0" i="0" u="none" strike="noStrike" cap="none">
                  <a:solidFill>
                    <a:srgbClr val="757575"/>
                  </a:solidFill>
                  <a:latin typeface="+mj-lt"/>
                  <a:ea typeface="Dosis Medium"/>
                  <a:cs typeface="Arial" panose="020B0604020202020204" pitchFamily="34" charset="0"/>
                  <a:sym typeface="Dosis Medium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269875" defTabSz="914400">
                <a:buClr>
                  <a:srgbClr val="A5A5A5"/>
                </a:buClr>
                <a:buFont typeface="Arial"/>
                <a:buNone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لِأَنَّهُ شَعَرَ بِٱلتَّعَبِ.</a:t>
              </a:r>
              <a:endPara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4BB61F35-8932-BAB1-0507-8B1DC1F34F4F}"/>
                </a:ext>
              </a:extLst>
            </p:cNvPr>
            <p:cNvSpPr/>
            <p:nvPr/>
          </p:nvSpPr>
          <p:spPr>
            <a:xfrm>
              <a:off x="7243712" y="3429000"/>
              <a:ext cx="579120" cy="61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chemeClr val="tx1"/>
                  </a:solidFill>
                </a:rPr>
                <a:t>د</a:t>
              </a:r>
              <a:endParaRPr lang="fr-FR" sz="32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1DF9AB2-A594-D359-D4F0-225CBF9675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B6D1523-0B61-AC61-90F4-390DD7730F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48DC353-4979-FF31-4118-B1C659DCAC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4477430-496C-2839-CBF3-D33B5E0469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FBD2ACE-69DE-F913-45FB-763794305F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71ED235-D49B-5153-DAAE-20D5C7E6567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C671340-07E2-55E7-22B7-F6C48B9B99F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5A25034-DC5C-E703-2D65-58EB26DECEA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4EB27EE-9587-D2FF-CD8E-2F85E14AE1D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25533882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A9FD0FB-F1A9-98B5-A1C6-C0B24D5BB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AE2F7DA-28CD-787E-995C-C4D1364008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CF6CA0-FC57-E845-C9DE-91A30632B34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2BB95248-F4C4-A61F-D4E3-68088B1A48C1}"/>
              </a:ext>
            </a:extLst>
          </p:cNvPr>
          <p:cNvSpPr txBox="1"/>
          <p:nvPr/>
        </p:nvSpPr>
        <p:spPr>
          <a:xfrm>
            <a:off x="7471640" y="4859567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1358;p13">
            <a:extLst>
              <a:ext uri="{FF2B5EF4-FFF2-40B4-BE49-F238E27FC236}">
                <a16:creationId xmlns:a16="http://schemas.microsoft.com/office/drawing/2014/main" id="{04A621A1-5988-7F49-7156-C54BA189C5D3}"/>
              </a:ext>
            </a:extLst>
          </p:cNvPr>
          <p:cNvSpPr txBox="1">
            <a:spLocks/>
          </p:cNvSpPr>
          <p:nvPr/>
        </p:nvSpPr>
        <p:spPr>
          <a:xfrm>
            <a:off x="946971" y="2005028"/>
            <a:ext cx="700005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لِماذا لَمْ يَسْتَطِعْ ريشانُ أَنْ يُحَلِّقَ بَعيداً عَنِ ٱلْغابَةِ؟</a:t>
            </a:r>
            <a:endParaRPr lang="ar-MA" sz="44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68A577-9876-002A-1C94-8A76AC30BC5C}"/>
              </a:ext>
            </a:extLst>
          </p:cNvPr>
          <p:cNvGrpSpPr/>
          <p:nvPr/>
        </p:nvGrpSpPr>
        <p:grpSpPr>
          <a:xfrm>
            <a:off x="1651922" y="2874089"/>
            <a:ext cx="5827345" cy="612000"/>
            <a:chOff x="1995487" y="3429000"/>
            <a:chExt cx="5827345" cy="612000"/>
          </a:xfrm>
        </p:grpSpPr>
        <p:sp>
          <p:nvSpPr>
            <p:cNvPr id="13" name="Google Shape;1358;p13">
              <a:extLst>
                <a:ext uri="{FF2B5EF4-FFF2-40B4-BE49-F238E27FC236}">
                  <a16:creationId xmlns:a16="http://schemas.microsoft.com/office/drawing/2014/main" id="{C9884BA6-91AE-C3F7-D02E-29F70DA44220}"/>
                </a:ext>
              </a:extLst>
            </p:cNvPr>
            <p:cNvSpPr txBox="1">
              <a:spLocks/>
            </p:cNvSpPr>
            <p:nvPr/>
          </p:nvSpPr>
          <p:spPr>
            <a:xfrm>
              <a:off x="1995487" y="3429000"/>
              <a:ext cx="5153025" cy="612000"/>
            </a:xfrm>
            <a:prstGeom prst="roundRect">
              <a:avLst>
                <a:gd name="adj" fmla="val 26854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600"/>
                <a:buFont typeface="Dosis Medium"/>
                <a:buNone/>
                <a:defRPr sz="1600" b="0" i="0" u="none" strike="noStrike" cap="none">
                  <a:solidFill>
                    <a:srgbClr val="757575"/>
                  </a:solidFill>
                  <a:latin typeface="+mj-lt"/>
                  <a:ea typeface="Dosis Medium"/>
                  <a:cs typeface="Arial" panose="020B0604020202020204" pitchFamily="34" charset="0"/>
                  <a:sym typeface="Dosis Medium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l" defTabSz="914400">
                <a:buClr>
                  <a:srgbClr val="A5A5A5"/>
                </a:buClr>
                <a:buFont typeface="Arial"/>
                <a:buNone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لِأَنَّ جَناحَهُ </a:t>
              </a:r>
              <a:r>
                <a:rPr lang="ar-MA" sz="44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ٱحْتَرَقَ</a:t>
              </a: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بِسَبَبِ </a:t>
              </a:r>
              <a:r>
                <a:rPr lang="ar-MA" sz="44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ٱلْحَريقِ</a:t>
              </a: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؛</a:t>
              </a:r>
              <a:endPara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A77CA3DB-A5B9-58C8-74D2-96A0A018C589}"/>
                </a:ext>
              </a:extLst>
            </p:cNvPr>
            <p:cNvSpPr/>
            <p:nvPr/>
          </p:nvSpPr>
          <p:spPr>
            <a:xfrm>
              <a:off x="7243712" y="3429000"/>
              <a:ext cx="579120" cy="61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chemeClr val="tx1"/>
                  </a:solidFill>
                </a:rPr>
                <a:t>أ</a:t>
              </a:r>
              <a:endParaRPr lang="fr-FR" sz="3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B5BCB7B-0338-DFE4-0291-B3EE91E2E191}"/>
              </a:ext>
            </a:extLst>
          </p:cNvPr>
          <p:cNvGrpSpPr/>
          <p:nvPr/>
        </p:nvGrpSpPr>
        <p:grpSpPr>
          <a:xfrm>
            <a:off x="1651922" y="3724692"/>
            <a:ext cx="5827345" cy="612000"/>
            <a:chOff x="1995487" y="3429000"/>
            <a:chExt cx="5827345" cy="612000"/>
          </a:xfrm>
        </p:grpSpPr>
        <p:sp>
          <p:nvSpPr>
            <p:cNvPr id="16" name="Google Shape;1358;p13">
              <a:extLst>
                <a:ext uri="{FF2B5EF4-FFF2-40B4-BE49-F238E27FC236}">
                  <a16:creationId xmlns:a16="http://schemas.microsoft.com/office/drawing/2014/main" id="{7A968355-5971-834E-0527-72DF643F9FFF}"/>
                </a:ext>
              </a:extLst>
            </p:cNvPr>
            <p:cNvSpPr txBox="1">
              <a:spLocks/>
            </p:cNvSpPr>
            <p:nvPr/>
          </p:nvSpPr>
          <p:spPr>
            <a:xfrm>
              <a:off x="1995487" y="3429000"/>
              <a:ext cx="5153025" cy="612000"/>
            </a:xfrm>
            <a:prstGeom prst="roundRect">
              <a:avLst>
                <a:gd name="adj" fmla="val 26854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600"/>
                <a:buFont typeface="Dosis Medium"/>
                <a:buNone/>
                <a:defRPr sz="1600" b="0" i="0" u="none" strike="noStrike" cap="none">
                  <a:solidFill>
                    <a:srgbClr val="757575"/>
                  </a:solidFill>
                  <a:latin typeface="+mj-lt"/>
                  <a:ea typeface="Dosis Medium"/>
                  <a:cs typeface="Arial" panose="020B0604020202020204" pitchFamily="34" charset="0"/>
                  <a:sym typeface="Dosis Medium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269875" defTabSz="914400">
                <a:buClr>
                  <a:srgbClr val="A5A5A5"/>
                </a:buClr>
                <a:buFont typeface="Arial"/>
                <a:buNone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لِأَنَّ </a:t>
              </a:r>
              <a:r>
                <a:rPr lang="ar-MA" sz="4400" b="1" kern="0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ٱلدُّخانَ</a:t>
              </a: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كَثيفٌ؛</a:t>
              </a:r>
              <a:endPara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AD7D8831-28CF-691D-21FE-CB7B7C3C1D1A}"/>
                </a:ext>
              </a:extLst>
            </p:cNvPr>
            <p:cNvSpPr/>
            <p:nvPr/>
          </p:nvSpPr>
          <p:spPr>
            <a:xfrm>
              <a:off x="7243712" y="3429000"/>
              <a:ext cx="579120" cy="61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chemeClr val="tx1"/>
                  </a:solidFill>
                </a:rPr>
                <a:t>ب</a:t>
              </a:r>
              <a:endParaRPr lang="fr-FR" sz="3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8211B47-3EAA-20BB-C488-4B0F2813F238}"/>
              </a:ext>
            </a:extLst>
          </p:cNvPr>
          <p:cNvGrpSpPr/>
          <p:nvPr/>
        </p:nvGrpSpPr>
        <p:grpSpPr>
          <a:xfrm>
            <a:off x="1672360" y="4635334"/>
            <a:ext cx="5827345" cy="612000"/>
            <a:chOff x="1995487" y="3429000"/>
            <a:chExt cx="5827345" cy="612000"/>
          </a:xfrm>
        </p:grpSpPr>
        <p:sp>
          <p:nvSpPr>
            <p:cNvPr id="24" name="Google Shape;1358;p13">
              <a:extLst>
                <a:ext uri="{FF2B5EF4-FFF2-40B4-BE49-F238E27FC236}">
                  <a16:creationId xmlns:a16="http://schemas.microsoft.com/office/drawing/2014/main" id="{0CF61242-2B20-9F79-1C91-1E13D040153B}"/>
                </a:ext>
              </a:extLst>
            </p:cNvPr>
            <p:cNvSpPr txBox="1">
              <a:spLocks/>
            </p:cNvSpPr>
            <p:nvPr/>
          </p:nvSpPr>
          <p:spPr>
            <a:xfrm>
              <a:off x="1995487" y="3429000"/>
              <a:ext cx="5153025" cy="612000"/>
            </a:xfrm>
            <a:prstGeom prst="roundRect">
              <a:avLst>
                <a:gd name="adj" fmla="val 26854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600"/>
                <a:buFont typeface="Dosis Medium"/>
                <a:buNone/>
                <a:defRPr sz="1600" b="0" i="0" u="none" strike="noStrike" cap="none">
                  <a:solidFill>
                    <a:srgbClr val="757575"/>
                  </a:solidFill>
                  <a:latin typeface="+mj-lt"/>
                  <a:ea typeface="Dosis Medium"/>
                  <a:cs typeface="Arial" panose="020B0604020202020204" pitchFamily="34" charset="0"/>
                  <a:sym typeface="Dosis Medium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269875" defTabSz="914400">
                <a:buClr>
                  <a:srgbClr val="A5A5A5"/>
                </a:buClr>
                <a:buFont typeface="Arial"/>
                <a:buNone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لِأَنَّهُ لا يُريدُ تَرْكَ ٱلْغابَةِ تَحْتَرِقُ؛</a:t>
              </a:r>
              <a:endPara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D385DEA8-EA18-5711-0533-BE37DA3CCD35}"/>
                </a:ext>
              </a:extLst>
            </p:cNvPr>
            <p:cNvSpPr/>
            <p:nvPr/>
          </p:nvSpPr>
          <p:spPr>
            <a:xfrm>
              <a:off x="7243712" y="3429000"/>
              <a:ext cx="579120" cy="61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chemeClr val="tx1"/>
                  </a:solidFill>
                </a:rPr>
                <a:t>ج</a:t>
              </a:r>
              <a:endParaRPr lang="fr-FR" sz="3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D29CB8A-8528-0192-42FC-202512A99949}"/>
              </a:ext>
            </a:extLst>
          </p:cNvPr>
          <p:cNvGrpSpPr/>
          <p:nvPr/>
        </p:nvGrpSpPr>
        <p:grpSpPr>
          <a:xfrm>
            <a:off x="1672360" y="5545976"/>
            <a:ext cx="5827345" cy="612000"/>
            <a:chOff x="1995487" y="3429000"/>
            <a:chExt cx="5827345" cy="612000"/>
          </a:xfrm>
        </p:grpSpPr>
        <p:sp>
          <p:nvSpPr>
            <p:cNvPr id="27" name="Google Shape;1358;p13">
              <a:extLst>
                <a:ext uri="{FF2B5EF4-FFF2-40B4-BE49-F238E27FC236}">
                  <a16:creationId xmlns:a16="http://schemas.microsoft.com/office/drawing/2014/main" id="{4D53E6DA-4035-0EA6-EEF8-0FA37D0DA9C1}"/>
                </a:ext>
              </a:extLst>
            </p:cNvPr>
            <p:cNvSpPr txBox="1">
              <a:spLocks/>
            </p:cNvSpPr>
            <p:nvPr/>
          </p:nvSpPr>
          <p:spPr>
            <a:xfrm>
              <a:off x="1995487" y="3429000"/>
              <a:ext cx="5153025" cy="612000"/>
            </a:xfrm>
            <a:prstGeom prst="roundRect">
              <a:avLst>
                <a:gd name="adj" fmla="val 26854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600"/>
                <a:buFont typeface="Dosis Medium"/>
                <a:buNone/>
                <a:defRPr sz="1600" b="0" i="0" u="none" strike="noStrike" cap="none">
                  <a:solidFill>
                    <a:srgbClr val="757575"/>
                  </a:solidFill>
                  <a:latin typeface="+mj-lt"/>
                  <a:ea typeface="Dosis Medium"/>
                  <a:cs typeface="Arial" panose="020B0604020202020204" pitchFamily="34" charset="0"/>
                  <a:sym typeface="Dosis Medium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269875" defTabSz="914400">
                <a:buClr>
                  <a:srgbClr val="A5A5A5"/>
                </a:buClr>
                <a:buFont typeface="Arial"/>
                <a:buNone/>
              </a:pPr>
              <a:r>
                <a:rPr lang="ar-MA" sz="4400" b="1" kern="0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لِأَنَّهُ شَعَرَ بِٱلتَّعَبِ.</a:t>
              </a:r>
              <a:endPara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19074488-2383-9D9F-D924-E737476C582C}"/>
                </a:ext>
              </a:extLst>
            </p:cNvPr>
            <p:cNvSpPr/>
            <p:nvPr/>
          </p:nvSpPr>
          <p:spPr>
            <a:xfrm>
              <a:off x="7243712" y="3429000"/>
              <a:ext cx="579120" cy="61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chemeClr val="tx1"/>
                  </a:solidFill>
                </a:rPr>
                <a:t>د</a:t>
              </a:r>
              <a:endParaRPr lang="fr-FR" sz="32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C015889-3F3B-C7AF-2F81-5FB885AD03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0D3B231-ABF0-2BCE-39CE-3B76D7E443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556C03-DFC7-B1A4-CC05-12F6B505BC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3ACB13-EBF5-FC9B-A976-CC58C235DC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2059175-8C5F-0946-EABB-275ADAFE88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1E7183-7B0E-7B53-ABCB-53C2EB34FE5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CD718FF-64B1-4F24-CB0A-A707206D18D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B385752-6957-1C0A-58B8-90A96AA80D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A914580-1496-B66E-5359-D21BB2B5E46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42930391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écriture manuscrite, document&#10;&#10;Le contenu généré par l’IA peut être incorrect.">
            <a:extLst>
              <a:ext uri="{FF2B5EF4-FFF2-40B4-BE49-F238E27FC236}">
                <a16:creationId xmlns:a16="http://schemas.microsoft.com/office/drawing/2014/main" id="{898BA95A-B199-D01F-46A8-BFBDCAD9CE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802" y="1909082"/>
            <a:ext cx="8287326" cy="458523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8B6611E-E97D-F8EB-C5E8-92F8F3E80C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2A93C8-9663-7593-AFBE-105DC287B8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D4279B-952E-5393-9EC7-2B40617F1B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721CAE8-3C75-41A0-46F2-953B6E18EDB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E1D40A1-88D8-403F-35BC-7B634C18B6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6F358F-6A0E-7AAA-6891-82D0E2CB544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298B3E-6972-C5C4-A528-B54A1FF7D6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5D6596-C58D-DA18-CD6B-A31F2231E27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59BB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DB105BA-1AE0-C739-B1F0-3B7C3CF10EE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D25B6-8691-A633-A997-50BC84AD3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0948ACC-1FFA-18BE-FB7E-DC96DEC6D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إنتاج كتابي –ح3 </a:t>
            </a:r>
            <a:r>
              <a:rPr lang="fr-FR" sz="4000" dirty="0"/>
              <a:t>-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2067D7B-5298-07BC-85CF-7E0DEC4999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28DC24E-7294-05E2-2CAE-D9C717F67C70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إنتاج كتابي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81F7E4F-F7F7-E82C-C45A-C0D83B8B0B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765ADB7C-76AC-0409-DF04-4E9B9193FB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7AA7A70-A627-1489-1390-EEC5DEC24956}"/>
              </a:ext>
            </a:extLst>
          </p:cNvPr>
          <p:cNvSpPr txBox="1">
            <a:spLocks/>
          </p:cNvSpPr>
          <p:nvPr/>
        </p:nvSpPr>
        <p:spPr>
          <a:xfrm>
            <a:off x="2322000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كتابة قصة قصيرة رديفة "وضعية النهاية -3-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None/>
              <a:tabLst/>
              <a:defRPr/>
            </a:pP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ADB48CB-210B-BBC4-A6B0-45B96B55DCEC}"/>
              </a:ext>
            </a:extLst>
          </p:cNvPr>
          <p:cNvSpPr/>
          <p:nvPr/>
        </p:nvSpPr>
        <p:spPr>
          <a:xfrm>
            <a:off x="5450872" y="1037823"/>
            <a:ext cx="473568" cy="473568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095690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7167E-20FC-ECA8-6A73-FE375C1D8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4F8F0CB5-1745-7A61-3CF5-9426A001C5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638B53-A498-DEC0-83E7-416BAA58BD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A24B513-C357-CAB4-5995-D1FF8C66B9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B1A6659-F6C2-2198-BB3D-DFF843C59D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8900334-888B-E752-7165-463F7E37E9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69A6B0A-B53B-EDFC-B9B3-513F5529BD0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5F736A5-A00E-5779-8131-F238D09593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F55FFFB-80C2-A96E-6C71-7058F4CC9B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4EC0F5E-A23F-55A5-A76B-738EF5D76B4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9C040F-58B5-D168-A513-F8ACA2C26167}"/>
              </a:ext>
            </a:extLst>
          </p:cNvPr>
          <p:cNvSpPr txBox="1"/>
          <p:nvPr/>
        </p:nvSpPr>
        <p:spPr>
          <a:xfrm>
            <a:off x="-309475" y="8196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كِتابَةِ وَضْعِيَّةِ نِهايَةِ قِصَّةٍ قَصيرَةٍ؟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FC3120-CC5E-A453-F9B8-AA7A8CD137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BA31F12-4088-6D16-A405-559A708224A0}"/>
              </a:ext>
            </a:extLst>
          </p:cNvPr>
          <p:cNvSpPr txBox="1"/>
          <p:nvPr/>
        </p:nvSpPr>
        <p:spPr>
          <a:xfrm>
            <a:off x="1838960" y="3177694"/>
            <a:ext cx="5772899" cy="1168539"/>
          </a:xfrm>
          <a:prstGeom prst="roundRect">
            <a:avLst>
              <a:gd name="adj" fmla="val 50000"/>
            </a:avLst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وَضْعِيَّةِ نِهايَةِ قِصَّةٍ قَصيرَةٍ.</a:t>
            </a:r>
          </a:p>
        </p:txBody>
      </p:sp>
    </p:spTree>
    <p:extLst>
      <p:ext uri="{BB962C8B-B14F-4D97-AF65-F5344CB8AC3E}">
        <p14:creationId xmlns:p14="http://schemas.microsoft.com/office/powerpoint/2010/main" val="387263968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8B466-66F5-2254-4B13-A491649F1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07524E4-F208-C2F2-7897-F8DA610D30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CABCC71-876B-5887-05FD-08F87CFD80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E45480C-1D51-B920-8972-E830979FE6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7B583E2-4994-2364-8034-DD7853DBB1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0742EF5-C638-CC43-202C-D50E93DA74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2C4F558-72E9-CFE2-F397-F732F19056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5D4DCFC-4123-E93D-0CA7-86A6B2F325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3D7C7FC-4268-340E-844C-79C863129C1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CEF51DF-4054-739C-7EB7-03F4654C4E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3CBD39-B5D6-FD0E-1D51-7454510825DE}"/>
              </a:ext>
            </a:extLst>
          </p:cNvPr>
          <p:cNvSpPr txBox="1"/>
          <p:nvPr/>
        </p:nvSpPr>
        <p:spPr>
          <a:xfrm>
            <a:off x="2348345" y="848955"/>
            <a:ext cx="51208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خطوات كِتابَةِ وَضْعِيَّةِ نِهايَةِ قِصَّةٍ قَصيرَةٍ.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4A5E97-EED5-5CFC-5A35-DE2B7E7925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EA3C343-5D6B-CCD8-794A-54C0669C5D23}"/>
              </a:ext>
            </a:extLst>
          </p:cNvPr>
          <p:cNvGrpSpPr/>
          <p:nvPr/>
        </p:nvGrpSpPr>
        <p:grpSpPr>
          <a:xfrm>
            <a:off x="1565722" y="2638179"/>
            <a:ext cx="6843115" cy="1253585"/>
            <a:chOff x="340392" y="2108480"/>
            <a:chExt cx="8392671" cy="1253585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DE22FD3B-8C85-B6A1-434D-ACA4375690BC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FD2FE89-14BB-DD12-8A69-3C1CB17F56D1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أَقْتَرِحُ 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حَدَثاً أَخْتَتِمُ بِهِ قِصَّتي؛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E2D5B59-C58C-1F76-62D5-A7BB169AF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6491AAF-A81A-C9A0-66CF-4DEFBDE147F8}"/>
              </a:ext>
            </a:extLst>
          </p:cNvPr>
          <p:cNvGrpSpPr/>
          <p:nvPr/>
        </p:nvGrpSpPr>
        <p:grpSpPr>
          <a:xfrm>
            <a:off x="223325" y="3850650"/>
            <a:ext cx="8232320" cy="1253585"/>
            <a:chOff x="603508" y="3455690"/>
            <a:chExt cx="8145039" cy="1253585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70B56C4-6D9D-E937-85F1-7EF045CCB6EE}"/>
                </a:ext>
              </a:extLst>
            </p:cNvPr>
            <p:cNvGrpSpPr/>
            <p:nvPr/>
          </p:nvGrpSpPr>
          <p:grpSpPr>
            <a:xfrm>
              <a:off x="603508" y="3455690"/>
              <a:ext cx="8145039" cy="1253585"/>
              <a:chOff x="587556" y="2135170"/>
              <a:chExt cx="8145039" cy="1253585"/>
            </a:xfrm>
          </p:grpSpPr>
          <p:sp>
            <p:nvSpPr>
              <p:cNvPr id="11" name="Forme libre : forme 10">
                <a:extLst>
                  <a:ext uri="{FF2B5EF4-FFF2-40B4-BE49-F238E27FC236}">
                    <a16:creationId xmlns:a16="http://schemas.microsoft.com/office/drawing/2014/main" id="{CB613E46-B0AE-2097-594B-39D0A6CF531F}"/>
                  </a:ext>
                </a:extLst>
              </p:cNvPr>
              <p:cNvSpPr/>
              <p:nvPr/>
            </p:nvSpPr>
            <p:spPr>
              <a:xfrm rot="120000" flipH="1" flipV="1">
                <a:off x="1869411" y="2135170"/>
                <a:ext cx="6863184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22C537A-DF05-E946-0B1E-178F12C6F395}"/>
                  </a:ext>
                </a:extLst>
              </p:cNvPr>
              <p:cNvSpPr/>
              <p:nvPr/>
            </p:nvSpPr>
            <p:spPr>
              <a:xfrm>
                <a:off x="587556" y="2461171"/>
                <a:ext cx="7560155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kern="0" dirty="0">
                    <a:solidFill>
                      <a:srgbClr val="FF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أَكْتُبُ 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جُمْلَةً لِاسْتِخْلاصِ عِبْرَةٍ مِنَ ٱلْقِصَّةِ؛</a:t>
                </a:r>
              </a:p>
            </p:txBody>
          </p:sp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410F138-9A15-5959-0CDA-6A34AA894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889138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7879A-AD19-854F-3E35-2DEB97B75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7B7E4DE1-E2C0-8563-3235-0A0E5112AA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A2BBBA5-B381-83CD-A883-BDA0F7F6BD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F7B7FF9-C2CF-31C1-96FA-7333A76433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6D75790-B18D-667A-3164-943E9B60FA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F5230A6-5823-801F-2399-C4778D6F7E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535B8A6-6EC5-63B4-9604-6D716206F68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84DCF1D-52AD-C460-4930-69D23A0D52E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799C96E-AD8E-B798-CF72-866142770D9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75F9071-7A2C-B562-C5E0-CDE6A4DA615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5D50A23-FA64-5A08-149D-0396194AF9FE}"/>
              </a:ext>
            </a:extLst>
          </p:cNvPr>
          <p:cNvSpPr txBox="1"/>
          <p:nvPr/>
        </p:nvSpPr>
        <p:spPr>
          <a:xfrm>
            <a:off x="779318" y="848955"/>
            <a:ext cx="66898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الحصة، ستواصلون تدربكم على كِتابَةِ وَضْعِيَّةِ نِهايَةِ قِصَّةٍ قَصيرَةٍ.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182A05-F023-3CFD-F955-302CB28493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1135FAB-DDBE-2805-E12D-E3C318664589}"/>
              </a:ext>
            </a:extLst>
          </p:cNvPr>
          <p:cNvSpPr txBox="1"/>
          <p:nvPr/>
        </p:nvSpPr>
        <p:spPr>
          <a:xfrm>
            <a:off x="1838960" y="3177694"/>
            <a:ext cx="5772899" cy="1168539"/>
          </a:xfrm>
          <a:prstGeom prst="roundRect">
            <a:avLst>
              <a:gd name="adj" fmla="val 50000"/>
            </a:avLst>
          </a:prstGeom>
          <a:solidFill>
            <a:srgbClr val="ECF8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وَضْعِيَّةِ نِهايَةِ قِصَّةٍ قَصيرَةٍ.</a:t>
            </a:r>
          </a:p>
        </p:txBody>
      </p:sp>
    </p:spTree>
    <p:extLst>
      <p:ext uri="{BB962C8B-B14F-4D97-AF65-F5344CB8AC3E}">
        <p14:creationId xmlns:p14="http://schemas.microsoft.com/office/powerpoint/2010/main" val="36467704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0BE72-E7EF-86B7-A0AB-121A20FE9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8A5C3B9-9679-7837-0042-E04D2D9E9A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DC77ED1-92B3-7F1A-4A0D-91EE52A1CD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5F0B868-570D-AA97-BD43-5A2A5ED505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574E067-627F-714B-B0A9-F7269068C2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03163288-4916-DBCF-89F7-E836A31F5C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F5AE187-4F88-83E6-0DD9-E48F1BC2351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C457764-50A1-30AA-0175-AF45BFB9D80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C4B18EB-4F42-880F-4E92-C82C354D280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98AA621-85D5-AA39-E14B-B27465B1553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DC02672-38F8-103A-B4EE-E9E937FBB9A6}"/>
              </a:ext>
            </a:extLst>
          </p:cNvPr>
          <p:cNvSpPr txBox="1"/>
          <p:nvPr/>
        </p:nvSpPr>
        <p:spPr>
          <a:xfrm>
            <a:off x="-309475" y="83640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ثنائيات ،خذوا كراساتكم على الصفحة رقم 105 و أنجزوا التمرين التالي: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1EEB846-F555-7532-70F8-2AAB315338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C3F77795-B764-FA00-06CC-026EE6DBD2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8509" y="1714692"/>
            <a:ext cx="3398604" cy="47224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02E439E-AE67-8038-86F9-297051FA9C51}"/>
              </a:ext>
            </a:extLst>
          </p:cNvPr>
          <p:cNvSpPr/>
          <p:nvPr/>
        </p:nvSpPr>
        <p:spPr>
          <a:xfrm>
            <a:off x="3366656" y="3499235"/>
            <a:ext cx="2991844" cy="2693747"/>
          </a:xfrm>
          <a:prstGeom prst="roundRect">
            <a:avLst>
              <a:gd name="adj" fmla="val 10543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3651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8FC1B-1BF7-1787-4D7A-6848B47F3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7E98B436-0068-89F5-30AC-2573191541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70B38F6-8FC7-980E-3FA4-795DE1FF4F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C29BC7A-90DC-6121-5A05-3C3177893A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4CC96C1-6222-8A87-43E8-4CDB5038A7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87080FE-56A4-83B3-C4E3-EF9B263087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FC9C39-FC81-042E-7926-D3B6B50CFAB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AEB5AF6-9D36-0D08-72EB-8BA56E5829B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BC14EDE-E15E-4AA2-FBB5-7165E457D1C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5B854B1-1A77-226C-5256-598E399B04F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899C85BE-F52D-7D24-DAB6-EB773C9176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759E48-434C-7C94-0593-F4BFD4A4B01B}"/>
              </a:ext>
            </a:extLst>
          </p:cNvPr>
          <p:cNvSpPr txBox="1"/>
          <p:nvPr/>
        </p:nvSpPr>
        <p:spPr>
          <a:xfrm>
            <a:off x="488373" y="684000"/>
            <a:ext cx="70847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نهاية القصة الآتية (في ضيافة كيميا) و أنتج نهاية رديفة على غرارها:</a:t>
            </a:r>
          </a:p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وتقديم التغذية الراجعة اللازمة.</a:t>
            </a:r>
          </a:p>
        </p:txBody>
      </p:sp>
      <p:pic>
        <p:nvPicPr>
          <p:cNvPr id="4" name="Image 3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A0069F92-24EE-F2D5-3B0D-F3DC970894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064890"/>
            <a:ext cx="8281986" cy="389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30325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7B95-8A06-7865-034F-7FE65E7E6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2D9A450A-00EA-1189-0B38-BB35B87710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DFB2656-F181-E126-963C-8F83AD72D0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28FFCDD-8AAC-9454-8F62-BB37B76F2F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B0F0A6F-5E98-11D8-64AD-FE804423D3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611FA18B-DB3D-F2E9-082B-7006A20883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CACEC11-A634-B318-9433-50A9564526B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A241670-361F-F9D5-4141-E027A41BFCF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0CF41FF-7C0A-9EFA-BDE4-77EF36D65DB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AC52A81-A982-0063-5CBB-527D5851F7F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1E067BB-86E3-AC88-2BAC-75FDE72CD57D}"/>
              </a:ext>
            </a:extLst>
          </p:cNvPr>
          <p:cNvSpPr txBox="1"/>
          <p:nvPr/>
        </p:nvSpPr>
        <p:spPr>
          <a:xfrm>
            <a:off x="-170660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نحدد حدث النهاية.</a:t>
            </a:r>
          </a:p>
          <a:p>
            <a:pPr marL="0" marR="0" lvl="1" indent="0" algn="r" defTabSz="342935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متعلمين على تقديم فقراتهم، تصحيح الأخطاء على السبورة.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A736B0-8F3A-D981-4B83-85BA24C8C9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4E3CADEB-F566-85F3-9279-E61B2E2FC5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454" y="2533657"/>
            <a:ext cx="8481795" cy="276819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614C06-5AAE-63D0-F0DB-819B8A5A8E05}"/>
              </a:ext>
            </a:extLst>
          </p:cNvPr>
          <p:cNvSpPr txBox="1"/>
          <p:nvPr/>
        </p:nvSpPr>
        <p:spPr>
          <a:xfrm>
            <a:off x="4827811" y="3801045"/>
            <a:ext cx="37912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جُلوسُ ٱلصَديقانِ</a:t>
            </a:r>
            <a:r>
              <a:rPr kumimoji="0" lang="ar-MA" sz="4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تَحْتَ شَجَرَةٍ عِمْلاقَةٍ وَ تَبادُلُهُما </a:t>
            </a:r>
            <a:r>
              <a:rPr kumimoji="0" lang="ar-MA" sz="40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ٱلْحَديثَ</a:t>
            </a:r>
            <a:r>
              <a:rPr kumimoji="0" lang="ar-MA" sz="4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355296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F0E78-7D96-ADB3-25B1-CD40ECEE1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F5C3753D-80F3-D67D-0826-B17458F706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FCD1A56-D5A0-CE4B-82D8-74947F9430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13AEFAB-5C16-1297-569F-8151AA47FA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65C2F3C-B58A-6780-84A8-1574DF261D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A4663BC-0B97-0918-DE56-64EAA0087C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B0EAAD-3DA0-C6C5-F0CC-8015975847E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B51CEAA-ECC5-46CC-763A-E4D89AEA20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A0E8178-71A2-EA1A-739A-FDE06AC9BC0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114CA6C-427D-AE6B-1A7D-5259AC7B073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98BF6EB-09CA-3CE9-19C5-BB5D2325451D}"/>
              </a:ext>
            </a:extLst>
          </p:cNvPr>
          <p:cNvSpPr txBox="1"/>
          <p:nvPr/>
        </p:nvSpPr>
        <p:spPr>
          <a:xfrm>
            <a:off x="-170660" y="81908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نحدد العبرة المستخلصة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A6C1F1A-22A8-D7F4-C49E-4B53BD4E02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3D36DBA5-64B7-B54C-3AF3-D6F4C179D1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454" y="2533657"/>
            <a:ext cx="8481795" cy="276819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3E3E52-FA1C-1FB2-3A85-02631F0864B1}"/>
              </a:ext>
            </a:extLst>
          </p:cNvPr>
          <p:cNvSpPr txBox="1"/>
          <p:nvPr/>
        </p:nvSpPr>
        <p:spPr>
          <a:xfrm>
            <a:off x="4827811" y="3801045"/>
            <a:ext cx="37912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جُلوسُ ٱلصَديقانِ تَحْتَ شَجَرَةٍ عِمْلاقَةٍ وَ تَبادُلُهُما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8C63A5-63C3-2CD6-DAF4-31F76FC3C67B}"/>
              </a:ext>
            </a:extLst>
          </p:cNvPr>
          <p:cNvSpPr txBox="1"/>
          <p:nvPr/>
        </p:nvSpPr>
        <p:spPr>
          <a:xfrm>
            <a:off x="280312" y="3801044"/>
            <a:ext cx="434231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رَغْمَ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ٱلْعاداتِ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هُناكَ أَشْياءُ كَثيرَةٌ تَجْمَعُ بَيْنَ ٱلصَّديقَيْنِ.</a:t>
            </a:r>
          </a:p>
        </p:txBody>
      </p:sp>
    </p:spTree>
    <p:extLst>
      <p:ext uri="{BB962C8B-B14F-4D97-AF65-F5344CB8AC3E}">
        <p14:creationId xmlns:p14="http://schemas.microsoft.com/office/powerpoint/2010/main" val="3283967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230F4-EAD7-5137-71E8-BB422DF4E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D4F29F7-0A5D-2635-45F1-793B9F3AA4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126435B-247B-7EA3-D134-54AEB91901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89666B7-1225-21A5-4EBA-93A450A4C0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D794494-AD8D-A740-16A5-85F45856F3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DBEA9E4-8DB5-A550-D568-CC3A576EAF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BABB8E6-0720-ED7B-7D92-36ED657C19B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6B76AC6-6526-1D6C-23B3-B033C78C869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1FEABCD-1521-5F67-F787-438A336A67E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F761A76-7C05-F0EF-B634-534EAE15B3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9AD8543-F140-C445-0FFB-128D9BD4B61E}"/>
              </a:ext>
            </a:extLst>
          </p:cNvPr>
          <p:cNvSpPr txBox="1"/>
          <p:nvPr/>
        </p:nvSpPr>
        <p:spPr>
          <a:xfrm>
            <a:off x="-153611" y="9031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أغير عناصر وضعية نهاية القصة المقترحة  ثم أركب هذه العناصر الجديدة لإنتاج نهاية رديفة.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29C878-DE95-E4AA-591D-17961561DF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2497173D-4D88-541D-FFE6-07FF54F41CAB}"/>
              </a:ext>
            </a:extLst>
          </p:cNvPr>
          <p:cNvSpPr/>
          <p:nvPr/>
        </p:nvSpPr>
        <p:spPr>
          <a:xfrm>
            <a:off x="4691480" y="2388974"/>
            <a:ext cx="375920" cy="288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F5A9D9FD-BD90-E136-8C10-585A95D3F0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393" y="4146945"/>
            <a:ext cx="8195213" cy="229991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94EB432-6A86-3480-B0E9-0CF064CC19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393" y="1848226"/>
            <a:ext cx="7778645" cy="2270222"/>
          </a:xfrm>
          <a:prstGeom prst="rect">
            <a:avLst/>
          </a:prstGeom>
        </p:spPr>
      </p:pic>
      <p:sp>
        <p:nvSpPr>
          <p:cNvPr id="10" name="Flèche : bas 9">
            <a:extLst>
              <a:ext uri="{FF2B5EF4-FFF2-40B4-BE49-F238E27FC236}">
                <a16:creationId xmlns:a16="http://schemas.microsoft.com/office/drawing/2014/main" id="{920828E1-4053-0F1D-CD3E-0D095D0F13C2}"/>
              </a:ext>
            </a:extLst>
          </p:cNvPr>
          <p:cNvSpPr/>
          <p:nvPr/>
        </p:nvSpPr>
        <p:spPr>
          <a:xfrm>
            <a:off x="4267199" y="4030105"/>
            <a:ext cx="304800" cy="23368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5875429-0CCA-4238-61E8-3AF89E714F4F}"/>
              </a:ext>
            </a:extLst>
          </p:cNvPr>
          <p:cNvSpPr txBox="1"/>
          <p:nvPr/>
        </p:nvSpPr>
        <p:spPr>
          <a:xfrm>
            <a:off x="4419599" y="5239919"/>
            <a:ext cx="42151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تَجَوَّلَ ٱلصَّديقانِ بِجانِبِ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ضِفافِ ٱلنَّهْرِ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وَقَدْ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أَبْدى سَعْدُ إِعْجابَهُ بِبَلَدِ </a:t>
            </a:r>
            <a:r>
              <a:rPr kumimoji="0" lang="ar-MA" sz="36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مامادو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FE407F3-2B3F-3040-053E-D14F1420A3DF}"/>
              </a:ext>
            </a:extLst>
          </p:cNvPr>
          <p:cNvSpPr txBox="1"/>
          <p:nvPr/>
        </p:nvSpPr>
        <p:spPr>
          <a:xfrm>
            <a:off x="135672" y="5246527"/>
            <a:ext cx="42151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كُلُّ </a:t>
            </a:r>
            <a:r>
              <a:rPr kumimoji="0" lang="ar-MA" sz="3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بَلَدٍ جَميلٌ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وَمُتَمَيِّزٌ بِعاداتِهِ وَ تَقاليدِهِ.</a:t>
            </a:r>
          </a:p>
        </p:txBody>
      </p:sp>
    </p:spTree>
    <p:extLst>
      <p:ext uri="{BB962C8B-B14F-4D97-AF65-F5344CB8AC3E}">
        <p14:creationId xmlns:p14="http://schemas.microsoft.com/office/powerpoint/2010/main" val="42789767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DF154-73AE-A6C8-F1D0-004D3578A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A0056E75-ACAE-FF47-8B2B-D8D0AEC4DF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3FE888-2585-C466-4627-CD528A7569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D4D3587-8A37-22A7-8510-217A2D8DF1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4592D76-3AA5-4172-4ADE-6CC9625F53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CDEB86FC-9C7F-E6CB-8FF9-5AEEA2E637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6301025-0885-3015-A8AC-300558A8229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7AF7835-FA19-1DB9-9783-2C5552149B0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54E735F-8506-072C-B0B3-E44491F8F83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2F800E0-06D8-A0D3-E98C-37955B9EB2E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D734F5A-828D-4C28-CF7D-CB974F3BF89E}"/>
              </a:ext>
            </a:extLst>
          </p:cNvPr>
          <p:cNvSpPr txBox="1"/>
          <p:nvPr/>
        </p:nvSpPr>
        <p:spPr>
          <a:xfrm>
            <a:off x="-309475" y="8086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نموذج لوضعية نهاية رديفة على غرار الوضعية الأصلية.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0738F97-B45C-A8C0-6E03-AF7B53B750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12DBDA-65D5-A392-5115-813721165C8B}"/>
              </a:ext>
            </a:extLst>
          </p:cNvPr>
          <p:cNvSpPr/>
          <p:nvPr/>
        </p:nvSpPr>
        <p:spPr>
          <a:xfrm>
            <a:off x="453051" y="3348545"/>
            <a:ext cx="7812177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lvl="0" algn="r" defTabSz="914400" rtl="1">
              <a:defRPr/>
            </a:pP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ٱلْيَوْمِ الأَخيرِ مِنَ ٱلزِّيارَةِ، أَخَذَ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مامادو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صَديقَهُ سَعْداً في جَوْلَةٍ بِجانِبِ ضِفافِ ٱلنَّهْرِ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ٱلخَلّابَةِ،وَ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بَيْنَما هُما يَتَجَوَّلانِ ، قالَ سَعْدٌ:</a:t>
            </a:r>
          </a:p>
          <a:p>
            <a:pPr lvl="0" algn="r" defTabSz="914400" rtl="1">
              <a:defRPr/>
            </a:pP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-أَنا مُعْجَبٌ جِدّاً بِبَلَدِكَ يا </a:t>
            </a:r>
            <a:r>
              <a:rPr lang="ar-MA" sz="40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مامادو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 فَكُلُّ ما رَأَيْتُهُ جَميلٌ وَ مُبْهِرٌ. </a:t>
            </a:r>
          </a:p>
          <a:p>
            <a:pPr lvl="0" algn="r" defTabSz="914400" rtl="1"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"كُلُّ بَلَدٍ جَميلٌ وَمُتَمَيِّزٌ بِعاداتِهِ وَتَقاليدِهِ،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وَٱلصَّداقَةُ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تَجْمَعُنا رَغْمَ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ٱلِاخْتِلافِ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".</a:t>
            </a:r>
          </a:p>
        </p:txBody>
      </p:sp>
    </p:spTree>
    <p:extLst>
      <p:ext uri="{BB962C8B-B14F-4D97-AF65-F5344CB8AC3E}">
        <p14:creationId xmlns:p14="http://schemas.microsoft.com/office/powerpoint/2010/main" val="400935515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A47B7-DD59-ED67-DFD2-E8705997D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56FC9371-584C-9D01-746B-653897DC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إنتاج كتابي –ح</a:t>
            </a:r>
            <a:r>
              <a:rPr lang="ar-MA" sz="4000" dirty="0"/>
              <a:t>4</a:t>
            </a:r>
            <a:r>
              <a:rPr lang="ar-AE" sz="4000" dirty="0"/>
              <a:t> </a:t>
            </a:r>
            <a:r>
              <a:rPr lang="fr-FR" sz="4000" dirty="0"/>
              <a:t>-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ED3A305-43DE-987A-2FBE-AEAEF075DA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5518877-DE16-F592-E131-F0019A53C3B1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إنتاج كتابي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AE7338F-DDA0-D6CE-8748-BB371E5F2D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3218E14-5872-10D7-67C8-932C2F212A9C}"/>
              </a:ext>
            </a:extLst>
          </p:cNvPr>
          <p:cNvSpPr txBox="1">
            <a:spLocks/>
          </p:cNvSpPr>
          <p:nvPr/>
        </p:nvSpPr>
        <p:spPr>
          <a:xfrm>
            <a:off x="2322000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كتابة قصة رديفة-4-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F6C81D0-D543-6827-5DF6-50AA9307493A}"/>
              </a:ext>
            </a:extLst>
          </p:cNvPr>
          <p:cNvSpPr/>
          <p:nvPr/>
        </p:nvSpPr>
        <p:spPr>
          <a:xfrm>
            <a:off x="5450872" y="1037823"/>
            <a:ext cx="473568" cy="473568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6ECEE73-BE33-41E2-E8BE-3AD5973388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02742" y="1570158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830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452C8-EBB8-B7E7-281E-F1B435CBA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91307810-ADA5-9109-8B06-151E06AFF9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47E480B-576C-BFAC-5B21-48D8732CF9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488E3DE-7FA9-D565-A09B-182E87AD26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E819360-79B5-0534-75B8-D4D8C30F6B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18D18A3-E11F-AED2-5849-7ECF0BB488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8E2E71D-13B9-A1EF-CFD8-C2F1D27B62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FA3AE2-74BC-5D77-69A6-44AB9ECEF4C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41614A8-426D-5668-353A-7908BDA93E4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AEDDAB6-F6E3-0654-9824-B0555C99AC5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4D7D4EA-6D2E-A21F-31C4-4B348C94F82B}"/>
              </a:ext>
            </a:extLst>
          </p:cNvPr>
          <p:cNvSpPr txBox="1"/>
          <p:nvPr/>
        </p:nvSpPr>
        <p:spPr>
          <a:xfrm>
            <a:off x="-160269" y="684000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انتبهوا إلى السبورة، سأريكم بعض الأخطاء التي رصدتها في إنجازاتكم، وكيفية تصحيحها.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0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يصحح الأستاذ(ة) على السبورة نماذج من الأخطاء المرصودة في إنجازات المتعلمين.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6A88E1-4895-15EC-363D-D7B7388CF0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821" y="1944284"/>
            <a:ext cx="7950358" cy="4587155"/>
          </a:xfrm>
          <a:prstGeom prst="rect">
            <a:avLst/>
          </a:prstGeom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F7F5FF-A00E-C255-744B-5CE2216EAA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9568536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92066-6F88-115A-4603-7962F52F4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36B35F4F-9D01-9499-6CD4-B288DF8FE4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45A5BD1-6F32-E543-E148-750C3271AB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6E30356-63E1-A779-1C4C-F702C484C9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EBBF45E-A066-62FA-D627-2D06F4DFF2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2D9C0024-A88D-BAE1-6C26-0FE5664B65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7D42C22-5411-773D-C2D7-27BD2CC1F23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6D9289D-6F2C-1853-E3B6-042CA9F5431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A7E855A-74D1-7B86-3CB4-668D457E76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4236AA-5DA1-967D-BAAC-0926BB5C63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553BAF7-5A7D-101C-7CAA-74C334F33E08}"/>
              </a:ext>
            </a:extLst>
          </p:cNvPr>
          <p:cNvSpPr txBox="1"/>
          <p:nvPr/>
        </p:nvSpPr>
        <p:spPr>
          <a:xfrm>
            <a:off x="-212224" y="66321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يبحث في إنتاجه عن هذه الأخطاء ويصححها.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التأكد من تصحيح الأخطاء.</a:t>
            </a:r>
          </a:p>
        </p:txBody>
      </p:sp>
      <p:pic>
        <p:nvPicPr>
          <p:cNvPr id="8" name="Espace réservé pour une image  7" descr="Une image contenant dessin humoristique, jouet, Animation&#10;&#10;Le contenu généré par l’IA peut être incorrect.">
            <a:extLst>
              <a:ext uri="{FF2B5EF4-FFF2-40B4-BE49-F238E27FC236}">
                <a16:creationId xmlns:a16="http://schemas.microsoft.com/office/drawing/2014/main" id="{88391B3A-31A6-989E-95E1-A40D159A6C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676F3F4-B754-7D9E-16B6-038AAE5859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110" y="1853193"/>
            <a:ext cx="8167154" cy="474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73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ED6E1-EF50-99CE-3A89-E984299C8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DE09DC7-D89B-E4A5-7130-0DEE0291CB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537270B-1852-3B77-B958-641D5E2A74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E2387E5-F970-AD6D-5E86-8E6B0BAA0A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755BEE7-FE85-3E0A-8E76-DDC02114B4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48BEEEB-4C07-A0D8-3F0D-4A1D7FE977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6E4A4FE-687D-A2A2-CC16-47C0B878B9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BF6844D-CAF2-2FB3-10EF-D3807593F3A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56D3C0C-BDD9-C50C-B2A3-744B562CDB1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9F498E1-90A6-77BB-18BA-BF3A246B192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C3DF412-9CC6-119C-E0A2-1608FB03D2B4}"/>
              </a:ext>
            </a:extLst>
          </p:cNvPr>
          <p:cNvSpPr txBox="1"/>
          <p:nvPr/>
        </p:nvSpPr>
        <p:spPr>
          <a:xfrm>
            <a:off x="-309475" y="83856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سأقدم لكم معايير شبكة التقويم الذاتي.</a:t>
            </a:r>
            <a:endParaRPr lang="ar-M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984ED87-CFE9-06B4-8641-A8C0809085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025894"/>
              </p:ext>
            </p:extLst>
          </p:nvPr>
        </p:nvGraphicFramePr>
        <p:xfrm>
          <a:off x="609600" y="2655066"/>
          <a:ext cx="7924800" cy="2824981"/>
        </p:xfrm>
        <a:graphic>
          <a:graphicData uri="http://schemas.openxmlformats.org/drawingml/2006/table">
            <a:tbl>
              <a:tblPr firstRow="1" bandRow="1"/>
              <a:tblGrid>
                <a:gridCol w="762000">
                  <a:extLst>
                    <a:ext uri="{9D8B030D-6E8A-4147-A177-3AD203B41FA5}">
                      <a16:colId xmlns:a16="http://schemas.microsoft.com/office/drawing/2014/main" val="1298311081"/>
                    </a:ext>
                  </a:extLst>
                </a:gridCol>
                <a:gridCol w="663388">
                  <a:extLst>
                    <a:ext uri="{9D8B030D-6E8A-4147-A177-3AD203B41FA5}">
                      <a16:colId xmlns:a16="http://schemas.microsoft.com/office/drawing/2014/main" val="139753599"/>
                    </a:ext>
                  </a:extLst>
                </a:gridCol>
                <a:gridCol w="6499412">
                  <a:extLst>
                    <a:ext uri="{9D8B030D-6E8A-4147-A177-3AD203B41FA5}">
                      <a16:colId xmlns:a16="http://schemas.microsoft.com/office/drawing/2014/main" val="543822409"/>
                    </a:ext>
                  </a:extLst>
                </a:gridCol>
              </a:tblGrid>
              <a:tr h="204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/>
                      <a:r>
                        <a:rPr lang="ar-MA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لا</a:t>
                      </a:r>
                      <a:endParaRPr lang="fr-MA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/>
                      <a:r>
                        <a:rPr lang="ar-MA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نعم </a:t>
                      </a:r>
                      <a:endParaRPr lang="fr-MA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558699"/>
                  </a:ext>
                </a:extLst>
              </a:tr>
              <a:tr h="6037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اِسْتَعْمَلْتُ عَناصِرَ مُناسِبَةً لِوَضْعِيَّةِ نِهايَةٍ رَديفَةٍ لِلْقِصَّةِ.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5086229"/>
                  </a:ext>
                </a:extLst>
              </a:tr>
              <a:tr h="4838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تَأَكَّدْتُ مِنْ صِحَّةِ ٱلْمَعْلوماتِ ٱلَّتي كَتَبْتُها.</a:t>
                      </a:r>
                      <a:endParaRPr lang="fr-MA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209904"/>
                  </a:ext>
                </a:extLst>
              </a:tr>
              <a:tr h="3594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اِسْتَعْمَلْتُ أَدَواتِ رَبْطٍ مُناسِبَةٍ لِكِتابَةٍ نَصٍّ مُنْسَجِمٍ.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83924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اِسْتَعْمَلْتُ عَلاماتِ تَرْقيمٍ مُناسِبَةً.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3994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كَتَبْتُ بِخَطٍّ واضِحٍ وَجَميلٍ. </a:t>
                      </a:r>
                      <a:endParaRPr lang="fr-MA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592025"/>
                  </a:ext>
                </a:extLst>
              </a:tr>
            </a:tbl>
          </a:graphicData>
        </a:graphic>
      </p:graphicFrame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F8F893-D660-96E2-A416-6D433EBE42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3047191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09E86-BD1B-8127-E777-472ECD7A8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4F1616AF-50FB-E831-D252-8B33AD4CE7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4E3966E-00F1-FFC2-A118-CE45674914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C5DE4FA-F1BC-E182-D6DF-67AD1EB337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6CC91D9-E55D-A272-74F9-05AE3FECD6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06906C5-134C-C4F0-2BEF-9B6CDF937F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458CBEC-71B0-9947-C2B0-304CFC3EB2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FF8D4F9-CA67-4AC7-BE3A-7D717E17F26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7AC8451-4FD7-0D44-9C71-2947DC23ACA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A00F282-D14B-AF8A-E771-AE771716C8B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F03ABC3-D778-CDCD-4111-C3DFE67CD08B}"/>
              </a:ext>
            </a:extLst>
          </p:cNvPr>
          <p:cNvSpPr txBox="1"/>
          <p:nvPr/>
        </p:nvSpPr>
        <p:spPr>
          <a:xfrm>
            <a:off x="1658069" y="684000"/>
            <a:ext cx="58111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يراجع إنتاجه ويتحقق من مطابقته لمعايير الشبكة.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تقديم التغذية الراجعة اللازمة.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942598-59FE-077E-B7C3-2BC45E4A1F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7B9A49C-E661-5D69-A1E9-D729F950BB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883385"/>
              </p:ext>
            </p:extLst>
          </p:nvPr>
        </p:nvGraphicFramePr>
        <p:xfrm>
          <a:off x="609600" y="2655066"/>
          <a:ext cx="7924800" cy="2824981"/>
        </p:xfrm>
        <a:graphic>
          <a:graphicData uri="http://schemas.openxmlformats.org/drawingml/2006/table">
            <a:tbl>
              <a:tblPr firstRow="1" bandRow="1"/>
              <a:tblGrid>
                <a:gridCol w="762000">
                  <a:extLst>
                    <a:ext uri="{9D8B030D-6E8A-4147-A177-3AD203B41FA5}">
                      <a16:colId xmlns:a16="http://schemas.microsoft.com/office/drawing/2014/main" val="1298311081"/>
                    </a:ext>
                  </a:extLst>
                </a:gridCol>
                <a:gridCol w="663388">
                  <a:extLst>
                    <a:ext uri="{9D8B030D-6E8A-4147-A177-3AD203B41FA5}">
                      <a16:colId xmlns:a16="http://schemas.microsoft.com/office/drawing/2014/main" val="139753599"/>
                    </a:ext>
                  </a:extLst>
                </a:gridCol>
                <a:gridCol w="6499412">
                  <a:extLst>
                    <a:ext uri="{9D8B030D-6E8A-4147-A177-3AD203B41FA5}">
                      <a16:colId xmlns:a16="http://schemas.microsoft.com/office/drawing/2014/main" val="543822409"/>
                    </a:ext>
                  </a:extLst>
                </a:gridCol>
              </a:tblGrid>
              <a:tr h="204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/>
                      <a:r>
                        <a:rPr lang="ar-MA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لا</a:t>
                      </a:r>
                      <a:endParaRPr lang="fr-MA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/>
                      <a:r>
                        <a:rPr lang="ar-MA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نعم </a:t>
                      </a:r>
                      <a:endParaRPr lang="fr-MA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558699"/>
                  </a:ext>
                </a:extLst>
              </a:tr>
              <a:tr h="6037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اِسْتَعْمَلْتُ عَناصِرَ مُناسِبَةً لِوَضْعِيَّةِ نِهايَةٍ رَديفَةٍ لِلْقِصَّةِ.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5086229"/>
                  </a:ext>
                </a:extLst>
              </a:tr>
              <a:tr h="4838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تَأَكَّدْتُ مِنْ صِحَّةِ ٱلْمَعْلوماتِ ٱلَّتي كَتَبْتُها.</a:t>
                      </a:r>
                      <a:endParaRPr lang="fr-MA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209904"/>
                  </a:ext>
                </a:extLst>
              </a:tr>
              <a:tr h="3594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اِسْتَعْمَلْتُ أَدَواتِ رَبْطٍ مُناسِبَةٍ لِكِتابَةٍ نَصٍّ مُنْسَجِمٍ.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83924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اِسْتَعْمَلْتُ عَلاماتِ تَرْقيمٍ مُناسِبَةً.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3994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MA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كَتَبْتُ بِخَطٍّ واضِحٍ وَجَميلٍ. </a:t>
                      </a:r>
                      <a:endParaRPr lang="fr-MA" sz="24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592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45851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36828-FCBE-39A5-34DA-15EA4F33D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9E5DF1F5-0BB1-C874-1012-6B5E0CB341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E01DF84-1FCF-7342-DA6B-AAC077500E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D1E892C-C9FB-51D1-707B-C620FBA670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1D414BB-346C-1AD6-DCFA-D9DDF7360B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4AC44ED-D280-526B-43EF-9CE32BBBD1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81732A-BFFA-119B-CAA0-25354DC4DCB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D1EB00-630B-A812-7285-4A647331744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61CC01A-5C19-B9A2-C31F-FD9C8F946D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F1F364D-483B-93E6-1EAE-12333B39FA7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4689A7-A9CA-2A4B-C881-789D27F58F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9825BE-F2A0-62AC-90F0-DD94522A25CB}"/>
              </a:ext>
            </a:extLst>
          </p:cNvPr>
          <p:cNvSpPr txBox="1"/>
          <p:nvPr/>
        </p:nvSpPr>
        <p:spPr>
          <a:xfrm>
            <a:off x="-222614" y="63568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يعيد كتابة إنتاجه بخط جميل دون أخطاء.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تقديم التغذية الراجعة اللازمة. تخصيص 5 دقائق لإعادة الكتابة وإنهاء الحصة.</a:t>
            </a:r>
          </a:p>
        </p:txBody>
      </p:sp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5498099-9BA0-29D8-7AD5-2BED225B24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110" y="1853193"/>
            <a:ext cx="8167154" cy="474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90440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0481" y="1454335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7804" y="1529407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3E5B0-2931-3615-E486-00359E755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15681A-9661-F9FC-B798-1BB4590879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itre 3">
            <a:extLst>
              <a:ext uri="{FF2B5EF4-FFF2-40B4-BE49-F238E27FC236}">
                <a16:creationId xmlns:a16="http://schemas.microsoft.com/office/drawing/2014/main" id="{18F65C2D-AE5E-70CA-BFD6-A7B02B52F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8068E88-6646-75D6-BB8E-E63A82755AE5}"/>
              </a:ext>
            </a:extLst>
          </p:cNvPr>
          <p:cNvCxnSpPr>
            <a:cxnSpLocks/>
            <a:stCxn id="28" idx="5"/>
            <a:endCxn id="2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8982083-3752-EB93-1ED9-AADDEA231E5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كِتابَةِ وَضْعِيَّةِ نِهايَةِ قِصَّةٍ قَصيرَةٍ.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1112AF6-5349-6B71-12D3-11CCC5A9E591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صَحَّحْتُ أَخْطائي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ٱلْخاصَّةَ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بِٱلْإِنْتاجِ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ٱلْكِتابي وَ أَعَدْتُ كِتابَةَ إِنْتاجي.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D29A4BE-362F-6181-75D1-A30263487DA4}"/>
              </a:ext>
            </a:extLst>
          </p:cNvPr>
          <p:cNvCxnSpPr>
            <a:cxnSpLocks/>
            <a:stCxn id="28" idx="3"/>
            <a:endCxn id="26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F385C28C-9204-4CC6-2D9D-9A8159B6A72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FB1B09-2D08-5151-F3D4-FF01327719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053BC5-ED83-5975-8171-584AEAE0B3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7673AE-7935-6A56-6EB9-F225AC5476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7EC6A1-C54C-1284-E5F2-D851C879F9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8266F7-1416-3F36-8494-552C455E74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EBE07A-CE55-01F9-0C28-935D19A6465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436916-74BF-0B3E-DCEF-251D39E5692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48F2BB-679C-9A2F-8827-DB022413B7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1989F2-A228-2514-4B17-9336CC1C820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46277099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-228600" y="793237"/>
            <a:ext cx="7836055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النجمة. الفائز بنجمة المشاركة بهدوء  هو (هي) صديقكم (صديقتكم)....... صفقوا له (لها).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400" dirty="0"/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FFB504-9F49-31C3-65C8-FC6A940F5B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CB559AA-BE96-7EA9-FDF6-C108217609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77B0DB9-5E10-3A16-A04A-AD2A38E7F3F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CA70DC-DD21-FF9B-A3BD-FFEE0099A07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0431248-C4D8-615A-774D-422DBD1051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98DDE6-1FC3-CDD5-742B-F447388BBC6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3E52E20-62B1-525C-F2F4-0B3B6D7C235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A44675-C996-5A3C-6264-21A7DC169A0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0D8766-4506-948F-B6A3-9D71BB43EC2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9479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9977</TotalTime>
  <Words>1330</Words>
  <Application>Microsoft Office PowerPoint</Application>
  <PresentationFormat>Affichage à l'écran (4:3)</PresentationFormat>
  <Paragraphs>261</Paragraphs>
  <Slides>38</Slides>
  <Notes>7</Notes>
  <HiddenSlides>0</HiddenSlides>
  <MMClips>3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38</vt:i4>
      </vt:variant>
    </vt:vector>
  </HeadingPairs>
  <TitlesOfParts>
    <vt:vector size="72" baseType="lpstr">
      <vt:lpstr>Dosis Medium</vt:lpstr>
      <vt:lpstr>Calibri Light</vt:lpstr>
      <vt:lpstr>Arial</vt:lpstr>
      <vt:lpstr>Dosis</vt:lpstr>
      <vt:lpstr>Microsoft Uighur</vt:lpstr>
      <vt:lpstr>Noto Sans Symbols</vt:lpstr>
      <vt:lpstr>Dosis ExtraBold</vt:lpstr>
      <vt:lpstr>Arial Rounded MT Bold</vt:lpstr>
      <vt:lpstr>Abadi</vt:lpstr>
      <vt:lpstr>Wingdings</vt:lpstr>
      <vt:lpstr>Dosis SemiBold</vt:lpstr>
      <vt:lpstr>Calibri</vt:lpstr>
      <vt:lpstr>Modern Love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1_Office Theme 2013 - 2022</vt:lpstr>
      <vt:lpstr>2_Env-Enseignant</vt:lpstr>
      <vt:lpstr>5_Env-Apprenant_Tmplt</vt:lpstr>
      <vt:lpstr>3_Env-Enseignant</vt:lpstr>
      <vt:lpstr>01- نشاط اعتيادي</vt:lpstr>
      <vt:lpstr>2_Env-Apprenant_Tmplt</vt:lpstr>
      <vt:lpstr>اختتام الحصة</vt:lpstr>
      <vt:lpstr>1_اختتام الحصة</vt:lpstr>
      <vt:lpstr>3_04- قراءة/ كتابة</vt:lpstr>
      <vt:lpstr>2_03- استماع وتحدث</vt:lpstr>
      <vt:lpstr>4_Env-Enseignant</vt:lpstr>
      <vt:lpstr>Thème Office</vt:lpstr>
      <vt:lpstr>2_01- نشاط اعتيادي</vt:lpstr>
      <vt:lpstr>2_Thème Office</vt:lpstr>
      <vt:lpstr>3_Env-Apprenant_Tmplt</vt:lpstr>
      <vt:lpstr>3_01- نشاط اعتيادي</vt:lpstr>
      <vt:lpstr>Présentation PowerPoint</vt:lpstr>
      <vt:lpstr>Présentation PowerPoint</vt:lpstr>
      <vt:lpstr>تنظيم حصص الأسبوع التربوي الرابع</vt:lpstr>
      <vt:lpstr>هيكلة حصة اليوم الرابع</vt:lpstr>
      <vt:lpstr>عند نهاية الحصة</vt:lpstr>
      <vt:lpstr>  افتتاح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10 ثوان.</vt:lpstr>
      <vt:lpstr>اكتبوا حرف الجواب الصحيح ثم ارفعوا الألواح عند سماع الاشارة. </vt:lpstr>
      <vt:lpstr>صححوا. من يشرح جوابه؟ </vt:lpstr>
      <vt:lpstr>ستقرؤون النص قراءة جماعية . من يريد أن يقود القراءة؟ -يحرص الأستاذ على تتبع مشاركة الجميع في القراءة الجماعية.</vt:lpstr>
      <vt:lpstr> إنتاج كتابي –ح3 -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إنتاج كتابي –ح4 -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وقت النجمة. الفائز بنجمة المشاركة بهدوء  هو (هي) صديقكم (صديقتكم).......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316</cp:revision>
  <dcterms:created xsi:type="dcterms:W3CDTF">2023-09-20T21:35:22Z</dcterms:created>
  <dcterms:modified xsi:type="dcterms:W3CDTF">2026-01-04T18:12:45Z</dcterms:modified>
</cp:coreProperties>
</file>