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2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4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5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16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7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1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1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2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8" r:id="rId5"/>
    <p:sldMasterId id="2147483754" r:id="rId6"/>
    <p:sldMasterId id="2147483800" r:id="rId7"/>
    <p:sldMasterId id="2147483815" r:id="rId8"/>
    <p:sldMasterId id="2147483832" r:id="rId9"/>
    <p:sldMasterId id="2147483855" r:id="rId10"/>
    <p:sldMasterId id="2147483878" r:id="rId11"/>
    <p:sldMasterId id="2147483894" r:id="rId12"/>
    <p:sldMasterId id="2147483917" r:id="rId13"/>
    <p:sldMasterId id="2147483932" r:id="rId14"/>
    <p:sldMasterId id="2147483951" r:id="rId15"/>
    <p:sldMasterId id="2147483968" r:id="rId16"/>
    <p:sldMasterId id="2147483980" r:id="rId17"/>
    <p:sldMasterId id="2147484004" r:id="rId18"/>
    <p:sldMasterId id="2147484027" r:id="rId19"/>
    <p:sldMasterId id="2147484062" r:id="rId20"/>
    <p:sldMasterId id="2147484074" r:id="rId21"/>
  </p:sldMasterIdLst>
  <p:notesMasterIdLst>
    <p:notesMasterId r:id="rId86"/>
  </p:notesMasterIdLst>
  <p:sldIdLst>
    <p:sldId id="2134806368" r:id="rId22"/>
    <p:sldId id="2147482627" r:id="rId23"/>
    <p:sldId id="2147482463" r:id="rId24"/>
    <p:sldId id="2147482693" r:id="rId25"/>
    <p:sldId id="2147482488" r:id="rId26"/>
    <p:sldId id="2147482691" r:id="rId27"/>
    <p:sldId id="265" r:id="rId28"/>
    <p:sldId id="2147482730" r:id="rId29"/>
    <p:sldId id="262" r:id="rId30"/>
    <p:sldId id="2147482759" r:id="rId31"/>
    <p:sldId id="2147482566" r:id="rId32"/>
    <p:sldId id="2147482584" r:id="rId33"/>
    <p:sldId id="266" r:id="rId34"/>
    <p:sldId id="2147482542" r:id="rId35"/>
    <p:sldId id="2147482726" r:id="rId36"/>
    <p:sldId id="2147482586" r:id="rId37"/>
    <p:sldId id="267" r:id="rId38"/>
    <p:sldId id="2147482694" r:id="rId39"/>
    <p:sldId id="2147482543" r:id="rId40"/>
    <p:sldId id="2147482541" r:id="rId41"/>
    <p:sldId id="2147482760" r:id="rId42"/>
    <p:sldId id="2147482609" r:id="rId43"/>
    <p:sldId id="2147482610" r:id="rId44"/>
    <p:sldId id="2147482611" r:id="rId45"/>
    <p:sldId id="2147482612" r:id="rId46"/>
    <p:sldId id="2147482771" r:id="rId47"/>
    <p:sldId id="2147482615" r:id="rId48"/>
    <p:sldId id="2147482616" r:id="rId49"/>
    <p:sldId id="2147482617" r:id="rId50"/>
    <p:sldId id="2147482740" r:id="rId51"/>
    <p:sldId id="2147482743" r:id="rId52"/>
    <p:sldId id="2147482613" r:id="rId53"/>
    <p:sldId id="2147482761" r:id="rId54"/>
    <p:sldId id="2147482762" r:id="rId55"/>
    <p:sldId id="2147482763" r:id="rId56"/>
    <p:sldId id="2147482764" r:id="rId57"/>
    <p:sldId id="2147482765" r:id="rId58"/>
    <p:sldId id="2147482766" r:id="rId59"/>
    <p:sldId id="2147482767" r:id="rId60"/>
    <p:sldId id="2147482768" r:id="rId61"/>
    <p:sldId id="2147482769" r:id="rId62"/>
    <p:sldId id="2147482770" r:id="rId63"/>
    <p:sldId id="2147482732" r:id="rId64"/>
    <p:sldId id="2147482695" r:id="rId65"/>
    <p:sldId id="2147482614" r:id="rId66"/>
    <p:sldId id="2147482772" r:id="rId67"/>
    <p:sldId id="2147482773" r:id="rId68"/>
    <p:sldId id="2147482757" r:id="rId69"/>
    <p:sldId id="2147482774" r:id="rId70"/>
    <p:sldId id="2147482775" r:id="rId71"/>
    <p:sldId id="2147482776" r:id="rId72"/>
    <p:sldId id="2147482777" r:id="rId73"/>
    <p:sldId id="2147482778" r:id="rId74"/>
    <p:sldId id="2147482779" r:id="rId75"/>
    <p:sldId id="2147482780" r:id="rId76"/>
    <p:sldId id="2147482781" r:id="rId77"/>
    <p:sldId id="2147482782" r:id="rId78"/>
    <p:sldId id="2147482783" r:id="rId79"/>
    <p:sldId id="2147482635" r:id="rId80"/>
    <p:sldId id="2147482632" r:id="rId81"/>
    <p:sldId id="2147482758" r:id="rId82"/>
    <p:sldId id="2147482438" r:id="rId83"/>
    <p:sldId id="2147482633" r:id="rId84"/>
    <p:sldId id="2147482522" r:id="rId85"/>
  </p:sldIdLst>
  <p:sldSz cx="9144000" cy="6858000" type="screen4x3"/>
  <p:notesSz cx="6858000" cy="9144000"/>
  <p:embeddedFontLst>
    <p:embeddedFont>
      <p:font typeface="Abadi" panose="020B0604020104020204" pitchFamily="34" charset="0"/>
      <p:regular r:id="rId87"/>
      <p:bold r:id="rId88"/>
      <p:italic r:id="rId89"/>
      <p:boldItalic r:id="rId90"/>
    </p:embeddedFont>
    <p:embeddedFont>
      <p:font typeface="Dosis" panose="02010703020202060003" pitchFamily="2" charset="0"/>
      <p:regular r:id="rId91"/>
      <p:bold r:id="rId92"/>
    </p:embeddedFont>
    <p:embeddedFont>
      <p:font typeface="Dosis ExtraBold" pitchFamily="2" charset="0"/>
      <p:bold r:id="rId93"/>
    </p:embeddedFont>
    <p:embeddedFont>
      <p:font typeface="Dosis Medium" pitchFamily="2" charset="0"/>
      <p:regular r:id="rId94"/>
    </p:embeddedFont>
    <p:embeddedFont>
      <p:font typeface="Dosis SemiBold" panose="02010703020202060003" pitchFamily="2" charset="0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  <p:embeddedFont>
      <p:font typeface="Noto Sans Symbols" panose="020B0604020202020204" charset="0"/>
      <p:regular r:id="rId99"/>
      <p:bold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4" pos="45" userDrawn="1">
          <p15:clr>
            <a:srgbClr val="A4A3A4"/>
          </p15:clr>
        </p15:guide>
        <p15:guide id="5" orient="horz" pos="709" userDrawn="1">
          <p15:clr>
            <a:srgbClr val="A4A3A4"/>
          </p15:clr>
        </p15:guide>
        <p15:guide id="6" pos="4286" userDrawn="1">
          <p15:clr>
            <a:srgbClr val="A4A3A4"/>
          </p15:clr>
        </p15:guide>
        <p15:guide id="7" pos="4876" userDrawn="1">
          <p15:clr>
            <a:srgbClr val="A4A3A4"/>
          </p15:clr>
        </p15:guide>
        <p15:guide id="8" orient="horz" pos="4269" userDrawn="1">
          <p15:clr>
            <a:srgbClr val="A4A3A4"/>
          </p15:clr>
        </p15:guide>
        <p15:guide id="9" orient="horz" pos="3657" userDrawn="1">
          <p15:clr>
            <a:srgbClr val="A4A3A4"/>
          </p15:clr>
        </p15:guide>
        <p15:guide id="10" pos="3991" userDrawn="1">
          <p15:clr>
            <a:srgbClr val="A4A3A4"/>
          </p15:clr>
        </p15:guide>
        <p15:guide id="11" orient="horz" pos="1412" userDrawn="1">
          <p15:clr>
            <a:srgbClr val="A4A3A4"/>
          </p15:clr>
        </p15:guide>
        <p15:guide id="12" pos="2767" userDrawn="1">
          <p15:clr>
            <a:srgbClr val="A4A3A4"/>
          </p15:clr>
        </p15:guide>
        <p15:guide id="13" pos="521" userDrawn="1">
          <p15:clr>
            <a:srgbClr val="A4A3A4"/>
          </p15:clr>
        </p15:guide>
        <p15:guide id="14" orient="horz" pos="2568" userDrawn="1">
          <p15:clr>
            <a:srgbClr val="A4A3A4"/>
          </p15:clr>
        </p15:guide>
        <p15:guide id="15" orient="horz" pos="4065" userDrawn="1">
          <p15:clr>
            <a:srgbClr val="A4A3A4"/>
          </p15:clr>
        </p15:guide>
        <p15:guide id="16" pos="4354" userDrawn="1">
          <p15:clr>
            <a:srgbClr val="A4A3A4"/>
          </p15:clr>
        </p15:guide>
        <p15:guide id="17" orient="horz" pos="2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08A"/>
    <a:srgbClr val="C6D5E3"/>
    <a:srgbClr val="ECF8FB"/>
    <a:srgbClr val="424D7B"/>
    <a:srgbClr val="DEEFFA"/>
    <a:srgbClr val="E6F2FB"/>
    <a:srgbClr val="474F71"/>
    <a:srgbClr val="D6E9EA"/>
    <a:srgbClr val="424D7C"/>
    <a:srgbClr val="929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31" y="72"/>
      </p:cViewPr>
      <p:guideLst>
        <p:guide pos="4649"/>
        <p:guide pos="113"/>
        <p:guide pos="45"/>
        <p:guide orient="horz" pos="709"/>
        <p:guide pos="4286"/>
        <p:guide pos="4876"/>
        <p:guide orient="horz" pos="4269"/>
        <p:guide orient="horz" pos="3657"/>
        <p:guide pos="3991"/>
        <p:guide orient="horz" pos="1412"/>
        <p:guide pos="2767"/>
        <p:guide pos="521"/>
        <p:guide orient="horz" pos="2568"/>
        <p:guide orient="horz" pos="4065"/>
        <p:guide pos="4354"/>
        <p:guide orient="horz" pos="2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font" Target="fonts/font3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99" Type="http://schemas.openxmlformats.org/officeDocument/2006/relationships/font" Target="fonts/font13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11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font" Target="fonts/font7.fntdata"/><Relationship Id="rId98" Type="http://schemas.openxmlformats.org/officeDocument/2006/relationships/font" Target="fonts/font12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8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8.png"/></Relationships>
</file>

<file path=ppt/slideLayouts/_rels/slideLayout3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9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86434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3703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0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4745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8340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173273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2935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76233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66820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6016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52400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611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6005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06633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26495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15547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3534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099879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6858920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729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20788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3913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24162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4162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63119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1189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412237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94456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3622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5347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71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33810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99422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453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0482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19163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575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37388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2707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67008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50166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98241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143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598155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6817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504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9480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7372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478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301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91278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861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7337313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2613453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1214754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6434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8771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9641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8940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19496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4532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64897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87858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174325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57131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89187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5932834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559003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27314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56201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85672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0731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44359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57371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828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162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28233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883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76483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547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21869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08424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1869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3343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54253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61952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78391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71574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11076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59186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1866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50685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611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9055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7686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944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0592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235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711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095047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85247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548358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761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9734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74684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99299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4925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3661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0975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0673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6264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59393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3222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3949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9163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44194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6219183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2560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962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75998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429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69469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1727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5630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98106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7208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5126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82277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56817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63744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15870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644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0790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95709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3918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1628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2018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0948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3699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162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39333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9199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82703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2638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998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5623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45148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9514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504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20533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515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84519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59413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6455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40690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3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41446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481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1155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169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8981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329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0865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96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2927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1942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75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164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164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5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2916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7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044607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41666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192556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2595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5907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7141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949517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6963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192257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7892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69059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968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31559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7422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2253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89160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0621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67090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4858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40765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627101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4417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06298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63093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9848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253160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88551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92867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56059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0630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1996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0185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658236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29511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48840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5225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81639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43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8363924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99252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4376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3792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2116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350729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5281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79337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30591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986255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276506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6323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95679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264354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1170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293355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68022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57047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44019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7459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82923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831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9374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6489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65129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62208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81249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12217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6993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2832607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47354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89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966745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8243150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108409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201092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0360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58296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34323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222488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1363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32777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70341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3784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05159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8789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80828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01765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399384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43267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31524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76639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410213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675011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75915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081302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42754842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0261314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0032039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325134714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64442620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423121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4305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910813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3109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0961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92390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901969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6083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0132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10802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3241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39716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360D2D-9044-EF9B-9A60-DB742DF534FF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51002C-1FDE-A40F-101D-C22CFFF99561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63091D26-5607-E45C-5AF8-432B76AC4FF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7DCFA87-C948-9F19-B3AB-A16A91F1D07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FA06E2B1-3D62-CBFE-5B32-C3DE128514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FC60B48B-2A6E-67B2-A528-A12F56F6F5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CDF7B56B-57DC-194F-F976-FDD12A28D8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0CAC83F0-A5DB-37DC-7D4C-816091AF81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2B81A1B9-EF41-17A0-3744-7FF95F5D0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0556A074-D6CA-5A9B-ADFD-D7B42F19C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u texte 13">
            <a:extLst>
              <a:ext uri="{FF2B5EF4-FFF2-40B4-BE49-F238E27FC236}">
                <a16:creationId xmlns:a16="http://schemas.microsoft.com/office/drawing/2014/main" id="{A5E59ED1-7486-003C-CFBF-BF9AEF0FE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69D302BB-FCE6-7EDB-FEF7-AEB5973DC6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AADA2A-3A59-D111-F803-7D5A6071AD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3EF9EDA3-6AD7-E1EF-8BF9-D5683CEE35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6A459F9A-7EE7-A587-9A4E-0BB1D60843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2C592E9-2081-1DA6-64F8-B30BD3AEF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6517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31361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96692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715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29153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57877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56138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043257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13622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89872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80591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36580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3965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072657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93820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4147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57882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50155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747360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381183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29088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81235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7062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59647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851931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45012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44220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7167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9732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069466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57704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39603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102973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44924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527393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962743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85427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0687847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0943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63339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930173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60787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048223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22923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49530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96925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70253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6330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23115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85097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14584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70205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00662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408530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528783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9847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20884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569452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20818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958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4.bin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1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4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4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24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1.xml"/><Relationship Id="rId13" Type="http://schemas.openxmlformats.org/officeDocument/2006/relationships/slideLayout" Target="../slideLayouts/slideLayout276.xml"/><Relationship Id="rId1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66.xml"/><Relationship Id="rId21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70.xml"/><Relationship Id="rId12" Type="http://schemas.openxmlformats.org/officeDocument/2006/relationships/slideLayout" Target="../slideLayouts/slideLayout275.xml"/><Relationship Id="rId17" Type="http://schemas.openxmlformats.org/officeDocument/2006/relationships/slideLayout" Target="../slideLayouts/slideLayout280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65.xml"/><Relationship Id="rId16" Type="http://schemas.openxmlformats.org/officeDocument/2006/relationships/slideLayout" Target="../slideLayouts/slideLayout279.xml"/><Relationship Id="rId20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74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68.xml"/><Relationship Id="rId15" Type="http://schemas.openxmlformats.org/officeDocument/2006/relationships/slideLayout" Target="../slideLayouts/slideLayout278.xml"/><Relationship Id="rId23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73.xml"/><Relationship Id="rId19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72.xml"/><Relationship Id="rId14" Type="http://schemas.openxmlformats.org/officeDocument/2006/relationships/slideLayout" Target="../slideLayouts/slideLayout277.xml"/><Relationship Id="rId22" Type="http://schemas.openxmlformats.org/officeDocument/2006/relationships/slideLayout" Target="../slideLayouts/slideLayout2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slideLayout" Target="../slideLayouts/slideLayout30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slideLayout" Target="../slideLayouts/slideLayout321.xml"/><Relationship Id="rId18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11.xml"/><Relationship Id="rId21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15.xml"/><Relationship Id="rId12" Type="http://schemas.openxmlformats.org/officeDocument/2006/relationships/slideLayout" Target="../slideLayouts/slideLayout320.xml"/><Relationship Id="rId17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10.xml"/><Relationship Id="rId16" Type="http://schemas.openxmlformats.org/officeDocument/2006/relationships/slideLayout" Target="../slideLayouts/slideLayout324.xml"/><Relationship Id="rId20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13.xml"/><Relationship Id="rId15" Type="http://schemas.openxmlformats.org/officeDocument/2006/relationships/slideLayout" Target="../slideLayouts/slideLayout323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18.xml"/><Relationship Id="rId19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22.xml"/><Relationship Id="rId22" Type="http://schemas.openxmlformats.org/officeDocument/2006/relationships/slideLayout" Target="../slideLayouts/slideLayout33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5" Type="http://schemas.openxmlformats.org/officeDocument/2006/relationships/image" Target="../media/image31.jpg"/><Relationship Id="rId4" Type="http://schemas.openxmlformats.org/officeDocument/2006/relationships/theme" Target="../theme/theme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4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23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83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6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66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80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279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641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5177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2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6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8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65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6" r:id="rId14"/>
    <p:sldLayoutId id="214748396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132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3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3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1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43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54.xml"/><Relationship Id="rId6" Type="http://schemas.openxmlformats.org/officeDocument/2006/relationships/image" Target="../media/image1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5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gif"/><Relationship Id="rId11" Type="http://schemas.openxmlformats.org/officeDocument/2006/relationships/image" Target="../media/image52.png"/><Relationship Id="rId5" Type="http://schemas.openxmlformats.org/officeDocument/2006/relationships/image" Target="../media/image57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4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44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6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46.pn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6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65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328.xml"/><Relationship Id="rId7" Type="http://schemas.openxmlformats.org/officeDocument/2006/relationships/image" Target="../media/image6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1.png"/><Relationship Id="rId4" Type="http://schemas.openxmlformats.org/officeDocument/2006/relationships/image" Target="../media/image39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37BEE6-93F7-5760-4A95-7F46FFE7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</a:t>
            </a:r>
            <a:r>
              <a:rPr lang="ar-MA"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التربوي الرابع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ــــ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ــــ الحصة.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ـــ الحصة 5 (30).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د.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0532DC-09CC-8059-6B2C-35C8A33EC1F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B7E4BCA-EF7D-D82B-4E27-5E0C0F683355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8329307A-C83E-DCC7-CDC4-EA8DEA7F7A47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68BD422-CCE8-B57B-6728-1FAC2F1B11E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6F335FE8-B0B5-957E-71CA-463EA7AA045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- 01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1931" y="2013819"/>
            <a:ext cx="491441" cy="491441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265" y="473154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04132" y="4868192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-2-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7759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73922" y="3279874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 -1-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1931" y="3302253"/>
            <a:ext cx="491441" cy="491441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19151" y="4757782"/>
            <a:ext cx="459303" cy="491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تحدي  الفهم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2992" y="3899769"/>
            <a:ext cx="4500000" cy="673548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إلى ٱلصَّحْراءِ...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 من الفرضيات</a:t>
            </a:r>
          </a:p>
          <a:p>
            <a:pPr indent="0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 القرائية بإيقاع شعري؛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07110" y="54551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24D7B"/>
              </a:buClr>
              <a:buSzPct val="50000"/>
              <a:buNone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إلى ٱلصَّحْراءِ...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إغناء المعجم وفهم نص شعري.</a:t>
            </a:r>
          </a:p>
          <a:p>
            <a:pPr marL="0" indent="0">
              <a:buClr>
                <a:srgbClr val="424D7B"/>
              </a:buClr>
              <a:buSzPct val="50000"/>
              <a:buNone/>
              <a:defRPr/>
            </a:pPr>
            <a:endParaRPr lang="ar-MA" sz="20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0646" y="491518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3775" y="3885789"/>
            <a:ext cx="6746225" cy="890781"/>
            <a:chOff x="1281320" y="2851205"/>
            <a:chExt cx="674622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81320" y="3147530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تنمية الطلاقة القرائية بإيقاع شعري؛</a:t>
              </a:r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981075"/>
            <a:ext cx="7886700" cy="719138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772313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48999" y="314936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تملك استراتيجيتي: التوقع والتحقق من الفرضيات؛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AB45F5-9D23-6DB1-E3E0-EE67553D2C96}"/>
              </a:ext>
            </a:extLst>
          </p:cNvPr>
          <p:cNvGrpSpPr/>
          <p:nvPr/>
        </p:nvGrpSpPr>
        <p:grpSpPr>
          <a:xfrm>
            <a:off x="1224000" y="4986669"/>
            <a:ext cx="6776985" cy="890781"/>
            <a:chOff x="1250560" y="2851205"/>
            <a:chExt cx="6776985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84CFD0A-8D76-D57A-7439-EED9400681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A687F1-91AC-F7B5-B86E-AD8D5E2A267F}"/>
                </a:ext>
              </a:extLst>
            </p:cNvPr>
            <p:cNvSpPr/>
            <p:nvPr/>
          </p:nvSpPr>
          <p:spPr>
            <a:xfrm>
              <a:off x="1250560" y="3140035"/>
              <a:ext cx="52443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إغناء المعجم وفهم نص شعري.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00315" y="1777877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8007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8"/>
          <a:stretch/>
        </p:blipFill>
        <p:spPr>
          <a:xfrm>
            <a:off x="1307956" y="1486364"/>
            <a:ext cx="6172447" cy="5078220"/>
          </a:xfrm>
          <a:prstGeom prst="rect">
            <a:avLst/>
          </a:prstGeom>
        </p:spPr>
      </p:pic>
      <p:pic>
        <p:nvPicPr>
          <p:cNvPr id="4" name="Google Shape;976;p10">
            <a:extLst>
              <a:ext uri="{FF2B5EF4-FFF2-40B4-BE49-F238E27FC236}">
                <a16:creationId xmlns:a16="http://schemas.microsoft.com/office/drawing/2014/main" id="{656CB48E-EE25-19F1-6D5F-6F78F32BB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2AB3950D-D030-944D-B999-9FCD735125AD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A774718F-EDDD-08DF-330D-55BFD911A01E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A986E7E5-CEED-BDE4-2A85-CF22A804F51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BB1BFAFB-A951-6AFC-6699-DF6C43AD3F24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4AA177D6-207A-0893-9753-EBCAB63F04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43CDF64A-79DE-B97A-1916-5B45340AE3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5CE87292-1AC5-F257-FE1B-6AAE12E98CC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94" y="793926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BF086BA0-D37B-1043-CDE5-C3BAE808A0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77;p10">
            <a:extLst>
              <a:ext uri="{FF2B5EF4-FFF2-40B4-BE49-F238E27FC236}">
                <a16:creationId xmlns:a16="http://schemas.microsoft.com/office/drawing/2014/main" id="{10B6260A-A471-7F5D-15D4-7A376EDC0839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942B0A7C-4B63-14A8-D05B-42F55F69D42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F716199A-5542-43AA-F275-043D49257AFA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80;p10">
            <a:extLst>
              <a:ext uri="{FF2B5EF4-FFF2-40B4-BE49-F238E27FC236}">
                <a16:creationId xmlns:a16="http://schemas.microsoft.com/office/drawing/2014/main" id="{D8209899-B14D-C1C7-2B45-66A47541C452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Google Shape;981;p10">
            <a:extLst>
              <a:ext uri="{FF2B5EF4-FFF2-40B4-BE49-F238E27FC236}">
                <a16:creationId xmlns:a16="http://schemas.microsoft.com/office/drawing/2014/main" id="{EEC4C417-3D15-0572-89BC-8604996B7A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82;p10">
            <a:extLst>
              <a:ext uri="{FF2B5EF4-FFF2-40B4-BE49-F238E27FC236}">
                <a16:creationId xmlns:a16="http://schemas.microsoft.com/office/drawing/2014/main" id="{F249AA63-EC8E-E1FA-C193-CB28858D54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3;p10">
            <a:extLst>
              <a:ext uri="{FF2B5EF4-FFF2-40B4-BE49-F238E27FC236}">
                <a16:creationId xmlns:a16="http://schemas.microsoft.com/office/drawing/2014/main" id="{0FF32376-7053-C02B-8B2F-3D3DA570F4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00683470-5DC5-D193-1A30-063A226BDB7F}"/>
              </a:ext>
            </a:extLst>
          </p:cNvPr>
          <p:cNvSpPr txBox="1"/>
          <p:nvPr/>
        </p:nvSpPr>
        <p:spPr>
          <a:xfrm>
            <a:off x="292063" y="2917556"/>
            <a:ext cx="71571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17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A16BE80B-00AF-22C7-B831-DE411F5BAD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9331" y="2690733"/>
            <a:ext cx="1038382" cy="1038382"/>
          </a:xfrm>
          <a:prstGeom prst="ellipse">
            <a:avLst/>
          </a:prstGeom>
          <a:ln w="57150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E4FCC3F-2684-763D-8F49-65D13D0B8ED7}"/>
              </a:ext>
            </a:extLst>
          </p:cNvPr>
          <p:cNvSpPr txBox="1"/>
          <p:nvPr/>
        </p:nvSpPr>
        <p:spPr>
          <a:xfrm>
            <a:off x="619331" y="1782076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19" name="Image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8670CCA9-7BB8-9E57-7208-D95E347B3D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7" y="1575611"/>
            <a:ext cx="997666" cy="997666"/>
          </a:xfrm>
          <a:prstGeom prst="ellipse">
            <a:avLst/>
          </a:prstGeom>
          <a:ln w="57150" cap="rnd">
            <a:solidFill>
              <a:sysClr val="window" lastClr="FFFFFF">
                <a:lumMod val="65000"/>
              </a:sys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DC4EE9E4-D074-EA82-9C01-65BD1AD0C741}"/>
              </a:ext>
            </a:extLst>
          </p:cNvPr>
          <p:cNvSpPr/>
          <p:nvPr/>
        </p:nvSpPr>
        <p:spPr>
          <a:xfrm>
            <a:off x="7459331" y="3895841"/>
            <a:ext cx="1104045" cy="1038382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rtl="1"/>
            <a:endParaRPr lang="fr-MA" dirty="0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E7A5DE2D-028B-D1BE-4498-7CF857095483}"/>
              </a:ext>
            </a:extLst>
          </p:cNvPr>
          <p:cNvSpPr txBox="1">
            <a:spLocks/>
          </p:cNvSpPr>
          <p:nvPr/>
        </p:nvSpPr>
        <p:spPr>
          <a:xfrm>
            <a:off x="1305646" y="4223337"/>
            <a:ext cx="6035851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MA" sz="3200" b="1" dirty="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EBDCFE4-7D7C-2031-B427-575F84A634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1814" y="4988309"/>
            <a:ext cx="1571623" cy="1571623"/>
          </a:xfrm>
          <a:prstGeom prst="ellipse">
            <a:avLst/>
          </a:prstGeom>
          <a:ln w="63500" cap="rnd">
            <a:solidFill>
              <a:srgbClr val="FFFFFF">
                <a:lumMod val="75000"/>
              </a:srgb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3597B33A-0CD6-FCD3-D009-123166C232A8}"/>
              </a:ext>
            </a:extLst>
          </p:cNvPr>
          <p:cNvSpPr txBox="1">
            <a:spLocks/>
          </p:cNvSpPr>
          <p:nvPr/>
        </p:nvSpPr>
        <p:spPr>
          <a:xfrm>
            <a:off x="694944" y="5564585"/>
            <a:ext cx="4698960" cy="683605"/>
          </a:xfrm>
          <a:prstGeom prst="roundRect">
            <a:avLst>
              <a:gd name="adj" fmla="val 16667"/>
            </a:avLst>
          </a:prstGeom>
          <a:ln w="28575">
            <a:noFill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أُصَحِّحُ أَخْطائي عَلى كُرّاسَتي وَدَفْتَري.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980" y="1959314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9A064C78-80E0-A5AB-EAB2-B863439D036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331980CB-ACAB-E2CE-222C-2E353558C95C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EE34D5F0-4615-57E8-FD2C-CFBC72B20A8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E52CB94D-DC36-84C0-390A-6BE0B25B4D2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80;p10">
            <a:extLst>
              <a:ext uri="{FF2B5EF4-FFF2-40B4-BE49-F238E27FC236}">
                <a16:creationId xmlns:a16="http://schemas.microsoft.com/office/drawing/2014/main" id="{F9415121-EE24-E059-DDF6-EED18704B77E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981;p10">
            <a:extLst>
              <a:ext uri="{FF2B5EF4-FFF2-40B4-BE49-F238E27FC236}">
                <a16:creationId xmlns:a16="http://schemas.microsoft.com/office/drawing/2014/main" id="{2905460B-512D-E47C-5AD4-718F2A08A87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82;p10">
            <a:extLst>
              <a:ext uri="{FF2B5EF4-FFF2-40B4-BE49-F238E27FC236}">
                <a16:creationId xmlns:a16="http://schemas.microsoft.com/office/drawing/2014/main" id="{52A7F7BC-CACD-7B1B-39CA-EABD1943AF68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3;p10">
            <a:extLst>
              <a:ext uri="{FF2B5EF4-FFF2-40B4-BE49-F238E27FC236}">
                <a16:creationId xmlns:a16="http://schemas.microsoft.com/office/drawing/2014/main" id="{8510288A-4CA3-D01B-55D0-3D69A6562703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38D78BCE-35E7-0F31-E7D5-8A4B6D983F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50287DD0-D0BA-7BC6-33DD-2D9EFD8206C1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6E1FBC79-9732-2D98-3D54-718A3C352F49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19AD5DC1-18AC-3FC2-66EA-8882831B070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E670EA3D-D4E2-36C4-FC9C-2D51C6A927B1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CF3D6247-12B6-E3A2-02B5-36609BDCB86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819C5102-2D1A-AE24-EA24-1A08963B3E7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E0D614D9-CAAD-6334-F94A-DBBF957A4C5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Google Shape;976;p10">
            <a:extLst>
              <a:ext uri="{FF2B5EF4-FFF2-40B4-BE49-F238E27FC236}">
                <a16:creationId xmlns:a16="http://schemas.microsoft.com/office/drawing/2014/main" id="{652FFC7B-9312-FC39-7076-FB44C330556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9C619182-3D08-0CF0-F699-37EA4D7CA313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8;p10">
            <a:extLst>
              <a:ext uri="{FF2B5EF4-FFF2-40B4-BE49-F238E27FC236}">
                <a16:creationId xmlns:a16="http://schemas.microsoft.com/office/drawing/2014/main" id="{36416F84-965B-A584-72EE-2DA48F222FD1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9;p10">
            <a:extLst>
              <a:ext uri="{FF2B5EF4-FFF2-40B4-BE49-F238E27FC236}">
                <a16:creationId xmlns:a16="http://schemas.microsoft.com/office/drawing/2014/main" id="{F5EFDEA3-2091-818E-C1E0-A4703863CD3F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704EEEB0-99AE-B8E4-650B-99C4471E9C93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B8829B3E-88AF-728B-6FD1-4E71AF7523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E7FD5B1D-E07C-0DE5-B0AB-152EFC1D58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B1AC73F1-329D-2759-7821-91F49947A6C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E0303380-BFFC-6456-5483-B14ED228F8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4825450F-5D93-5E51-4F16-4F22B4A3CF97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16AA3E58-56EB-F446-46C1-C924B1E5AD7B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E1E5A893-C3C9-581D-9182-88BAA2C4BAF9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D2B955D7-2FE9-1BF6-AEEC-A97AF85B383D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1981A10E-80A3-072D-5005-6027EC0E4C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33B8B49B-34DF-40C7-181D-22A735E3A3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9A67511C-BDC4-FC11-F5AB-CC4707EB522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5A2848F-33F6-207D-7096-8D1D8E540D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0846" y="1823461"/>
            <a:ext cx="5382308" cy="461795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4017F132-6CB4-E474-2786-3E39D30FD3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77;p10">
            <a:extLst>
              <a:ext uri="{FF2B5EF4-FFF2-40B4-BE49-F238E27FC236}">
                <a16:creationId xmlns:a16="http://schemas.microsoft.com/office/drawing/2014/main" id="{F20EEBB8-2152-04DA-EFAC-7A83B52C5E12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78;p10">
            <a:extLst>
              <a:ext uri="{FF2B5EF4-FFF2-40B4-BE49-F238E27FC236}">
                <a16:creationId xmlns:a16="http://schemas.microsoft.com/office/drawing/2014/main" id="{5B0E9BCF-7F35-D4BF-AB12-6FAA3547F07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9;p10">
            <a:extLst>
              <a:ext uri="{FF2B5EF4-FFF2-40B4-BE49-F238E27FC236}">
                <a16:creationId xmlns:a16="http://schemas.microsoft.com/office/drawing/2014/main" id="{C927ED51-835E-2257-0455-3AD84143552C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80;p10">
            <a:extLst>
              <a:ext uri="{FF2B5EF4-FFF2-40B4-BE49-F238E27FC236}">
                <a16:creationId xmlns:a16="http://schemas.microsoft.com/office/drawing/2014/main" id="{CF008786-DA99-2466-F041-CB81ED50BF11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981;p10">
            <a:extLst>
              <a:ext uri="{FF2B5EF4-FFF2-40B4-BE49-F238E27FC236}">
                <a16:creationId xmlns:a16="http://schemas.microsoft.com/office/drawing/2014/main" id="{8FDEEAE8-DFE9-ECDE-B2A1-2EBE93E08B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82;p10">
            <a:extLst>
              <a:ext uri="{FF2B5EF4-FFF2-40B4-BE49-F238E27FC236}">
                <a16:creationId xmlns:a16="http://schemas.microsoft.com/office/drawing/2014/main" id="{323C9435-3DD3-B080-4BE2-7DA2FB4C1E1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3;p10">
            <a:extLst>
              <a:ext uri="{FF2B5EF4-FFF2-40B4-BE49-F238E27FC236}">
                <a16:creationId xmlns:a16="http://schemas.microsoft.com/office/drawing/2014/main" id="{58018E9A-523E-D02C-88BC-6D2E924B9B9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8E6B017-1308-6EEA-1C31-472AAC65FE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809" y="2198263"/>
            <a:ext cx="8332211" cy="397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AC9133B3-3F37-B18B-B25F-B001FBD023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77;p10">
            <a:extLst>
              <a:ext uri="{FF2B5EF4-FFF2-40B4-BE49-F238E27FC236}">
                <a16:creationId xmlns:a16="http://schemas.microsoft.com/office/drawing/2014/main" id="{68FCBB74-475F-D4FC-F4CC-49A1EDB26CEF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978;p10">
            <a:extLst>
              <a:ext uri="{FF2B5EF4-FFF2-40B4-BE49-F238E27FC236}">
                <a16:creationId xmlns:a16="http://schemas.microsoft.com/office/drawing/2014/main" id="{CDD37249-C329-5159-3C71-80B6C7C221C7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79;p10">
            <a:extLst>
              <a:ext uri="{FF2B5EF4-FFF2-40B4-BE49-F238E27FC236}">
                <a16:creationId xmlns:a16="http://schemas.microsoft.com/office/drawing/2014/main" id="{757DC0E4-1819-F80D-0137-EB03EBE137E0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980;p10">
            <a:extLst>
              <a:ext uri="{FF2B5EF4-FFF2-40B4-BE49-F238E27FC236}">
                <a16:creationId xmlns:a16="http://schemas.microsoft.com/office/drawing/2014/main" id="{47357C85-2079-7E2B-E918-B012C8CAEDC9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Google Shape;981;p10">
            <a:extLst>
              <a:ext uri="{FF2B5EF4-FFF2-40B4-BE49-F238E27FC236}">
                <a16:creationId xmlns:a16="http://schemas.microsoft.com/office/drawing/2014/main" id="{9665E6D3-CCC8-A297-FC9E-55BA42CD8FA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2;p10">
            <a:extLst>
              <a:ext uri="{FF2B5EF4-FFF2-40B4-BE49-F238E27FC236}">
                <a16:creationId xmlns:a16="http://schemas.microsoft.com/office/drawing/2014/main" id="{CA73085B-4548-75AB-A0D6-7E56CF4CF41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83;p10">
            <a:extLst>
              <a:ext uri="{FF2B5EF4-FFF2-40B4-BE49-F238E27FC236}">
                <a16:creationId xmlns:a16="http://schemas.microsoft.com/office/drawing/2014/main" id="{7080B12E-94FB-CE14-0F83-311C22248DE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C9B0B65-F99F-833E-A853-A24F6942CC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0846" y="1823461"/>
            <a:ext cx="5382308" cy="461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976;p10">
            <a:extLst>
              <a:ext uri="{FF2B5EF4-FFF2-40B4-BE49-F238E27FC236}">
                <a16:creationId xmlns:a16="http://schemas.microsoft.com/office/drawing/2014/main" id="{0946DC5B-B01B-B141-33B0-66A6E2D64A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77;p10">
            <a:extLst>
              <a:ext uri="{FF2B5EF4-FFF2-40B4-BE49-F238E27FC236}">
                <a16:creationId xmlns:a16="http://schemas.microsoft.com/office/drawing/2014/main" id="{1DC1747D-A127-2AB5-ECA3-AB0A782DCBD2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78;p10">
            <a:extLst>
              <a:ext uri="{FF2B5EF4-FFF2-40B4-BE49-F238E27FC236}">
                <a16:creationId xmlns:a16="http://schemas.microsoft.com/office/drawing/2014/main" id="{E0F76FD0-B779-67DD-F37A-DE2BF31D45DF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79;p10">
            <a:extLst>
              <a:ext uri="{FF2B5EF4-FFF2-40B4-BE49-F238E27FC236}">
                <a16:creationId xmlns:a16="http://schemas.microsoft.com/office/drawing/2014/main" id="{9E550EC4-DCAC-8D57-DBC3-735B1C955968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80;p10">
            <a:extLst>
              <a:ext uri="{FF2B5EF4-FFF2-40B4-BE49-F238E27FC236}">
                <a16:creationId xmlns:a16="http://schemas.microsoft.com/office/drawing/2014/main" id="{F3F94490-5F15-6BC8-F637-40CED6BB4017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Google Shape;981;p10">
            <a:extLst>
              <a:ext uri="{FF2B5EF4-FFF2-40B4-BE49-F238E27FC236}">
                <a16:creationId xmlns:a16="http://schemas.microsoft.com/office/drawing/2014/main" id="{34C472BE-08DD-5EC9-0DC3-00EEB8A51F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82;p10">
            <a:extLst>
              <a:ext uri="{FF2B5EF4-FFF2-40B4-BE49-F238E27FC236}">
                <a16:creationId xmlns:a16="http://schemas.microsoft.com/office/drawing/2014/main" id="{54182BB2-38D8-A01B-0ABE-2D24B6CB0E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83;p10">
            <a:extLst>
              <a:ext uri="{FF2B5EF4-FFF2-40B4-BE49-F238E27FC236}">
                <a16:creationId xmlns:a16="http://schemas.microsoft.com/office/drawing/2014/main" id="{E172C595-2C2C-8CF0-BA05-29C486362D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86B031C-2723-A3A0-A6BE-AD6C44F730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0846" y="1823461"/>
            <a:ext cx="5382308" cy="4617956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6517966" y="492659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976;p10">
            <a:extLst>
              <a:ext uri="{FF2B5EF4-FFF2-40B4-BE49-F238E27FC236}">
                <a16:creationId xmlns:a16="http://schemas.microsoft.com/office/drawing/2014/main" id="{07485984-C8C3-93A3-2BA0-B2A0470DF1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77;p10">
            <a:extLst>
              <a:ext uri="{FF2B5EF4-FFF2-40B4-BE49-F238E27FC236}">
                <a16:creationId xmlns:a16="http://schemas.microsoft.com/office/drawing/2014/main" id="{08C6F082-3789-1B9D-2762-280463314685}"/>
              </a:ext>
            </a:extLst>
          </p:cNvPr>
          <p:cNvSpPr/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978;p10">
            <a:extLst>
              <a:ext uri="{FF2B5EF4-FFF2-40B4-BE49-F238E27FC236}">
                <a16:creationId xmlns:a16="http://schemas.microsoft.com/office/drawing/2014/main" id="{F4619D14-1C6A-2D13-E7A5-5D99E06AE536}"/>
              </a:ext>
            </a:extLst>
          </p:cNvPr>
          <p:cNvSpPr/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979;p10">
            <a:extLst>
              <a:ext uri="{FF2B5EF4-FFF2-40B4-BE49-F238E27FC236}">
                <a16:creationId xmlns:a16="http://schemas.microsoft.com/office/drawing/2014/main" id="{332E2A62-2828-911E-73CE-197BBCD99D26}"/>
              </a:ext>
            </a:extLst>
          </p:cNvPr>
          <p:cNvSpPr/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9B1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 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980;p10">
            <a:extLst>
              <a:ext uri="{FF2B5EF4-FFF2-40B4-BE49-F238E27FC236}">
                <a16:creationId xmlns:a16="http://schemas.microsoft.com/office/drawing/2014/main" id="{4BCE6043-C104-3023-21C9-3B9399375CF6}"/>
              </a:ext>
            </a:extLst>
          </p:cNvPr>
          <p:cNvSpPr/>
          <p:nvPr/>
        </p:nvSpPr>
        <p:spPr>
          <a:xfrm>
            <a:off x="613317" y="160889"/>
            <a:ext cx="1440636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Google Shape;981;p10">
            <a:extLst>
              <a:ext uri="{FF2B5EF4-FFF2-40B4-BE49-F238E27FC236}">
                <a16:creationId xmlns:a16="http://schemas.microsoft.com/office/drawing/2014/main" id="{F32E8492-D1B4-E818-ACC3-A5AD11DDB5A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82;p10">
            <a:extLst>
              <a:ext uri="{FF2B5EF4-FFF2-40B4-BE49-F238E27FC236}">
                <a16:creationId xmlns:a16="http://schemas.microsoft.com/office/drawing/2014/main" id="{8A81905A-033A-50AD-D0B6-D1629EBBC0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83;p10">
            <a:extLst>
              <a:ext uri="{FF2B5EF4-FFF2-40B4-BE49-F238E27FC236}">
                <a16:creationId xmlns:a16="http://schemas.microsoft.com/office/drawing/2014/main" id="{C750FDC1-1F78-0C41-9370-3DFD187C4FE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7C8488F-48F5-A9DF-0A3D-1A573451A8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809" y="2198263"/>
            <a:ext cx="8332211" cy="397573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73" y="909442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 قراءة-1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080853" y="177787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قراءة-1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4192" y="108303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62F2B15-E52E-A702-D636-81CA0E8404FF}"/>
              </a:ext>
            </a:extLst>
          </p:cNvPr>
          <p:cNvSpPr txBox="1">
            <a:spLocks/>
          </p:cNvSpPr>
          <p:nvPr/>
        </p:nvSpPr>
        <p:spPr>
          <a:xfrm>
            <a:off x="926125" y="3046556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إلى ٱلصَّحْراءِ..</a:t>
            </a: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الفرضيات.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القرائية بإيقاع شعري.</a:t>
            </a:r>
          </a:p>
        </p:txBody>
      </p:sp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C28-337F-BAFB-9CC6-7F68AE1F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9">
            <a:extLst>
              <a:ext uri="{FF2B5EF4-FFF2-40B4-BE49-F238E27FC236}">
                <a16:creationId xmlns:a16="http://schemas.microsoft.com/office/drawing/2014/main" id="{9321672A-0EB6-B0F6-0D1E-AB98DA9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774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سنبدأ حصة القراءة . ستتعرفون على نص شعري بعنوان «إلى ٱلصَّحْراءِ...».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51D20F-4792-AA51-5B0F-D9D9EC234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454B13-2247-98A4-B363-831A3E946F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7F5AB0-16EF-3A96-59D3-55FF47608AC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04BA89-0DA8-CAAD-8A6A-8742B4A8B6B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759D7E-3993-0794-A2D5-30828417475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877BF2-7EDD-D6A3-0B3E-1E17B3DB3A0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2EDF990-A437-33AD-74D1-1DF1898CB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C5B354-3379-BA74-0E3B-F54FA056E0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758ED55-3955-860D-B024-B7CA16143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0CA34735-76F4-CC46-86A4-9DD8AE93E0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6079" y="1845393"/>
            <a:ext cx="3467753" cy="4334690"/>
          </a:xfrm>
          <a:prstGeom prst="round2DiagRect">
            <a:avLst>
              <a:gd name="adj1" fmla="val 934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9524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83" y="771533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تذكركم هذه المشاهد؟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3940C1-54A0-5CF0-2ECD-5AF507086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35E400-EDD3-5C6A-2981-AEC58EF7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F270DA-963D-2222-C26B-64C60E7B35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AC511-60D9-BC9F-2FB9-8976F8D0C4A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B873E0-3580-4964-8479-D084B750E6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E2429B-3A58-D9AF-9958-B53D67230D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2050725-0682-D1FC-B15F-559023E7E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348ABDA-34A3-4B15-BB8A-52339B39BD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ED16672-6811-67AC-14CC-22F016E2F3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F02484-54A0-AD16-45B3-A660BD31F0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943" y="1912181"/>
            <a:ext cx="4301480" cy="43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2853-8AD0-CF97-496D-8B121550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558DF0-6667-5127-F10B-51C9F27EBF12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44F1EBA3-60BB-5319-E6CB-82ED887881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أحسنتم. ما هي المعلومات التي تعرفونها عن حدث المسيرة الخضراء؟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BA5D-50AB-28BC-1042-2730850475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F55BCC-7FDF-6012-2891-200C71460D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C3CAD3B-F404-3A24-D998-0380395553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DAB4F4-E2D3-6B65-B6C2-CB17242FBF5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631B82-EE94-A1F0-94D2-8E5B5AB21E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A09372-91BA-4085-79F5-C283556618A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6C151C4-BA28-845B-809A-71F87E6EF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F21CF74-A6DD-317E-3448-3EC1346A55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2A824D0-A2A2-EAA9-2E1F-077E8BA0BA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430E7E-C1A4-5EDE-C897-EC59530F48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943" y="1912181"/>
            <a:ext cx="4301480" cy="4336656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E2E6DDD4-6E95-D387-AE83-DE9A1DB2940C}"/>
              </a:ext>
            </a:extLst>
          </p:cNvPr>
          <p:cNvSpPr txBox="1"/>
          <p:nvPr/>
        </p:nvSpPr>
        <p:spPr>
          <a:xfrm>
            <a:off x="2642668" y="3391514"/>
            <a:ext cx="6716765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اَلْمَسيرَةُ </a:t>
            </a:r>
            <a:r>
              <a:rPr lang="ar-MA" sz="5400" b="1" dirty="0" err="1">
                <a:solidFill>
                  <a:srgbClr val="70AD47">
                    <a:lumMod val="7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ٱلْخَضْراءُ</a:t>
            </a:r>
            <a:endParaRPr lang="ar-MA" sz="5400" b="1" dirty="0">
              <a:solidFill>
                <a:srgbClr val="70AD47">
                  <a:lumMod val="7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0990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B13203-48A1-E1F9-FE7E-F88E73BED38B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58175-909C-BD05-EE93-99B22DB46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B1AF27-76DF-2B29-D4A3-33F5556F7F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2D98392-E6D2-DA8B-1F8E-0A4622F0808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152781-2CA5-B487-C6CA-4FDFF29CB1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9DCBE9-4B38-27CA-58AB-1A346B14020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2D4093-63AF-CFFD-32EC-6414A297D01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B877E5F-CD77-CBC0-F91F-5E421A104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A6F69DA-96E7-EC7E-EAFD-56DDC19783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9A2784B-0176-48CC-14B4-6DA531482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E6613BCF-1E66-297E-B30E-A560394C2594}"/>
              </a:ext>
            </a:extLst>
          </p:cNvPr>
          <p:cNvSpPr txBox="1">
            <a:spLocks/>
          </p:cNvSpPr>
          <p:nvPr/>
        </p:nvSpPr>
        <p:spPr>
          <a:xfrm>
            <a:off x="4814990" y="3403572"/>
            <a:ext cx="3382962" cy="566476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ٱلصَّحْراءِ...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791E95-0D8C-8750-D500-619B4DAB1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943" y="1912181"/>
            <a:ext cx="4301480" cy="43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6F5E46-42B0-06C5-2EB8-AE80D4F9BF93}"/>
              </a:ext>
            </a:extLst>
          </p:cNvPr>
          <p:cNvSpPr txBox="1"/>
          <p:nvPr/>
        </p:nvSpPr>
        <p:spPr>
          <a:xfrm>
            <a:off x="6193106" y="5633206"/>
            <a:ext cx="900000" cy="43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83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ص 102 اقرأوا النص للتحقق من توقعاتكم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AAE2368D-CBFF-88ED-9CC7-53C44CAAC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D5895-238A-0EDD-95FE-C34AE62B4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089561-726E-E2A7-1267-342E53F7CE6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B66DB3-D967-09A5-D319-3FE3764414A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B3F23A-7386-E082-F58A-144D992EB41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4F5521-32EF-8FCF-72DA-105700CA07C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B56C0D5-A21B-63D2-A7C6-00C181536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46D12B-CE81-4CFF-95BC-4D8255259B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52E1CF2-BDB5-EAFA-7709-F9CC2E0410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59B28C20-4C27-4B37-9992-024712441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6079" y="1845393"/>
            <a:ext cx="3467753" cy="4334690"/>
          </a:xfrm>
          <a:prstGeom prst="round2DiagRect">
            <a:avLst>
              <a:gd name="adj1" fmla="val 934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687F-95D8-0822-9671-21EBA4819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610830-CD4B-1AF4-4657-59A54A87F2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719940A-3C97-98A4-65A0-B7EC2455E06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F9D71F-699C-8CEE-05A1-57BB7B772C4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1C9E7F-73A1-B8FB-F868-C8525D9612B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F0F78A-2C09-89C0-3694-29B19F2F8F3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CD2F1D4-25EC-56F2-34BA-22555EBCA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936E670-81BE-BF7C-15D5-E22F9CB786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D390388-29FE-EDB5-CF5A-928CECB2B1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244FF0DD-7C2C-071A-E43F-E7CC8FA251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6079" y="1845393"/>
            <a:ext cx="3467753" cy="4334690"/>
          </a:xfrm>
          <a:prstGeom prst="round2DiagRect">
            <a:avLst>
              <a:gd name="adj1" fmla="val 934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على كراساتكم ، سأسمعكم قصيدة </a:t>
            </a:r>
            <a:r>
              <a:rPr lang="ar-S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«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ٱلصَّحْراءِ...».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0E517DA-1632-23A8-785F-B779ED578C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F56BC2D-92A5-B7C1-3F7B-1EA7DE2FFE4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D7D93E-ABE1-62C5-3A0E-99D0B91CC3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3F267F-D722-717C-ED6A-C4C69E58543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DF3EA48-59A0-670B-15A8-70A98A9483E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C71B7F2-902C-C17E-1448-58D47483A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A51DFE-DA10-C6CB-57FD-F3D79588ED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F432C98-85FC-CE72-21B3-13AEFF8D10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AR_N4_P2_W4 (قصيدة إلى الصحراء)">
            <a:hlinkClick r:id="" action="ppaction://media"/>
            <a:extLst>
              <a:ext uri="{FF2B5EF4-FFF2-40B4-BE49-F238E27FC236}">
                <a16:creationId xmlns:a16="http://schemas.microsoft.com/office/drawing/2014/main" id="{835344FA-DEC1-5A98-5E18-6AD68F9B0E9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3419" y="1891112"/>
            <a:ext cx="7518069" cy="4228702"/>
          </a:xfrm>
        </p:spPr>
      </p:pic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AFEEC5-2177-AB3C-9D4B-2AE307D4F6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نتحقق الآن من فهمكم . مِنْ كَمْ مِنْ بَيْتٍ شِعْرِيٍّ تَتَكَوَّنُ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91BE655-C860-2596-C486-D8A2BF91461E}"/>
              </a:ext>
            </a:extLst>
          </p:cNvPr>
          <p:cNvSpPr txBox="1">
            <a:spLocks/>
          </p:cNvSpPr>
          <p:nvPr/>
        </p:nvSpPr>
        <p:spPr>
          <a:xfrm>
            <a:off x="419726" y="6044503"/>
            <a:ext cx="8529402" cy="53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بَيْتاً شِعْرِيّاً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"/>
              </a:rPr>
              <a:t> 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"/>
              </a:rPr>
              <a:t>ٱلْقَصيدَةِ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036678-7E07-F7C0-31BC-BA6E58D220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7361543-FE0B-C65D-E607-56A4652BF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BFA3782-ACEF-8F6B-BA9E-E56C24FE7D2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68D4ED-DEA2-50AD-E3E4-4835E8D5694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ABC149-39EA-86EE-2287-1304ECC9533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BBDF6D-A54E-26D8-8CC6-4DD56CADF18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C4B7DEC-493B-E2BB-823F-22A05BFC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54792F1-2C28-E2F7-47D0-202060268B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14346DD-613E-7722-65F0-317A6E361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C7DC8F3B-D6BC-CC02-1837-C0D94190F6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59" y="1845393"/>
            <a:ext cx="3064155" cy="383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6D3F-2305-A6A8-A20E-39E53D46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C56D744-D323-4C48-9BD4-B784B3C6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تتكون القصيدة من 12 بيتا شعريا.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FDF477-3E1C-C771-2506-DFE3B64A18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F1AFE3-A5B2-6B3C-F5D1-7B66A2535C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797205-12EC-8F95-A3AB-8BD555F04A8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6D6BE5-FF68-FFDF-9D12-2E18B9607A1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230669-ECB3-D6CB-54CB-7803C6491A7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A3B49E-C100-E569-A9A3-425DFC5F2F1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FE46A6E-4EFD-1702-B3A7-59113722D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130C451-B57E-9C4A-4241-F699D6CF3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6DFEECF-5DB8-BF9B-08CD-DFD9A8BC67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8E844066-6E59-88F3-899C-4D7D035DFA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59" y="1845393"/>
            <a:ext cx="3064155" cy="383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76353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693E8-E9D9-D541-A741-EF898224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ABAD96-775D-9413-B35E-AC5DA9A3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عَنْ أَيِّ بَلَدٍ تَتَحَدَّثُ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39C9D29-17FC-EFE8-E14F-3655E46E3D1A}"/>
              </a:ext>
            </a:extLst>
          </p:cNvPr>
          <p:cNvSpPr txBox="1">
            <a:spLocks/>
          </p:cNvSpPr>
          <p:nvPr/>
        </p:nvSpPr>
        <p:spPr>
          <a:xfrm>
            <a:off x="352270" y="5943878"/>
            <a:ext cx="8596858" cy="7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عَنْ أَيِّ بَلَدٍ تَتَحَدَّثُ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ٱلْقَصيدَةُ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3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DE7EA7-0244-CF47-FDDB-66592A521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638FDE-8DB9-227B-9142-EAC65C1D0D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AA1BF08-29D6-66BF-AA6C-277EB58AB8E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FE90BC-F6FE-0525-98D2-FCE89F1382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DE104C-355A-F2A2-01CB-A27A414788F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2DD8C-B214-CB1D-2D0F-AB08880F8E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229595-7307-0C10-5C64-6AD951A2A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F890808-5E2F-A550-A30D-199F62537F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45216EA-CAE9-AD8A-2E18-89778E39F8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95696D95-7E93-78D2-0097-F11901B4B4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59" y="1845393"/>
            <a:ext cx="3064155" cy="383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295181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F760-8D5F-8FCD-3E1E-05CC541B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AC8FF960-AEBE-3370-F379-FC9FE68E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كيف عرفتم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678D979-C7BB-0EA9-8E35-466BFC3CDC51}"/>
              </a:ext>
            </a:extLst>
          </p:cNvPr>
          <p:cNvSpPr txBox="1">
            <a:spLocks/>
          </p:cNvSpPr>
          <p:nvPr/>
        </p:nvSpPr>
        <p:spPr>
          <a:xfrm>
            <a:off x="367259" y="6012865"/>
            <a:ext cx="8536897" cy="64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اَلْبَلَدُ ٱلَّذي تَتَحَدَّثُ عَنْهُ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ٱلْقَصيدَةُ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هُوَ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ٱلْمَغْرِبُ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3023D-213F-D087-FF48-09E3EF631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6010B-02CC-900C-0F16-57C5E7129A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E3A1F32-D237-DDB6-22F9-72A45A02A5D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1A414C-2A13-6B3F-9669-DF404E2AC51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44A038-53AC-C27C-FBDF-B0B7C4986B3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A6D044-023E-6C20-4DA6-C9E834A8247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FC60F2E-BA15-C00F-06C9-A5D385E44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EDE85DD-AACE-0F0D-3245-45E5C0D17F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12391E1-1260-9E29-AC34-577A72CD85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FF0E8D30-DAB3-FEB1-8A64-2911FDC58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59" y="1845393"/>
            <a:ext cx="3064155" cy="383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0031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D6748-143E-1CF0-7201-97E188CE3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4664B5CB-1B49-90CA-2D59-552492B3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ٱسْمُ ٱلشّاعِرِ ٱلَّذي كَتَبَ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DC0CAA1D-5E42-E2E9-D094-71A6BC0EE1D5}"/>
              </a:ext>
            </a:extLst>
          </p:cNvPr>
          <p:cNvSpPr txBox="1">
            <a:spLocks/>
          </p:cNvSpPr>
          <p:nvPr/>
        </p:nvSpPr>
        <p:spPr>
          <a:xfrm>
            <a:off x="299804" y="5978733"/>
            <a:ext cx="8566878" cy="63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ٱسْمُ ٱلشّاعِرِ ٱلَّذي كَتَبَ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ٱلْقَصيدَةَ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95FD0-7F96-B0C9-9731-05080F24F7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6056D9-1709-0D6E-29F1-790730A16D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8034011-477B-9229-E853-286C7E97331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BEAE8E-59FA-E953-AFB1-EEB18FE2C7C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356B99-E1AB-046F-B9B7-B47910C7B93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288068-A6E5-83D5-20F2-02678DD95A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FEEE29-5286-2CC1-6A6F-22056DFF5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E6D0D8-B44E-5139-3E34-AF40B522D9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6B7C1B1-C84C-D0ED-72A0-1A178221BD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3D0FCF8F-2128-3BFE-F8B8-43EF90C8A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59" y="1845393"/>
            <a:ext cx="3064155" cy="3830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637064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C4BA0-BEE1-72CF-84F3-C27E2506A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F73AC57-5BC7-BFAB-F1AD-326F72FC200F}"/>
              </a:ext>
            </a:extLst>
          </p:cNvPr>
          <p:cNvSpPr/>
          <p:nvPr/>
        </p:nvSpPr>
        <p:spPr>
          <a:xfrm>
            <a:off x="3962400" y="2533339"/>
            <a:ext cx="4514537" cy="334280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34B5BA30-1774-01D4-D6F5-ABC5674B9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اَلشّاعِرُ ٱلَّذي كَتَبَ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ٱلْقَصيدَةَ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هُوَ محمد عريج . سأقدم لكم بعض المعلومات عنه.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D5CFA4-6742-C2BE-706D-73E20B3654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2691D9-2B16-228B-DD5F-2525D8E17BFE}"/>
              </a:ext>
            </a:extLst>
          </p:cNvPr>
          <p:cNvSpPr/>
          <p:nvPr/>
        </p:nvSpPr>
        <p:spPr>
          <a:xfrm>
            <a:off x="3831278" y="2563088"/>
            <a:ext cx="4034094" cy="30772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شاعرٌ مَغربيٌّ، وُلِدَ في مَدينةِ ٱلدّارِ ٱلبَيضاءِ.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شارَكَ في مُسابَقَةٍ كَبيرَةٍ للشِّعْرِ تُسَمّى "أميرَ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ٱلشُّعَراءِ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"، وتَقَدَّمَ فيها كَثيراً.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كما فازَ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بٱلْمركَزِ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ٱلأوَّلِ في جائِزَةٍ شِعْرِيَّةٍ مُهِمَّةٍ، ثُمَّ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بٱلْمركَزِ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ٱلثّاني في ٱلسَّنَةِ ٱلتّالِيَةِ.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وقدْ نالَ أَيْضاً جائِزَةً أُخْرى في ٱلشِّعْرِ مِنَ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ٱلشّارِقَةِ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أَصْدَرَ دِيواناً شِعْرِيّاً بِعُنْوانِ "كُنْتُ مَعِي"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وَلَهُ عِدَّةُ قَصائِدَ أَحَبَّها ٱلصِّغارُ وَ </a:t>
            </a:r>
            <a:r>
              <a:rPr lang="ar-MA" sz="2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ٱلْكِبارُ</a:t>
            </a:r>
            <a:r>
              <a:rPr lang="ar-MA" sz="2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C2334BA-3F31-A508-933B-59FF3C307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DDDD045-589B-F22B-8569-BC5466DA669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58D730-025A-840D-EC70-3F5F21FD6B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2550FB-DD10-FE54-D911-4C2B952D8A3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A9AC63-2590-DF18-81C3-7D5D25139D4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36907EF-5BB7-4D4D-2F24-DF0B55707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1A59382-E9E5-4466-87DD-A6D7F22837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E3C9146-C017-8943-8E86-1511A763F1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BFE367-0961-4E9A-0BAE-66932D1ADACF}"/>
              </a:ext>
            </a:extLst>
          </p:cNvPr>
          <p:cNvSpPr/>
          <p:nvPr/>
        </p:nvSpPr>
        <p:spPr>
          <a:xfrm>
            <a:off x="5566610" y="2226590"/>
            <a:ext cx="1601580" cy="5166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9C7D55A6-94F2-A446-A909-CC4410145E01}"/>
              </a:ext>
            </a:extLst>
          </p:cNvPr>
          <p:cNvSpPr txBox="1">
            <a:spLocks/>
          </p:cNvSpPr>
          <p:nvPr/>
        </p:nvSpPr>
        <p:spPr>
          <a:xfrm>
            <a:off x="5641565" y="2273859"/>
            <a:ext cx="1686393" cy="336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بِطاقَةٌ تَعْريفِيَّةٌ</a:t>
            </a:r>
            <a:endParaRPr kumimoji="0" lang="tzm-Arab-MA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3" name="Image 2" descr="Une image contenant texte, véhicule, Véhicule terrestre, lettre&#10;&#10;Le contenu généré par l’IA peut être incorrect.">
            <a:extLst>
              <a:ext uri="{FF2B5EF4-FFF2-40B4-BE49-F238E27FC236}">
                <a16:creationId xmlns:a16="http://schemas.microsoft.com/office/drawing/2014/main" id="{E78FE82A-E413-284A-E4C0-E8F9B121B4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338" y="2442108"/>
            <a:ext cx="2747229" cy="3434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58C6FC-C82C-E5BE-D9C8-878FC5B8C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4693" y="2811420"/>
            <a:ext cx="620907" cy="74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6996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4 تلاميذ لقراءة أبيات القصيدة ، ثلاثة أبيات لكل تلميذ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6C2C7-3664-1C12-9F89-AA511007F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F36198-EC8B-8412-5924-DA5CDC67CD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B22881-2C93-E094-2F7F-5BFA1CF4D66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DBD6E6-8EF4-0B06-D22A-C9D85EDB260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A668C4-47A6-DB8A-FD1E-0D5B53E3C32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0FE34E-5908-A14D-2A92-6FB8BB19B41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667C993-E5BB-F58B-CB05-D87224E18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EE845DC-0449-E43F-A2F7-88DF07ED6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31B52-AB51-8643-CD3B-F4A3BD644F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D0A3EB-F0CD-9F0A-15EB-D8371A49E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pic>
        <p:nvPicPr>
          <p:cNvPr id="7" name="Image 6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EC310187-4EEC-ECB8-4BF0-3F7A0E82CB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874" y="1377931"/>
            <a:ext cx="3416498" cy="526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3FDE-A259-FC60-981C-0D0038BE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96FFD80D-55D1-34FA-0C66-577DCCD9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اليوم، ستتعلمون كيف تقرؤون القصيدة بإيقاع شعري معبر. انتبهوا، سأقوم بإنشاد البيت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144F0C-6DD3-EB39-AC23-C3C6836BD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2945D5-DF16-0405-31F1-92F7E57B90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CFB960-9BB1-9627-9A94-347734D58F6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C69352-1F6F-9DC9-2534-B1282026FDA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97A9EA-D23D-7B94-FDA8-F32F0B7BE4C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36FE3E-54E6-7765-AB6C-310AEC5305E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FA65F73-861E-D132-38AE-8E20C0AA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DD81D0-0109-AEB4-370B-E3E71FC799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33318D1-515F-4568-B79F-F40378AA21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A3FFB3-A8C7-81D0-106F-2177855BA3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CC2C7E-D8AD-1672-84D3-80139897C940}"/>
              </a:ext>
            </a:extLst>
          </p:cNvPr>
          <p:cNvSpPr/>
          <p:nvPr/>
        </p:nvSpPr>
        <p:spPr>
          <a:xfrm>
            <a:off x="413326" y="1793042"/>
            <a:ext cx="8071830" cy="10505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أَب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 في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ٱلْفَجْرِ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قَبَّلَني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لى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خَ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دّي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مُبْ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سِ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 </a:t>
            </a:r>
          </a:p>
        </p:txBody>
      </p:sp>
    </p:spTree>
    <p:extLst>
      <p:ext uri="{BB962C8B-B14F-4D97-AF65-F5344CB8AC3E}">
        <p14:creationId xmlns:p14="http://schemas.microsoft.com/office/powerpoint/2010/main" val="2583818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2718A-CE42-C134-ADDE-0782B16D2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2C55BFA5-20F5-6D45-DE6F-93D32A9F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سأقدم لكم قاعدة الإنشاد الشعري.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9E187C-F366-4464-7420-8826ED04D5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E7B1005-4011-F4F3-F038-7747B6054D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88C40-1781-AE42-C378-A298F0CEE6E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AF3B33-9A20-E1E2-92CD-0E3E989D8A2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AC4EBB-5A4D-9522-D0EC-070B329B1F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2E1203-4DBF-2589-3046-FCCC80E396F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6C437A0-0231-B931-8978-E8D7ED33E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871AC74-334F-33B3-2CC9-DF666B613C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2535C49-A140-88FC-0890-7410341983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D1F734-BE9C-094B-C94B-0811E4586A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BB5EBB-B1AC-BB0B-A527-8F18E63819A4}"/>
              </a:ext>
            </a:extLst>
          </p:cNvPr>
          <p:cNvSpPr/>
          <p:nvPr/>
        </p:nvSpPr>
        <p:spPr>
          <a:xfrm>
            <a:off x="413326" y="1793042"/>
            <a:ext cx="8071830" cy="10505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أَب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 في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ٱلْفَجْرِ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قَبَّلَني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لى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خَ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دّي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مُبْ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سِ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 </a:t>
            </a:r>
          </a:p>
        </p:txBody>
      </p:sp>
      <p:sp>
        <p:nvSpPr>
          <p:cNvPr id="4" name="Rectangle à coins arrondis 7">
            <a:extLst>
              <a:ext uri="{FF2B5EF4-FFF2-40B4-BE49-F238E27FC236}">
                <a16:creationId xmlns:a16="http://schemas.microsoft.com/office/drawing/2014/main" id="{92C10485-7117-35D1-1D98-D3D812415E8C}"/>
              </a:ext>
            </a:extLst>
          </p:cNvPr>
          <p:cNvSpPr/>
          <p:nvPr/>
        </p:nvSpPr>
        <p:spPr>
          <a:xfrm>
            <a:off x="597085" y="4671371"/>
            <a:ext cx="8109762" cy="123625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أُبْدِلُ حَرَكَةَ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ٱلتَّنْوينِ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في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ٱلْكلمةِ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ٱلأخيرة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في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ٱلْبَيْتِ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: </a:t>
            </a:r>
            <a:r>
              <a:rPr kumimoji="0" lang="ar-S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مُبْ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سِ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ً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بٱلْمَدِّ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بٱلْألف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: </a:t>
            </a:r>
            <a:r>
              <a:rPr kumimoji="0" lang="ar-S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مُبْ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سِ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3183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ECE7B-6604-E7EE-EBC4-8CBF9C75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4E684D4A-5E51-F411-D3DA-AA946DAB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سأقوم بإنشاد الأبيات بإيقاع شعري معبر.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EC04EB-1D50-C89D-F388-A474A072AF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DB8E31C-5D12-7553-F55C-5E7A2A6F9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D7AA7E7-689D-F6A1-3253-70340528CFF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7391F4-C5A3-497C-E57C-BA8389E2C0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50C333-8E7A-D6A2-C652-A03FD4B10C7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DC4C219-E1F2-89E0-2E77-57DA42404A4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0BA06D5-05E3-055F-5EE8-D79612C96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6B7EC8-84EA-BD7A-BF61-90B8E5937A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3A97294-9523-1D37-50F3-8E36FB6C8C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BD4AC8-2DE1-8FB9-5BBE-30DE583B7F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4B8CAD-559B-B62E-2829-6E7EA23D30CA}"/>
              </a:ext>
            </a:extLst>
          </p:cNvPr>
          <p:cNvSpPr/>
          <p:nvPr/>
        </p:nvSpPr>
        <p:spPr>
          <a:xfrm>
            <a:off x="413326" y="1980000"/>
            <a:ext cx="8071830" cy="1499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أَب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 في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ٱلْفَجْرِ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قَبَّلَني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لى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خَ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دّي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مُبْ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سِ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وَف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 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يْنَيْهِ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إِصْ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رارٌ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 كَوَمْضِ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بَرْقِ قَدْ رُسِـ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وَغ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ادَرَ ح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لاً مَع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ه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ُ  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كِ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ابَ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ٱللهِ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وَٱلْ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</a:t>
            </a:r>
          </a:p>
        </p:txBody>
      </p:sp>
    </p:spTree>
    <p:extLst>
      <p:ext uri="{BB962C8B-B14F-4D97-AF65-F5344CB8AC3E}">
        <p14:creationId xmlns:p14="http://schemas.microsoft.com/office/powerpoint/2010/main" val="2501281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08DFB-6D8E-F006-384E-4789E670A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57A9E-1342-75DF-4ADA-687C99B8E1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3B8E5F5-F01F-40AC-F307-2E93D86B2F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1CD8AFD-1AEA-59E8-4BCC-352753B3B6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00764E-401E-FD61-C055-E4AA6C36F83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3FDB16-FBF1-2614-8985-43619873E26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E8ED94-2EB9-EC64-9A55-3235B52756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2027E3D-1FEC-287B-BE5D-B59E823D1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261FFBE-40D3-271F-88D9-A6FC88AC74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3E50FD2-471F-F033-3C06-A5D50EF72F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235FE-EA68-8A52-233F-F0B08B330E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3FD3F0-5DC6-D535-998A-88E00ECA3598}"/>
              </a:ext>
            </a:extLst>
          </p:cNvPr>
          <p:cNvSpPr/>
          <p:nvPr/>
        </p:nvSpPr>
        <p:spPr>
          <a:xfrm>
            <a:off x="413326" y="1980000"/>
            <a:ext cx="8071830" cy="1499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أَب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 في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ٱلْفَجْرِ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قَبَّلَني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لى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خَ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دّي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مُبْ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سِ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وَف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 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يْنَيْهِ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إِصْ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رارٌ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 كَوَمْضِ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بَرْقِ قَدْ رُسِـ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وَغ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ادَرَ ح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امِ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لاً مَع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ه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ُ   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كِ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ت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ابَ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ٱللهِ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وَٱلْ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عَ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لَ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ا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9E01FD-07FE-0FD3-E582-268A5D4171D0}"/>
              </a:ext>
            </a:extLst>
          </p:cNvPr>
          <p:cNvSpPr txBox="1"/>
          <p:nvPr/>
        </p:nvSpPr>
        <p:spPr>
          <a:xfrm>
            <a:off x="638930" y="700653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ينشد الأبيات باحترام قواعد الإيقاع الشعري؟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3 متعلمين على الإنشاد.</a:t>
            </a:r>
          </a:p>
        </p:txBody>
      </p:sp>
    </p:spTree>
    <p:extLst>
      <p:ext uri="{BB962C8B-B14F-4D97-AF65-F5344CB8AC3E}">
        <p14:creationId xmlns:p14="http://schemas.microsoft.com/office/powerpoint/2010/main" val="1909871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A3325-9AF7-F7C0-81BA-60A266350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9BFB15-EF21-E83E-FB09-EAC5F9B241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6A7563A-29E9-710F-1B3E-6E87A6CE3C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03F78AF-B423-CFEE-E120-1BEEDCC5119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B726AF-85B1-5D56-C77E-94CBF33B21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75827E-315E-50F1-27DA-65F1CE2A4B0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9D7C4B-3D03-1658-F3CA-0FE3FED091F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54DEB1-3638-5BC4-745C-59C5CF9D6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D375-9C76-A24B-93B3-739C8D0688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4782B59-097C-282B-0730-C43832DCB3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78D9C3-0F5E-5733-C282-9D06670FA2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3B24590-5317-73B4-8CD2-3688ADCC8568}"/>
              </a:ext>
            </a:extLst>
          </p:cNvPr>
          <p:cNvSpPr txBox="1"/>
          <p:nvPr/>
        </p:nvSpPr>
        <p:spPr>
          <a:xfrm>
            <a:off x="632373" y="820125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انتبهوا، سأقوم بإنشاد الأبيات بإيقاع شعري معبر.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75F905-AD13-7220-143B-FFD81EF83B08}"/>
              </a:ext>
            </a:extLst>
          </p:cNvPr>
          <p:cNvSpPr/>
          <p:nvPr/>
        </p:nvSpPr>
        <p:spPr>
          <a:xfrm>
            <a:off x="387402" y="1929920"/>
            <a:ext cx="8071830" cy="1499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إِلـى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ٱلـصَّـحْــراءِ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يا وَلَـدي    لِـكَـيْ يَتَوَحَّــدَ ٱلْــوَطَــــ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فَـشَـعْـبُ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ٱلْـمَغْرِبِ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ٱلْأَقْصى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  لَــهُ قَدْ صَفَّــقَ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ٱلـزَّمَــــ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مَـشـى مِــنْ دونِ أَسْلِـحَـةٍ     لِـتَـحْضُنَ بَعْضَها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ٱلْــمُدُ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1528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06645-64AF-727A-0AE3-679616D88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F0372F-B68C-6D85-9E0D-E75C7B6A15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A42F2E-CAB0-5D49-27EA-0BFC74DDDD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5829A91-CA8F-BF79-72E1-B936E70683C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040A1C-26A3-6919-5FC9-82943B5C84B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2BCBD-20EA-128D-C8DE-09E714B4101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B06C64-6A1E-DE2E-D156-BF2EB9A7D36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73E3724-DC6C-3D10-350C-16FCAB8FB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9BFD4A0-5F18-7E90-6406-E905827542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42CB090-AD3B-7B79-9DF9-B47B629C2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594BCD-4A30-76CA-74E9-16050BE52C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9F362E-DDF1-501A-0107-D1C04F7D87DE}"/>
              </a:ext>
            </a:extLst>
          </p:cNvPr>
          <p:cNvSpPr txBox="1"/>
          <p:nvPr/>
        </p:nvSpPr>
        <p:spPr>
          <a:xfrm>
            <a:off x="632373" y="820125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انتبهوا، سأقدم لكم قاعدة الإنشاد الشعري.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EEADD1-2FC1-BA2F-331B-37F44748A236}"/>
              </a:ext>
            </a:extLst>
          </p:cNvPr>
          <p:cNvSpPr/>
          <p:nvPr/>
        </p:nvSpPr>
        <p:spPr>
          <a:xfrm>
            <a:off x="387402" y="1929920"/>
            <a:ext cx="8071830" cy="1499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إِلـى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ٱلـصَّـحْــراءِ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يا وَلَـدي    لِـكَـيْ يَتَوَحَّــدَ ٱلْــوَطَــــ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فَـشَـعْـبُ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ٱلْـمَغْرِبِ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ٱلْأَقْصى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  لَــهُ قَدْ صَفَّــقَ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ٱلـزَّمَــــ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مَـشـى مِــنْ دونِ أَسْلِـحَـةٍ     لِـتَـحْضُنَ بَعْضَها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ٱلْــمُدُ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à coins arrondis 7">
            <a:extLst>
              <a:ext uri="{FF2B5EF4-FFF2-40B4-BE49-F238E27FC236}">
                <a16:creationId xmlns:a16="http://schemas.microsoft.com/office/drawing/2014/main" id="{A2F24B9D-9209-8A8E-54B2-823C8960A651}"/>
              </a:ext>
            </a:extLst>
          </p:cNvPr>
          <p:cNvSpPr/>
          <p:nvPr/>
        </p:nvSpPr>
        <p:spPr>
          <a:xfrm>
            <a:off x="517119" y="3595345"/>
            <a:ext cx="8109762" cy="2786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- كَيْ أُحافِظَ عَلى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ٱلْإيقاعِ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ٱلشِّعْرِيِّ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، أَقْرَأُ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ٱلْكلِمَةَ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ٱلْأَخيرَةَ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في كُلِّ بَيْتٍ بِإبْدالِ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ٱلْحَرَكَةِ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ٱلْقَصيرَةِ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"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ٱلضَّمَّةِ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" بِواوِ </a:t>
            </a:r>
            <a:r>
              <a:rPr kumimoji="0" lang="ar-MA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ٱلْمَدِّ</a:t>
            </a:r>
            <a:r>
              <a:rPr kumimoji="0" lang="ar-MA" sz="3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بَعْدَ صَوْتِ [ن]: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ٱلْــوَطَــــ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نُ: "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ٱلْــوَطَــــ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نو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ٱلـزَّمَــــ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: "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ٱلـزَّمَــــ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نو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ٱلْــمُدُ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: "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ٱلْــمُدُ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نو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".</a:t>
            </a:r>
            <a:endParaRPr kumimoji="0" lang="ar-MA" sz="3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16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3DC7-977A-E032-62D0-FD592A9C5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1AAE12-0DF8-CCF0-09F3-CA09E198A9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E782A5D-19DD-EF4D-4C22-22C8AAAF7F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9FA7394-B370-E29B-346F-D4F38D9091B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1387FE-06BB-B7C6-CF0A-85F9EC0D70C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3F7BE3-93DE-8243-31CB-BEC12D67E1E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084706-019E-7BC2-8A81-71F7BF1108F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5F3013A-60E7-8DC8-0785-99574264A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680BEB4-2FDF-FF00-1AA9-89341D15EA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DE52F71-F653-8A43-BF69-767C5ED668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08BF46-C218-4627-8847-1E3AB2D456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BE4A25-D619-E0D6-A856-0588BB311453}"/>
              </a:ext>
            </a:extLst>
          </p:cNvPr>
          <p:cNvSpPr txBox="1"/>
          <p:nvPr/>
        </p:nvSpPr>
        <p:spPr>
          <a:xfrm>
            <a:off x="699531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ينشد الأبيات باحترام قواعد الإيقاع الشعري؟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3 متعلمين على الإنشاد.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D8BE7B-09BF-DDEA-90A2-F928CB3E26B0}"/>
              </a:ext>
            </a:extLst>
          </p:cNvPr>
          <p:cNvSpPr/>
          <p:nvPr/>
        </p:nvSpPr>
        <p:spPr>
          <a:xfrm>
            <a:off x="387402" y="1929920"/>
            <a:ext cx="8071830" cy="1499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إِلـى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ٱلـصَّـحْــراءِ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يا وَلَـدي    لِـكَـيْ يَتَوَحَّــدَ ٱلْــوَطَــــ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فَـشَـعْـبُ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ٱلْـمَغْرِبِ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ٱلْأَقْصى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  لَــهُ قَدْ صَفَّــقَ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ٱلـزَّمَــــ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مَـشـى مِــنْ دونِ أَسْلِـحَـةٍ     لِـتَـحْضُنَ بَعْضَها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ٱلْــمُدُ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نُ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638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3515B-3603-5F01-840A-A2294C321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E22C9B-2F13-5726-6EEA-C3334A2BD7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8C0BFEB-5E4E-AA7E-BCBA-019FF6888C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10A45ED-F03F-4102-5162-C2FAA0EA0E7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1FB5A7-9037-D7C3-391C-30DD31B604E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289B31-FA2E-4088-6EEE-221CD86785C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A98C6E-0261-3272-A9BC-E7FEB75A16A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A26DFB8-EBFB-7BEC-A195-495216684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EF9CE2-D404-C94B-6031-7DDD8EAE9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48A4F57-D88F-AF66-4B71-3A56D23E0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663D32-BE33-8184-1E2A-C5CBFA9900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32B254-2249-1B7B-5BAA-031FAF8AC9CB}"/>
              </a:ext>
            </a:extLst>
          </p:cNvPr>
          <p:cNvSpPr txBox="1"/>
          <p:nvPr/>
        </p:nvSpPr>
        <p:spPr>
          <a:xfrm>
            <a:off x="699531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يطبق قواعد الإيقاع الشعري لينشد الأبيات التالية؟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3 متعلمين على الإنشاد.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43F33-5251-E770-91C8-50A9D2C34699}"/>
              </a:ext>
            </a:extLst>
          </p:cNvPr>
          <p:cNvSpPr/>
          <p:nvPr/>
        </p:nvSpPr>
        <p:spPr>
          <a:xfrm>
            <a:off x="536085" y="2043209"/>
            <a:ext cx="8071830" cy="1499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جِــراحُ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ٱلْأَرْضِ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يـا وَلَــدي    بِــعَــزْمِ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ٱلشَّعْــــبِ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تَـلْـتَـئِـ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ـمُ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فَــكُـــنْ بِأَبيــــكَ مُفْـتَـخِرا     لِــتُـــدْرِكَ قَــــــدْرَهُ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ٱلْأُمَــ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ـمُ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وَرَدِّدْ بَـــعْــــدَهُ قَـــسَـــما     لِـيَحْـــيــا بَــعْــدَكَ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ٱلْقَــسَـ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ـمُ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7489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F21A7-8DA1-608F-D743-1AA326E5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6BBBAD-15CA-2759-F692-7F54DF4FB4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6881D2-EC14-4F44-4BF8-A3AC33ECCC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F855C1-A3EA-5753-56D8-4CC07C60772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5694D7-BD02-813C-4253-F85E6C65BEF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C5D6-56E1-2F3A-273E-50969813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4A23FF-256D-5F68-CFA3-4131BC6FFDC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D60A854-6E15-F435-497A-3C5500564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034B1B-53EE-8A31-C799-B2EAB3FFAD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15FD1A9-AF9A-C7B4-1473-604ED6BDE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727E34-91C5-D2CA-F0DB-1C8D92E3FB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62820A-FEE8-0349-330B-E72DEA1486CE}"/>
              </a:ext>
            </a:extLst>
          </p:cNvPr>
          <p:cNvSpPr txBox="1"/>
          <p:nvPr/>
        </p:nvSpPr>
        <p:spPr>
          <a:xfrm>
            <a:off x="699531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اقرؤوا القصيدة قراءة هامسة، واحترموا قواعد الإيقاع التي تدربتم عليها.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يمر الأستاذ(ة) بين الصفوف، ويحرص على تقديم تغذية راجعة فورية.</a:t>
            </a:r>
          </a:p>
        </p:txBody>
      </p:sp>
      <p:pic>
        <p:nvPicPr>
          <p:cNvPr id="4" name="Image 3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8B330EA7-15DF-4CCB-02CB-8FFF933F7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874" y="1377931"/>
            <a:ext cx="3416498" cy="526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5982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9280-B435-A65E-23DC-52D31578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80A3C6-22E3-E2CE-56EB-E850D0C12C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C9AD216-0BF4-AE98-5209-11A776B21F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1A33C22-1C12-F5AA-A87F-014C8F5330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03FF38-8919-ED6E-18A5-B5813C620C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C26D94-101F-C29A-573E-CE41BF8EF95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3361C-D508-6FE4-5AD8-420B0EB66B8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C92BF35-4898-8201-B825-5CEF97A07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58747C-C3C0-A82E-B59C-89F6BFF45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101024-897A-5465-C345-211153233E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6D4F73-AEF8-F554-C717-F0F8C5C4316A}"/>
              </a:ext>
            </a:extLst>
          </p:cNvPr>
          <p:cNvSpPr txBox="1"/>
          <p:nvPr/>
        </p:nvSpPr>
        <p:spPr>
          <a:xfrm>
            <a:off x="683132" y="645003"/>
            <a:ext cx="6859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من يقرأ القصيدة قراءة شعرية معبرة،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تخصيص 5 د. للقراءات الفردية،  اختيار  متعلمين غير الذين شاركوا في النشاط الاعتيادي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B5B95BE-C237-F686-A07A-452833AF4182}"/>
              </a:ext>
            </a:extLst>
          </p:cNvPr>
          <p:cNvGraphicFramePr>
            <a:graphicFrameLocks noGrp="1"/>
          </p:cNvGraphicFramePr>
          <p:nvPr/>
        </p:nvGraphicFramePr>
        <p:xfrm>
          <a:off x="735012" y="2543956"/>
          <a:ext cx="7555043" cy="3200400"/>
        </p:xfrm>
        <a:graphic>
          <a:graphicData uri="http://schemas.openxmlformats.org/drawingml/2006/table">
            <a:tbl>
              <a:tblPr firstRow="1" bandRow="1"/>
              <a:tblGrid>
                <a:gridCol w="918426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998288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38329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MA" sz="36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مُعَبِّرَةً عَنِ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ٱلشُّعورِ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بِٱلْفَخْرِ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وَٱلْاِعْتِزازِ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fr-FR" sz="3600" b="1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474F7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474F7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D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42306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A5FD-4967-DCA8-0E60-8D76C453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2A914CB-396B-71EC-1967-BDB8AD15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762026"/>
            <a:ext cx="7358073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سنكرر القراءة الشعرية جماعيا باحترام قواعد الإيقاع مع التعبير عن الشعور بالفخر والاعتزاز.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7026C-7E17-03D4-6262-CBA5C7E14D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BE377B-743B-FAB2-DABD-EE3679A0AE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36994E-9204-9D37-EE2F-C2A7BC799BE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2ED11-8498-AB6C-6DC6-7EEB3708895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130C3-6B0F-95DD-A7E9-92C73DEE35F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A0E90-F6A8-1084-9B58-35DC9E444BD3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EBE96EB-FB0B-C7B3-143D-B849EAEC6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0766EA-11F0-8E52-AF2D-3D3E5BE66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B073AA-458A-5B34-7221-FA70E773DA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035AB5-A124-238D-FE57-DE0094841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392400" y="1368000"/>
            <a:ext cx="5085871" cy="5127462"/>
          </a:xfrm>
          <a:prstGeom prst="rect">
            <a:avLst/>
          </a:prstGeom>
        </p:spPr>
      </p:pic>
      <p:pic>
        <p:nvPicPr>
          <p:cNvPr id="4" name="Image 3" descr="Une image contenant texte, écriture manuscrite, Police, document&#10;&#10;Le contenu généré par l’IA peut être incorrect.">
            <a:extLst>
              <a:ext uri="{FF2B5EF4-FFF2-40B4-BE49-F238E27FC236}">
                <a16:creationId xmlns:a16="http://schemas.microsoft.com/office/drawing/2014/main" id="{C368867C-1DBC-96AB-8C45-E010BF06D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874" y="1377931"/>
            <a:ext cx="3416498" cy="526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593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19A1-46BC-CE7B-0AB3-837B2331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BFBB4535-AF7C-B101-7327-E3AB9385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0" y="908397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قراءة-2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AF68033-14A3-81B0-95E1-7D4812444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23052D-3F7E-83E2-923E-C94B0B1E5E58}"/>
              </a:ext>
            </a:extLst>
          </p:cNvPr>
          <p:cNvSpPr txBox="1"/>
          <p:nvPr/>
        </p:nvSpPr>
        <p:spPr>
          <a:xfrm>
            <a:off x="6148179" y="177787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قراءة-2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F93AB50-7E4A-A23D-89EF-4F17D8FCA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9DF881D-D977-272B-D19A-327A23E94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4FF9322-ACD5-820F-720C-61D4CFBF1B79}"/>
              </a:ext>
            </a:extLst>
          </p:cNvPr>
          <p:cNvSpPr txBox="1">
            <a:spLocks/>
          </p:cNvSpPr>
          <p:nvPr/>
        </p:nvSpPr>
        <p:spPr>
          <a:xfrm>
            <a:off x="1902113" y="322709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قَصيدَةُ وَطَني ٱلْغالي</a:t>
            </a:r>
            <a:r>
              <a:rPr lang="fr-FR" sz="3200" b="1" dirty="0">
                <a:cs typeface="Microsoft Uighur" panose="02000000000000000000" pitchFamily="2" charset="-78"/>
              </a:rPr>
              <a:t>.</a:t>
            </a:r>
            <a:endParaRPr lang="ar-MA" sz="32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إغناء المعجم وفهم نص شعري.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C193DC-9925-0D6D-54B0-6DA8789AF6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1042" y="1046862"/>
            <a:ext cx="402559" cy="4025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298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05F6-EEF1-6348-D7CC-BA59966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5532F11-BE32-3E49-95D1-759FF617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على الصفحة رقم 103 و أجيبوا عن التمرينين التاليين :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6246C1-2908-9088-D968-B8D6634710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B69F73-A579-9898-B541-0CB07421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15F594-42FE-25C5-85CC-E58C36B66A6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CAC8AE-389E-CCC0-439C-E46F3A4BEE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7D32E9-DE5C-16AE-A479-F42FEE16BFC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A43119-0C05-29F4-9EF8-BC354C27C28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E645146-7A47-0808-BC22-852004DFA3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57E12F-1A89-2165-C367-5794DBF8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9EE6C61-4980-74D1-3490-8DA0F0F696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1D9A2AB2-15A2-D127-A22C-8856E23631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118" y="1685042"/>
            <a:ext cx="3365001" cy="466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3AC60F-C7C4-52F3-5644-8DB224A36D6E}"/>
              </a:ext>
            </a:extLst>
          </p:cNvPr>
          <p:cNvSpPr/>
          <p:nvPr/>
        </p:nvSpPr>
        <p:spPr>
          <a:xfrm>
            <a:off x="3447393" y="2469931"/>
            <a:ext cx="2784220" cy="1061545"/>
          </a:xfrm>
          <a:prstGeom prst="roundRect">
            <a:avLst>
              <a:gd name="adj" fmla="val 666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194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7132F-BDC3-1EB7-6086-C31937B3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69E134B-F2A5-9180-2063-F6757F87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الأول.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F9FA45-8204-5042-C496-D2AE9E131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EE20A06-C523-375B-4B98-CB3C19D279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316A807-4645-6CDD-FF47-B5DC3946CC4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830EF8-1071-7BDE-533D-BC88D14791B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2A4166-A1F4-7928-4C6B-7EE742F101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201C7A5-F59F-E124-E806-AD3165A2BE9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16722E5-A4A7-127D-3318-FE9850853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5645164-F6E8-D30C-C9A4-5BA6B18E73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E5D0D0-B9D2-63EC-68F6-E53E4824A4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FC9386-6BA4-A2E4-C013-1EC83AAC7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533" y="2785533"/>
            <a:ext cx="8252067" cy="2925234"/>
          </a:xfrm>
          <a:prstGeom prst="rect">
            <a:avLst/>
          </a:prstGeom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6AB8048C-8001-8488-5F8E-C8728931FB1B}"/>
              </a:ext>
            </a:extLst>
          </p:cNvPr>
          <p:cNvCxnSpPr>
            <a:cxnSpLocks/>
          </p:cNvCxnSpPr>
          <p:nvPr/>
        </p:nvCxnSpPr>
        <p:spPr>
          <a:xfrm flipH="1">
            <a:off x="6094103" y="4069574"/>
            <a:ext cx="1154245" cy="1382959"/>
          </a:xfrm>
          <a:prstGeom prst="straightConnector1">
            <a:avLst/>
          </a:prstGeom>
          <a:noFill/>
          <a:ln w="57150" cap="flat" cmpd="sng" algn="ctr">
            <a:solidFill>
              <a:srgbClr val="EB008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E91D653-6C27-A33D-C01D-546C2DC0CCC6}"/>
              </a:ext>
            </a:extLst>
          </p:cNvPr>
          <p:cNvCxnSpPr>
            <a:cxnSpLocks/>
          </p:cNvCxnSpPr>
          <p:nvPr/>
        </p:nvCxnSpPr>
        <p:spPr>
          <a:xfrm flipH="1" flipV="1">
            <a:off x="6094103" y="4069574"/>
            <a:ext cx="1178910" cy="692926"/>
          </a:xfrm>
          <a:prstGeom prst="straightConnector1">
            <a:avLst/>
          </a:prstGeom>
          <a:noFill/>
          <a:ln w="57150" cap="flat" cmpd="sng" algn="ctr">
            <a:solidFill>
              <a:srgbClr val="EB008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E9D531F0-448C-B013-028B-08898FD9823C}"/>
              </a:ext>
            </a:extLst>
          </p:cNvPr>
          <p:cNvCxnSpPr>
            <a:cxnSpLocks/>
          </p:cNvCxnSpPr>
          <p:nvPr/>
        </p:nvCxnSpPr>
        <p:spPr>
          <a:xfrm flipH="1" flipV="1">
            <a:off x="6094103" y="4762500"/>
            <a:ext cx="1154245" cy="651933"/>
          </a:xfrm>
          <a:prstGeom prst="straightConnector1">
            <a:avLst/>
          </a:prstGeom>
          <a:noFill/>
          <a:ln w="57150" cap="flat" cmpd="sng" algn="ctr">
            <a:solidFill>
              <a:srgbClr val="EB008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07392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FA67E-F94E-8146-3DA6-F55DE21D9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7078733-B31D-C993-A949-ED4386A40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للتصحيح. نصحح التمرين الثاني.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73EB47-8F95-F332-C5F8-96E2D410D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5ECAA5F-BBCF-6FFE-C3E4-C0080EAB4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D657A8-8C04-825C-950E-77D2CBD8E0E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7F284D-72FE-9EA7-5E0E-D392CBDD6DC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8EE5D0-5D1C-EF02-75BE-CBF4DB65F54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B89D4-46B6-DD61-6B8C-B554AA9C4FC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CFBDEE9-6EB2-EE6A-B206-B9785730A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167799D-9C50-1AF3-6368-3373588E7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3809367-4B32-4805-A910-FEE42C2FAF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06D7BF-B1A0-C4C5-6E93-DECF59AFC6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372" y="3068781"/>
            <a:ext cx="8387255" cy="1866477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D8B03F3D-1C73-00E9-513C-B2A27FF9AC30}"/>
              </a:ext>
            </a:extLst>
          </p:cNvPr>
          <p:cNvSpPr txBox="1"/>
          <p:nvPr/>
        </p:nvSpPr>
        <p:spPr>
          <a:xfrm>
            <a:off x="6020950" y="4095892"/>
            <a:ext cx="2941326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إِصْرارٌ      عَزْمٌ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46BA2F58-0E9E-37A4-2C63-A56F0746D516}"/>
              </a:ext>
            </a:extLst>
          </p:cNvPr>
          <p:cNvSpPr txBox="1"/>
          <p:nvPr/>
        </p:nvSpPr>
        <p:spPr>
          <a:xfrm>
            <a:off x="3180256" y="4095892"/>
            <a:ext cx="2941326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اَلْوَطَنُ     اَلْأَرْضُ 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59CD41F5-B827-C55A-4A16-15C95681DA47}"/>
              </a:ext>
            </a:extLst>
          </p:cNvPr>
          <p:cNvSpPr txBox="1"/>
          <p:nvPr/>
        </p:nvSpPr>
        <p:spPr>
          <a:xfrm>
            <a:off x="42281" y="4078713"/>
            <a:ext cx="2941326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يَسيرُ      مَشى</a:t>
            </a:r>
          </a:p>
        </p:txBody>
      </p:sp>
    </p:spTree>
    <p:extLst>
      <p:ext uri="{BB962C8B-B14F-4D97-AF65-F5344CB8AC3E}">
        <p14:creationId xmlns:p14="http://schemas.microsoft.com/office/powerpoint/2010/main" val="1331257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EC230-FEC0-DC16-D0C6-BC9CC668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93F847-D40E-110E-37F1-D9799653C089}"/>
              </a:ext>
            </a:extLst>
          </p:cNvPr>
          <p:cNvSpPr txBox="1"/>
          <p:nvPr/>
        </p:nvSpPr>
        <p:spPr>
          <a:xfrm>
            <a:off x="-204371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تحديد الأبيات.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5DB810-2C81-A099-996A-915DCD0398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4FFBD9-7239-6081-5854-E471AE631AFA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يَتَحَدَّثُ فيها ٱلشّاعِرُ.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348090-DFCC-4A35-F0F2-D63576D2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A99B45-E124-814F-883A-31CAC795EA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C99C33-5257-08DC-58D3-59EF6588C1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4686CC-8CAB-09DA-F735-997E611322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4AB5670-F5F7-DC8F-819A-891757C4AF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3D45D0-9889-0488-4736-C780030D89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719F07-B188-2EAA-7777-FF26B524856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413DDB-CB12-AFCE-8096-AF83321900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AC2D56-541C-12E1-CE05-51D7B0A198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2AC538-2484-DE35-99EC-D20A77F549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510" y="1514997"/>
            <a:ext cx="3652593" cy="499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8160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23C8B-32E3-7136-CDD1-BA12220F9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AF66780-F1B3-CB90-978F-CDFEDC5A6153}"/>
              </a:ext>
            </a:extLst>
          </p:cNvPr>
          <p:cNvSpPr txBox="1"/>
          <p:nvPr/>
        </p:nvSpPr>
        <p:spPr>
          <a:xfrm>
            <a:off x="-204371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هذه هي الأبيات.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خطا تحت المؤشرات التي تدل على أن الشاعر هو من يتحدث في هذه الأبيات.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DC023F-43A5-A80E-6283-4FFD146062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244395-A60C-9FE7-EBF5-FB90E16A83E8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يَتَحَدَّثُ فيها ٱلشّاعِرُ.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5AA2FF-D9D7-7F17-5A42-0E96B7920A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A4715-C51F-5B67-D86B-A6C2FDE300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40675F-F2C4-267C-3D85-02B2337F76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EB1706-3C7E-5330-D875-2DA6900F7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B7776CD-33E2-343E-1FDA-85923784C1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9F1429-4592-C39D-2022-CCA98FC030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FD4399-C8EF-749A-71F4-4E47C0F2EE8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9FACD7-E461-0736-AFF2-CB50AADB9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D5DACD-73FD-6F9E-F822-C19EDDC2E73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28C930-4825-5E6E-5604-680105D8A2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510" y="1514997"/>
            <a:ext cx="3652593" cy="499037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9BC2799-770A-C9A6-9D87-8F9B504707BF}"/>
              </a:ext>
            </a:extLst>
          </p:cNvPr>
          <p:cNvSpPr/>
          <p:nvPr/>
        </p:nvSpPr>
        <p:spPr>
          <a:xfrm>
            <a:off x="945932" y="1514997"/>
            <a:ext cx="3731172" cy="2394851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163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AF51B-4951-C309-A00F-D372871F7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3785C57-3860-89A1-B305-D512AF1DC424}"/>
              </a:ext>
            </a:extLst>
          </p:cNvPr>
          <p:cNvSpPr txBox="1"/>
          <p:nvPr/>
        </p:nvSpPr>
        <p:spPr>
          <a:xfrm>
            <a:off x="-204371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من يقدم لنا المؤشرات التي تدل على أن الشاعر هو من يتحدث في هذه الأبيات؟</a:t>
            </a:r>
          </a:p>
          <a:p>
            <a:pPr lvl="0"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تحديد المؤشرات.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F6D646-C1A4-98E2-5C8B-949391596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885A0C-B0D8-0827-5199-9F9201A31148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يَتَحَدَّثُ فيها ٱلشّاعِرُ.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98BD55-E548-5A81-F3A2-E22CCA1102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58B045-38D4-FD4C-0734-B48DE2ACA0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5EFEED-08D7-6A4B-FA13-1C97DB8BD5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03E35E-1336-C4FA-90AF-7637A8743F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CFA236-E952-6781-4F55-3A66C20845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D00BFD-E77D-D67D-C6C1-38CB61AB1F9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C79187-6B94-EC27-6E64-7253710EF6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48508D-F97D-4A33-BB2B-75FDD3E1205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949D87-54E5-DBA6-012E-8A78DF8DA4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5D56DF-D654-5FEE-37FC-B4EFAB638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510" y="1514997"/>
            <a:ext cx="3652593" cy="499037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B6C2A8-2126-CE45-6E07-9436157FEF02}"/>
              </a:ext>
            </a:extLst>
          </p:cNvPr>
          <p:cNvSpPr/>
          <p:nvPr/>
        </p:nvSpPr>
        <p:spPr>
          <a:xfrm>
            <a:off x="945932" y="1514997"/>
            <a:ext cx="3731172" cy="2394851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40388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DFE15-07BF-4937-CEFB-CDE2DE5B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486ABC-A9CE-D8B6-50A0-83F610235B5F}"/>
              </a:ext>
            </a:extLst>
          </p:cNvPr>
          <p:cNvSpPr txBox="1"/>
          <p:nvPr/>
        </p:nvSpPr>
        <p:spPr>
          <a:xfrm>
            <a:off x="-225391" y="9031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المؤشرات هي: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CCB868-5AF6-6D5F-C453-F071FB3347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B9FBB2-D3F5-4962-9741-443EB54B4563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يَتَحَدَّثُ فيها ٱلشّاعِرُ.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09AE4B-A250-13C3-2522-8D3E419A6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A358F5-4E78-C228-A09B-93CC0CF5A5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AFF4E7-F495-C02A-BC6C-EDD8C798CC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6455EB-0B51-4449-CC1B-ECF9CE1B22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211FC86-1A97-55CB-EAE7-BD6B1DE36B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1EEFC2-70AA-5EA5-8239-B347F8D506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2F707A-55EC-6A73-A44E-2938F092DE9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B5C23C-AB0E-65F6-945E-175D56FC40A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4410FD-EAB1-5A9A-E4EB-D7709BF698F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132EFA-66C6-638B-D695-762819C83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510" y="1514997"/>
            <a:ext cx="3652593" cy="499037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93D072D-060F-5AEC-88D3-F91C1CC32ADE}"/>
              </a:ext>
            </a:extLst>
          </p:cNvPr>
          <p:cNvCxnSpPr>
            <a:cxnSpLocks/>
          </p:cNvCxnSpPr>
          <p:nvPr/>
        </p:nvCxnSpPr>
        <p:spPr>
          <a:xfrm>
            <a:off x="4332849" y="1887497"/>
            <a:ext cx="239151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54732E1-ACD1-6FCC-2069-D0DFE099F5EA}"/>
              </a:ext>
            </a:extLst>
          </p:cNvPr>
          <p:cNvCxnSpPr>
            <a:cxnSpLocks/>
          </p:cNvCxnSpPr>
          <p:nvPr/>
        </p:nvCxnSpPr>
        <p:spPr>
          <a:xfrm>
            <a:off x="2986289" y="1887497"/>
            <a:ext cx="532979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986BFC5-C6A5-8E5C-5E79-B752F94F35AD}"/>
              </a:ext>
            </a:extLst>
          </p:cNvPr>
          <p:cNvCxnSpPr>
            <a:cxnSpLocks/>
          </p:cNvCxnSpPr>
          <p:nvPr/>
        </p:nvCxnSpPr>
        <p:spPr>
          <a:xfrm>
            <a:off x="1850994" y="1872622"/>
            <a:ext cx="40871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4EE1220-ED14-1773-FE3C-DBAF8C1E216F}"/>
              </a:ext>
            </a:extLst>
          </p:cNvPr>
          <p:cNvCxnSpPr>
            <a:cxnSpLocks/>
          </p:cNvCxnSpPr>
          <p:nvPr/>
        </p:nvCxnSpPr>
        <p:spPr>
          <a:xfrm>
            <a:off x="3898344" y="3151729"/>
            <a:ext cx="40871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CF9B566-EB92-8909-FBC6-1A2F3DB0F870}"/>
              </a:ext>
            </a:extLst>
          </p:cNvPr>
          <p:cNvCxnSpPr>
            <a:cxnSpLocks/>
          </p:cNvCxnSpPr>
          <p:nvPr/>
        </p:nvCxnSpPr>
        <p:spPr>
          <a:xfrm>
            <a:off x="3048421" y="3225302"/>
            <a:ext cx="40871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7789A1D-7A4D-C610-C302-5CBA6764D668}"/>
              </a:ext>
            </a:extLst>
          </p:cNvPr>
          <p:cNvCxnSpPr>
            <a:cxnSpLocks/>
          </p:cNvCxnSpPr>
          <p:nvPr/>
        </p:nvCxnSpPr>
        <p:spPr>
          <a:xfrm>
            <a:off x="3801134" y="3498531"/>
            <a:ext cx="40871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E5C9B2E-57E9-BA29-7CA1-548F468DF47D}"/>
              </a:ext>
            </a:extLst>
          </p:cNvPr>
          <p:cNvCxnSpPr>
            <a:cxnSpLocks/>
          </p:cNvCxnSpPr>
          <p:nvPr/>
        </p:nvCxnSpPr>
        <p:spPr>
          <a:xfrm>
            <a:off x="3509807" y="3892628"/>
            <a:ext cx="1052732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AD5E54D-E262-60A9-091D-6A7587D8A67F}"/>
              </a:ext>
            </a:extLst>
          </p:cNvPr>
          <p:cNvCxnSpPr>
            <a:cxnSpLocks/>
          </p:cNvCxnSpPr>
          <p:nvPr/>
        </p:nvCxnSpPr>
        <p:spPr>
          <a:xfrm>
            <a:off x="1080917" y="3498531"/>
            <a:ext cx="408714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52463830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B3F01-0BF8-3998-D846-86B668A14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C2C5BF-8A70-8175-63E9-5C83DAC7802E}"/>
              </a:ext>
            </a:extLst>
          </p:cNvPr>
          <p:cNvSpPr txBox="1"/>
          <p:nvPr/>
        </p:nvSpPr>
        <p:spPr>
          <a:xfrm>
            <a:off x="-204371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تحديد الأبيات.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9EA95C-341F-B8B9-4F0C-050AE0633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21AB1B-A527-ABD1-7121-37FE5103DADA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يَتَحَدَّثُ في باقي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3D1F63-AB13-F9C2-22B4-9FEDD6F78B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192A11-9483-1B62-C0F5-97A3E7651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6D9E7F-0E3D-77D9-324A-91E3674BB7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E4D39A-E3A7-5F78-C8ED-3EF2FF2701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81E600-5500-590E-4C0C-0ADF6E27A6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5E7D52-A312-C0BA-6F54-D790B5F90C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220F45-93D9-D83E-BC2C-63DA66024F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CBB4A9-5262-FBFE-6674-DCED5DAD8D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F1A897-6F69-A222-49ED-7E03A807C0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A28BEDB-890B-5811-B753-446287EB12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979" y="1514997"/>
            <a:ext cx="3761558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298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5474E-C28D-8CCC-D870-C2BD37E8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05A2AC-380C-2DCB-A4E9-11C6369D22B2}"/>
              </a:ext>
            </a:extLst>
          </p:cNvPr>
          <p:cNvSpPr txBox="1"/>
          <p:nvPr/>
        </p:nvSpPr>
        <p:spPr>
          <a:xfrm>
            <a:off x="-162330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الأم هي من تتحدث في هذه الأبيات.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خطا تحت المؤشرات التي تدل على أن الأم هي من تتحدث في هذه الأبيات.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9F41AB-383A-622B-AD39-6739AD5FA3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94F60B-2DBE-358F-301A-7D05760128CC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يَتَحَدَّثُ في باقي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732597-5456-20FD-C8E9-4FFC65998A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AC5026-21E5-ED5E-D296-1D602821AF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397572-14CD-562F-E0A3-EBA2BB85E9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CDF880-A8B9-C125-70DE-352C6040C0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1D9A0D-5486-F964-6AD2-6001D5DE17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BCCFF6-33C3-5545-5E73-1AD1F58775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0118E5-DB3A-9643-8D05-033AC844B3B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FB2C5C-AFD2-79E2-D7CC-07F4EFCF693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193A2F-397D-EC91-0143-DBCAD5AB29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D285D29-24F6-BED6-7FC7-CED53530A5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979" y="1514997"/>
            <a:ext cx="3761558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5576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3B63A-DC19-947B-1CC6-11E9139E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FA4551-F745-7D24-C312-C3DD61E96CBA}"/>
              </a:ext>
            </a:extLst>
          </p:cNvPr>
          <p:cNvSpPr txBox="1"/>
          <p:nvPr/>
        </p:nvSpPr>
        <p:spPr>
          <a:xfrm>
            <a:off x="-162330" y="6840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لنصحح، من يقدم لنا المؤشرات التي تدل على أن الأم هي من تتحدث في هذه الأبيات؟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تحديد المؤشرات.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9612B0-6A84-3738-3C8B-23F68278E3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1105AA-ECB4-2BF0-37EB-BAA3792DDFE1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يَتَحَدَّثُ في باقي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851863-1066-ABD1-7E59-A90FEEA5E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6CF9AB-C617-EBAD-91BD-E195F8CA1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64F574-7670-3B93-9EA4-64820DC4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A3E77C-4224-515D-6E38-AADFBBD725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C574075-BF51-944F-F0EC-9065A045FC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D7EE8-4BFE-4890-ABAF-8F920C93F4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BB877C-25CD-CA32-DA2E-E238E84CD6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3F812C-404C-FD40-5BA8-16FB27F7B68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053820-6F3A-74D6-2021-147E9E1B873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BBA6DBD-FCF1-19FE-2BAF-3C1CEAFF7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979" y="1514997"/>
            <a:ext cx="3761558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5532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3150F-8AAA-7F57-99A2-294B6F915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95E3E4-8492-DBA6-71F2-9156024AE826}"/>
              </a:ext>
            </a:extLst>
          </p:cNvPr>
          <p:cNvSpPr txBox="1"/>
          <p:nvPr/>
        </p:nvSpPr>
        <p:spPr>
          <a:xfrm>
            <a:off x="-162330" y="80400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الشاعر طرح السؤال على أمه : أيا أماه أين أبي؟ والمؤشرات التي تدل على أن أمه هي من تجيبه : 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38B409-6385-36A3-3E71-8C45384AC0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7475C3-17A5-061C-B8C4-2AA52E898A9B}"/>
              </a:ext>
            </a:extLst>
          </p:cNvPr>
          <p:cNvSpPr txBox="1"/>
          <p:nvPr/>
        </p:nvSpPr>
        <p:spPr>
          <a:xfrm>
            <a:off x="5575907" y="3152121"/>
            <a:ext cx="3328551" cy="130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يَتَحَدَّثُ في باقي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FDEFE0-95CA-E1D3-B579-AF344DE528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3DD653-25B6-11E5-4014-5C0ECEF70A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AC9916-1941-963E-FFB4-299D94733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0CB3A2-5169-72F3-6CE8-BB28425C0C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68D3F07-E015-92F5-7A09-B36A95B30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315B88-8953-70A4-EF20-D4F0581CF11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456EB2-C288-E014-7D72-7B69FA75CCA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B84503-9AE5-0F53-D42F-9173E4AFC02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18D496-CFF5-BF0E-2F79-E2875E9C956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FC9DD2-3610-A7E0-13F2-0689FAE1C6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510" y="1514997"/>
            <a:ext cx="3652593" cy="4990373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4A61BD4-F049-DF45-597A-C69CCD9375C1}"/>
              </a:ext>
            </a:extLst>
          </p:cNvPr>
          <p:cNvCxnSpPr>
            <a:cxnSpLocks/>
          </p:cNvCxnSpPr>
          <p:nvPr/>
        </p:nvCxnSpPr>
        <p:spPr>
          <a:xfrm>
            <a:off x="2944813" y="5877950"/>
            <a:ext cx="645520" cy="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3868DD5-7237-4BD2-CC1F-1AA9C399E091}"/>
              </a:ext>
            </a:extLst>
          </p:cNvPr>
          <p:cNvCxnSpPr>
            <a:cxnSpLocks/>
          </p:cNvCxnSpPr>
          <p:nvPr/>
        </p:nvCxnSpPr>
        <p:spPr>
          <a:xfrm>
            <a:off x="2874474" y="4563267"/>
            <a:ext cx="715859" cy="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20C4693-6DC9-F9B8-06BB-D9983EA1A115}"/>
              </a:ext>
            </a:extLst>
          </p:cNvPr>
          <p:cNvSpPr/>
          <p:nvPr/>
        </p:nvSpPr>
        <p:spPr>
          <a:xfrm>
            <a:off x="2949848" y="2746110"/>
            <a:ext cx="1694005" cy="492370"/>
          </a:xfrm>
          <a:prstGeom prst="roundRect">
            <a:avLst>
              <a:gd name="adj" fmla="val 25206"/>
            </a:avLst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14305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4256-05C4-2FC1-42F1-0F7C4954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8DE71D-C461-CFF0-9E7E-7CDCB9AAD320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التالي:إِلى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أَيْنَ غادَرَ ٱلْأَبُ وَرِفاقُهُ في ٱلْحَيِّ؟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لِماذا؟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23D46D-A262-8A27-AB88-C636365E2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BD1CA2-981E-2B37-F623-A0536CA643A4}"/>
              </a:ext>
            </a:extLst>
          </p:cNvPr>
          <p:cNvSpPr txBox="1"/>
          <p:nvPr/>
        </p:nvSpPr>
        <p:spPr>
          <a:xfrm>
            <a:off x="744884" y="3429000"/>
            <a:ext cx="7506582" cy="70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إِلى أَيْنَ غادَرَ ٱلْأَبُ وَرِفاقُهُ في ٱلْحَيِّ؟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00C543-6205-BA58-3957-6E22D8A940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7EE81D-38F9-1EC2-E6B2-377C8678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FC5319-A0A9-73DC-900D-B144566CED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15419F-A92E-6B99-5125-1744060D41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955C3B-4D3E-586B-A807-6597168B53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A16FE7-58F5-D825-0C71-4585F703441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2D13F-8E91-2541-C7BE-2B47297794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F6AFE0-AD47-6B06-10FA-5E430B175A6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3F8D33-7ABC-6E26-38AB-5A307F411A8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9222280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4B6FA-71D6-6540-D767-F7A435A34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CFEFB8A-F294-7350-1600-CD3DD7121EE0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CE88E8-36E7-D66E-EC37-2880A50C43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A061F4-0BFD-678F-C2BC-E33E9F1BF4D9}"/>
              </a:ext>
            </a:extLst>
          </p:cNvPr>
          <p:cNvSpPr txBox="1"/>
          <p:nvPr/>
        </p:nvSpPr>
        <p:spPr>
          <a:xfrm>
            <a:off x="744884" y="3429000"/>
            <a:ext cx="7506582" cy="1293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أَسْتَخْرِجُ مِنَ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ٱلْقَصيدَةِ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ٱلْعِباراتِ ٱلَّتي تَصِفُ ٱلْأَبَ عِنْدَما غادَرَ ٱلْمَنْزِلَ.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23E7D3-37BD-643F-B311-0820755198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C317AD-44B5-E9A7-9C73-AC0158EDED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4427A3-5685-706D-F7E4-57F6F9F976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439D6B-3F66-9E08-3DD3-AA6F181CBD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D97EA6-439D-132E-28A0-EC4AC0F342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21033A-D23D-C23C-5289-2F708B3FC7F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49F1B4-43B6-7F2F-7D22-7E3F02B3D4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70336B-9174-6DFC-C7C1-26CF29A764A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C1D4B8-472F-6575-2CB1-F8A05E46AD1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4701756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3B935-F67C-56D6-4885-5348C789F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0B0073-16E1-5755-BF36-92019D4668E3}"/>
              </a:ext>
            </a:extLst>
          </p:cNvPr>
          <p:cNvSpPr txBox="1"/>
          <p:nvPr/>
        </p:nvSpPr>
        <p:spPr>
          <a:xfrm>
            <a:off x="-309475" y="82063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يركب هذه العبارات لوصف الأب وهو يغادر المنزل متجها نحو الصحراء؟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EDCB9-F94B-556C-2EBE-7458D4C667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F4339-1FAD-958F-B6B8-5EFED70C0E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4AA5A5-51C8-5BA1-D8A8-1131B72D39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4CC4B6-8AB2-ACB1-2CDC-A5AD38AB86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B36C39-CA92-0B05-F424-C03BCE0ABE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FB65B-3F75-4FB9-516E-A30A6E8A24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20B41D-540A-CCF1-2699-2142C9C920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8C285B-7A9F-B637-7C2F-5A31FD24DBC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5E7D6B-41EB-8547-9883-01C29B7C146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4B00D5-63CB-C394-6A74-6900712EB05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B5FEA5-E8E8-31DE-551B-A2A63142317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0906"/>
          <a:stretch/>
        </p:blipFill>
        <p:spPr>
          <a:xfrm>
            <a:off x="1964232" y="1627155"/>
            <a:ext cx="5644997" cy="4472185"/>
          </a:xfrm>
          <a:prstGeom prst="round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44EFBCE-0D9A-17BC-5052-6E8ED1ED2D38}"/>
              </a:ext>
            </a:extLst>
          </p:cNvPr>
          <p:cNvSpPr/>
          <p:nvPr/>
        </p:nvSpPr>
        <p:spPr>
          <a:xfrm>
            <a:off x="4843218" y="2363372"/>
            <a:ext cx="2722728" cy="50188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9269570-5539-FD32-2CDA-3D1C15CE2740}"/>
              </a:ext>
            </a:extLst>
          </p:cNvPr>
          <p:cNvSpPr/>
          <p:nvPr/>
        </p:nvSpPr>
        <p:spPr>
          <a:xfrm>
            <a:off x="1964232" y="2389162"/>
            <a:ext cx="2722728" cy="50188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B3B4CD3-4B24-A917-D8F9-93E1D73761E0}"/>
              </a:ext>
            </a:extLst>
          </p:cNvPr>
          <p:cNvSpPr/>
          <p:nvPr/>
        </p:nvSpPr>
        <p:spPr>
          <a:xfrm>
            <a:off x="4843218" y="2970045"/>
            <a:ext cx="2722728" cy="50188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C281E71-857A-9E84-06DD-8609BD40A363}"/>
              </a:ext>
            </a:extLst>
          </p:cNvPr>
          <p:cNvSpPr/>
          <p:nvPr/>
        </p:nvSpPr>
        <p:spPr>
          <a:xfrm>
            <a:off x="1964232" y="2970045"/>
            <a:ext cx="2722728" cy="50188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FC85B3D-D888-5229-00FE-C0063038FE3B}"/>
              </a:ext>
            </a:extLst>
          </p:cNvPr>
          <p:cNvSpPr/>
          <p:nvPr/>
        </p:nvSpPr>
        <p:spPr>
          <a:xfrm>
            <a:off x="2029923" y="5386010"/>
            <a:ext cx="2722728" cy="50188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1891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7;p5">
            <a:extLst>
              <a:ext uri="{FF2B5EF4-FFF2-40B4-BE49-F238E27FC236}">
                <a16:creationId xmlns:a16="http://schemas.microsoft.com/office/drawing/2014/main" id="{B273B9DE-AFC7-3BE6-375E-8DB0D0CAAC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5370" y="1117342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2030602" y="2677629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8364D-4FB8-6CB6-D2EF-741174AF9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71DD24-F681-4850-243A-A7DF3B2374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70F7B5-55A5-AFC7-AB0C-6BF6E39965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B6538D-2D0C-C00E-A398-F7CB6EB7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28966-349A-B6F0-0382-6D22882ECA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99150C-3F69-E76C-EF2C-2E1542C97E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FF8EC-4186-DA2D-B694-D38C946A72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4492A-40CD-FC8F-58DC-552AA244FC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A4791E-F40A-BA8B-BECF-B5F1422F75E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4EC68F-C5CA-5FA5-9BE8-018C353F5D18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تَوَقٌّعِ مَضْمونِ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ٱلشِّعْرِيِّ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 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ٱلْفَهْمِ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ٱلْعامِّ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096B5F6-A3BA-90CE-CED4-6A89BAA51CC0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2F60B38-B57F-5208-3EED-184A0C72D1B7}"/>
              </a:ext>
            </a:extLst>
          </p:cNvPr>
          <p:cNvCxnSpPr>
            <a:cxnSpLocks/>
            <a:stCxn id="7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B3033D-4D21-E5B4-73B1-7451FE8FEBD8}"/>
              </a:ext>
            </a:extLst>
          </p:cNvPr>
          <p:cNvSpPr/>
          <p:nvPr/>
        </p:nvSpPr>
        <p:spPr>
          <a:xfrm>
            <a:off x="694943" y="4301999"/>
            <a:ext cx="3134807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مُفْرَداتٍ جَديدَةً مُرْتَبِطَةً بِالنَّصِّ الشِّعْرِيِّ «قَصيدَةُ إلى ٱلصَّحْراءِ...».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25804B01-A450-7A03-1B27-E441B89974BC}"/>
              </a:ext>
            </a:extLst>
          </p:cNvPr>
          <p:cNvCxnSpPr>
            <a:cxnSpLocks/>
            <a:stCxn id="7" idx="4"/>
            <a:endCxn id="12" idx="0"/>
          </p:cNvCxnSpPr>
          <p:nvPr/>
        </p:nvCxnSpPr>
        <p:spPr>
          <a:xfrm rot="5400000">
            <a:off x="2986691" y="2716690"/>
            <a:ext cx="860966" cy="2309653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0AA3-AC24-550E-31D8-9308A016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2F1C1519-748B-7284-A457-F90A6C308F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791550"/>
            <a:ext cx="900000" cy="900000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C9337446-949D-A7C6-ABBC-A557BCBB9FD8}"/>
              </a:ext>
            </a:extLst>
          </p:cNvPr>
          <p:cNvSpPr txBox="1"/>
          <p:nvPr/>
        </p:nvSpPr>
        <p:spPr>
          <a:xfrm>
            <a:off x="631095" y="3058165"/>
            <a:ext cx="708108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  أَحْفَظُ أَبْياتاً مِنَ ٱلْقَصيدَةِ بِإيقاعٍ شِعْرِيٍّ، مُعَبِّراً عَنْ مَشاعرِ ٱلْفَخْرِ 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وٱلْاِعتِزازِ؛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 اِسْتِعْمالُ ٱلْمُعْجَمِ ٱلْمُبَسَّطِ لِلْبَحثِ عَنْ شُروحاتِ كَلِماتٍ صَعْبَةٍ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مِنَ ٱلنَّصِّ.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449022-1F8C-CE6A-BADC-0D7C75619864}"/>
              </a:ext>
            </a:extLst>
          </p:cNvPr>
          <p:cNvSpPr txBox="1"/>
          <p:nvPr/>
        </p:nvSpPr>
        <p:spPr>
          <a:xfrm>
            <a:off x="617846" y="849167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48E793-B679-46E1-1C18-B8648B9FC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C7289E-64C4-A689-2BAB-36A8902390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B13DA8-7DC3-3F37-B46D-F3D37C0763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F184FB-2AFE-A4FB-27D9-B523FC98C1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2277B4-DF04-200F-350D-10EEA1130C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F80FBE-C0ED-1AA6-F75B-594E7ED498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CF649D-E73D-9299-04BE-A45655B48A9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680931-074C-9548-8C1E-CE9EFA6757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0D4153-334B-A06D-AF2F-0EE5A46D282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9C7D87-4074-E281-2A54-EFD121BB15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6695466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70163" y="774000"/>
            <a:ext cx="7919182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B1C2FD-46D2-11B4-C9A2-F3B4AEA955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1A1346-EDDC-EDB6-24AA-23F49D4D4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78DA02-4540-D442-4EB2-818D3CE924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D03BC4-4542-67A6-7D0E-7A3441772B4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34C6B9C-97F0-8EE3-3F28-0A748070EE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C16235-936C-CDD8-FDAC-29F46C27541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BBBCD8-DD0B-CAE3-DA3B-234F19B3BF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E0660-84C7-81EE-8572-8A36FBEABB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65E1D-69DB-0E1B-6FAD-B972135B2A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1096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buClr>
                <a:srgbClr val="000000"/>
              </a:buClr>
              <a:defRPr/>
            </a:pPr>
            <a:r>
              <a:rPr lang="ar-MA" sz="3600" dirty="0">
                <a:solidFill>
                  <a:srgbClr val="424D7B"/>
                </a:solidFill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10814</TotalTime>
  <Words>2100</Words>
  <Application>Microsoft Office PowerPoint</Application>
  <PresentationFormat>Affichage à l'écran (4:3)</PresentationFormat>
  <Paragraphs>410</Paragraphs>
  <Slides>64</Slides>
  <Notes>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64</vt:i4>
      </vt:variant>
    </vt:vector>
  </HeadingPairs>
  <TitlesOfParts>
    <vt:vector size="97" baseType="lpstr">
      <vt:lpstr>Dosis Medium</vt:lpstr>
      <vt:lpstr>Calibri Light</vt:lpstr>
      <vt:lpstr>Arial</vt:lpstr>
      <vt:lpstr>Dosis</vt:lpstr>
      <vt:lpstr>Microsoft Uighur</vt:lpstr>
      <vt:lpstr>Noto Sans Symbols</vt:lpstr>
      <vt:lpstr>Dosis ExtraBold</vt:lpstr>
      <vt:lpstr>Abadi</vt:lpstr>
      <vt:lpstr>Wingdings</vt:lpstr>
      <vt:lpstr>Dosis SemiBold</vt:lpstr>
      <vt:lpstr>Calibri</vt:lpstr>
      <vt:lpstr>Modern Love</vt:lpstr>
      <vt:lpstr>00_Env-Enseignant</vt:lpstr>
      <vt:lpstr>1_Env-Enseignant</vt:lpstr>
      <vt:lpstr>1_01- نشاط اعتيادي</vt:lpstr>
      <vt:lpstr>2_Env-Enseignant</vt:lpstr>
      <vt:lpstr>3_Env-Enseignant</vt:lpstr>
      <vt:lpstr>قراءة</vt:lpstr>
      <vt:lpstr>4_Env-Enseignant</vt:lpstr>
      <vt:lpstr>5_Env-Enseignant</vt:lpstr>
      <vt:lpstr>3_01- نشاط اعتيادي</vt:lpstr>
      <vt:lpstr>1_اختتام الحصة</vt:lpstr>
      <vt:lpstr>6_Env-Enseignant</vt:lpstr>
      <vt:lpstr>اختتام الحصة</vt:lpstr>
      <vt:lpstr>7_Env-Enseignant</vt:lpstr>
      <vt:lpstr>2_03- استماع وتحدث</vt:lpstr>
      <vt:lpstr>8_Env-Enseignant</vt:lpstr>
      <vt:lpstr>Thème Office</vt:lpstr>
      <vt:lpstr>9_Env-Enseignant</vt:lpstr>
      <vt:lpstr>01- نشاط اعتيادي</vt:lpstr>
      <vt:lpstr>04- قراءة/ كتابة</vt:lpstr>
      <vt:lpstr>2_Thème Office</vt:lpstr>
      <vt:lpstr>2_Env-Apprenant_Tmplt</vt:lpstr>
      <vt:lpstr>Présentation PowerPoint</vt:lpstr>
      <vt:lpstr>Présentation PowerPoint</vt:lpstr>
      <vt:lpstr>تنظيم حصص الأسبوع التربوي الرابع</vt:lpstr>
      <vt:lpstr>هيكلة حصة اليوم الثاني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القمطر.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قراءة-1</vt:lpstr>
      <vt:lpstr>الآن سنبدأ حصة القراءة . ستتعرفون على نص شعري بعنوان «إلى ٱلصَّحْراءِ...».</vt:lpstr>
      <vt:lpstr>بماذا تذكركم هذه المشاهد؟</vt:lpstr>
      <vt:lpstr>أحسنتم. ما هي المعلومات التي تعرفونها عن حدث المسيرة الخضراء؟</vt:lpstr>
      <vt:lpstr>انطلاقا من العنوان والصورة، ما توقعاتكم حول النص؟</vt:lpstr>
      <vt:lpstr>خذوا كراساتكم على ص 102 اقرأوا النص للتحقق من توقعاتكم.</vt:lpstr>
      <vt:lpstr>من كان توقعه موافقا لمضمون النص ؟ ما الذي يدل على ذلك من النص القرائي؟</vt:lpstr>
      <vt:lpstr>تابعوا معي على كراساتكم ، سأسمعكم قصيدة «إلى ٱلصَّحْراءِ...».</vt:lpstr>
      <vt:lpstr>نتحقق الآن من فهمكم . مِنْ كَمْ مِنْ بَيْتٍ شِعْرِيٍّ تَتَكَوَّنُ ٱلْقَصيدَةُ؟</vt:lpstr>
      <vt:lpstr>أحسنتم، تتكون القصيدة من 12 بيتا شعريا.</vt:lpstr>
      <vt:lpstr>عَنْ أَيِّ بَلَدٍ تَتَحَدَّثُ ٱلْقَصيدَةُ؟</vt:lpstr>
      <vt:lpstr>انتبهوا للتصحيح. كيف عرفتم ذلك؟</vt:lpstr>
      <vt:lpstr>ما ٱسْمُ ٱلشّاعِرِ ٱلَّذي كَتَبَ ٱلْقَصيدَةَ؟</vt:lpstr>
      <vt:lpstr>اَلشّاعِرُ ٱلَّذي كَتَبَ ٱلْقَصيدَةَ هُوَ محمد عريج . سأقدم لكم بعض المعلومات عنه.</vt:lpstr>
      <vt:lpstr>الآن؛ سأعين 4 تلاميذ لقراءة أبيات القصيدة ، ثلاثة أبيات لكل تلميذ.</vt:lpstr>
      <vt:lpstr>اليوم، ستتعلمون كيف تقرؤون القصيدة بإيقاع شعري معبر. انتبهوا، سأقوم بإنشاد البيت بإيقاع شعري معبر.</vt:lpstr>
      <vt:lpstr>انتبهوا، سأقدم لكم قاعدة الإنشاد الشعري.</vt:lpstr>
      <vt:lpstr>انتبهوا، سأقوم بإنشاد الأبيات بإيقاع شعري معبر.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الآن، سنكرر القراءة الشعرية جماعيا باحترام قواعد الإيقاع مع التعبير عن الشعور بالفخر والاعتزاز.</vt:lpstr>
      <vt:lpstr>قراءة-2</vt:lpstr>
      <vt:lpstr>خذوا كراساتكم على الصفحة رقم 103 و أجيبوا عن التمرينين التاليين :</vt:lpstr>
      <vt:lpstr>انتبهوا للتصحيح. نصحح التمرين الأول. - يضغط الأستاذ على زر جهاز التحكم لتظهر الإجابات تباعا.</vt:lpstr>
      <vt:lpstr>انتبهوا للتصحيح. نصحح التمرين الثاني. - يضغط الأستاذ على زر جهاز التحكم لتظهر الإجابات تباعا.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 الآن. الفائز بنجمة المشاركة بهدوء  هو (هي) صديقكم (صديقتكم).....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344</cp:revision>
  <dcterms:created xsi:type="dcterms:W3CDTF">2023-09-20T21:35:22Z</dcterms:created>
  <dcterms:modified xsi:type="dcterms:W3CDTF">2026-01-04T18:13:32Z</dcterms:modified>
</cp:coreProperties>
</file>