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11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3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4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5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6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7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8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theme/theme19.xml" ContentType="application/vnd.openxmlformats-officedocument.theme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  <p:sldMasterId id="2147483900" r:id="rId18"/>
    <p:sldMasterId id="2147483915" r:id="rId19"/>
    <p:sldMasterId id="2147483939" r:id="rId20"/>
  </p:sldMasterIdLst>
  <p:notesMasterIdLst>
    <p:notesMasterId r:id="rId46"/>
  </p:notesMasterIdLst>
  <p:sldIdLst>
    <p:sldId id="2147482761" r:id="rId21"/>
    <p:sldId id="2147482642" r:id="rId22"/>
    <p:sldId id="2147482470" r:id="rId23"/>
    <p:sldId id="2147482629" r:id="rId24"/>
    <p:sldId id="2147482692" r:id="rId25"/>
    <p:sldId id="2147482691" r:id="rId26"/>
    <p:sldId id="2147482780" r:id="rId27"/>
    <p:sldId id="2147482781" r:id="rId28"/>
    <p:sldId id="2147482782" r:id="rId29"/>
    <p:sldId id="2147482789" r:id="rId30"/>
    <p:sldId id="2147482724" r:id="rId31"/>
    <p:sldId id="2147482721" r:id="rId32"/>
    <p:sldId id="2147482758" r:id="rId33"/>
    <p:sldId id="2147482747" r:id="rId34"/>
    <p:sldId id="2147482742" r:id="rId35"/>
    <p:sldId id="2147482394" r:id="rId36"/>
    <p:sldId id="2147482762" r:id="rId37"/>
    <p:sldId id="2147482722" r:id="rId38"/>
    <p:sldId id="2147482743" r:id="rId39"/>
    <p:sldId id="2147482718" r:id="rId40"/>
    <p:sldId id="2147482723" r:id="rId41"/>
    <p:sldId id="2147482719" r:id="rId42"/>
    <p:sldId id="2147482739" r:id="rId43"/>
    <p:sldId id="2147482788" r:id="rId44"/>
    <p:sldId id="2147482616" r:id="rId45"/>
  </p:sldIdLst>
  <p:sldSz cx="9144000" cy="6858000" type="screen4x3"/>
  <p:notesSz cx="6858000" cy="9144000"/>
  <p:embeddedFontLst>
    <p:embeddedFont>
      <p:font typeface="Air Strip Arabic" panose="020B0604020202020204" charset="0"/>
      <p:regular r:id="rId47"/>
    </p:embeddedFont>
    <p:embeddedFont>
      <p:font typeface="DengXian" panose="02010600030101010101" pitchFamily="2" charset="-122"/>
      <p:regular r:id="rId48"/>
      <p:bold r:id="rId49"/>
    </p:embeddedFont>
    <p:embeddedFont>
      <p:font typeface="Dosis" pitchFamily="2" charset="0"/>
      <p:regular r:id="rId50"/>
      <p:bold r:id="rId51"/>
    </p:embeddedFont>
    <p:embeddedFont>
      <p:font typeface="Dosis ExtraBold" pitchFamily="2" charset="0"/>
      <p:bold r:id="rId52"/>
    </p:embeddedFont>
    <p:embeddedFont>
      <p:font typeface="Dosis Medium" pitchFamily="2" charset="0"/>
      <p:regular r:id="rId53"/>
    </p:embeddedFont>
    <p:embeddedFont>
      <p:font typeface="Dosis SemiBold" pitchFamily="2" charset="0"/>
      <p:regular r:id="rId54"/>
      <p:bold r:id="rId55"/>
    </p:embeddedFont>
    <p:embeddedFont>
      <p:font typeface="Microsoft Uighur" panose="02000000000000000000" pitchFamily="2" charset="-78"/>
      <p:regular r:id="rId56"/>
      <p:bold r:id="rId57"/>
    </p:embeddedFont>
    <p:embeddedFont>
      <p:font typeface="Modern Love" panose="04090805081005020601" pitchFamily="82" charset="0"/>
      <p:regular r:id="rId58"/>
    </p:embeddedFont>
    <p:embeddedFont>
      <p:font typeface="Sakkal Majalla" panose="02000000000000000000" pitchFamily="2" charset="-78"/>
      <p:regular r:id="rId59"/>
      <p:bold r:id="rId6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9EE0F4"/>
    <a:srgbClr val="D6E9EA"/>
    <a:srgbClr val="424D7C"/>
    <a:srgbClr val="44546A"/>
    <a:srgbClr val="414B79"/>
    <a:srgbClr val="424D7B"/>
    <a:srgbClr val="106585"/>
    <a:srgbClr val="0070C0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5" Type="http://schemas.openxmlformats.org/officeDocument/2006/relationships/slideMaster" Target="slideMasters/slideMaster5.xml"/><Relationship Id="rId61" Type="http://schemas.openxmlformats.org/officeDocument/2006/relationships/presProps" Target="presProp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3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font" Target="fonts/font8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0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8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Layouts/_rels/slideLayout2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Layouts/_rels/slideLayout2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3.png"/><Relationship Id="rId9" Type="http://schemas.microsoft.com/office/2007/relationships/hdphoto" Target="../media/hdphoto5.wdp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3.png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3.png"/></Relationships>
</file>

<file path=ppt/slideLayouts/_rels/slideLayout2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microsoft.com/office/2007/relationships/hdphoto" Target="../media/hdphoto7.wdp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0648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6730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12319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991248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80415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5153788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72952752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1671023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5259617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63257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543135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40562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47236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5306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300135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399440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994464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7180196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1052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103728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5084795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120624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620919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71344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4236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138621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58406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976635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99405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29360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5234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487325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01689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5730278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025321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828220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177949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83515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30408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053097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904665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7731001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2589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69632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3441202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67992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199413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004662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351252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11622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508733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420085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97643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612642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810450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0922881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90775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736132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8362004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230712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4750455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67905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26027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26" Type="http://schemas.openxmlformats.org/officeDocument/2006/relationships/theme" Target="../theme/theme12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5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Relationship Id="rId27" Type="http://schemas.openxmlformats.org/officeDocument/2006/relationships/image" Target="../media/image10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60.xml"/><Relationship Id="rId21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20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67.xml"/><Relationship Id="rId19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Relationship Id="rId22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13" Type="http://schemas.openxmlformats.org/officeDocument/2006/relationships/slideLayout" Target="../slideLayouts/slideLayout192.xml"/><Relationship Id="rId1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82.xml"/><Relationship Id="rId21" Type="http://schemas.openxmlformats.org/officeDocument/2006/relationships/slideLayout" Target="../slideLayouts/slideLayout200.xml"/><Relationship Id="rId7" Type="http://schemas.openxmlformats.org/officeDocument/2006/relationships/slideLayout" Target="../slideLayouts/slideLayout186.xml"/><Relationship Id="rId12" Type="http://schemas.openxmlformats.org/officeDocument/2006/relationships/slideLayout" Target="../slideLayouts/slideLayout191.xml"/><Relationship Id="rId17" Type="http://schemas.openxmlformats.org/officeDocument/2006/relationships/slideLayout" Target="../slideLayouts/slideLayout196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81.xml"/><Relationship Id="rId16" Type="http://schemas.openxmlformats.org/officeDocument/2006/relationships/slideLayout" Target="../slideLayouts/slideLayout195.xml"/><Relationship Id="rId20" Type="http://schemas.openxmlformats.org/officeDocument/2006/relationships/slideLayout" Target="../slideLayouts/slideLayout199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184.xml"/><Relationship Id="rId15" Type="http://schemas.openxmlformats.org/officeDocument/2006/relationships/slideLayout" Target="../slideLayouts/slideLayout194.xml"/><Relationship Id="rId23" Type="http://schemas.openxmlformats.org/officeDocument/2006/relationships/slideLayout" Target="../slideLayouts/slideLayout202.xml"/><Relationship Id="rId10" Type="http://schemas.openxmlformats.org/officeDocument/2006/relationships/slideLayout" Target="../slideLayouts/slideLayout189.xml"/><Relationship Id="rId19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Relationship Id="rId14" Type="http://schemas.openxmlformats.org/officeDocument/2006/relationships/slideLayout" Target="../slideLayouts/slideLayout193.xml"/><Relationship Id="rId22" Type="http://schemas.openxmlformats.org/officeDocument/2006/relationships/slideLayout" Target="../slideLayouts/slideLayout20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204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5" Type="http://schemas.openxmlformats.org/officeDocument/2006/relationships/theme" Target="../theme/theme18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slideLayout" Target="../slideLayouts/slideLayout21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slideLayout" Target="../slideLayouts/slideLayout229.xml"/><Relationship Id="rId18" Type="http://schemas.openxmlformats.org/officeDocument/2006/relationships/slideLayout" Target="../slideLayouts/slideLayout234.xml"/><Relationship Id="rId3" Type="http://schemas.openxmlformats.org/officeDocument/2006/relationships/slideLayout" Target="../slideLayouts/slideLayout219.xml"/><Relationship Id="rId21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17" Type="http://schemas.openxmlformats.org/officeDocument/2006/relationships/slideLayout" Target="../slideLayouts/slideLayout233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8.xml"/><Relationship Id="rId16" Type="http://schemas.openxmlformats.org/officeDocument/2006/relationships/slideLayout" Target="../slideLayouts/slideLayout232.xml"/><Relationship Id="rId20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24" Type="http://schemas.openxmlformats.org/officeDocument/2006/relationships/theme" Target="../theme/theme19.xml"/><Relationship Id="rId5" Type="http://schemas.openxmlformats.org/officeDocument/2006/relationships/slideLayout" Target="../slideLayouts/slideLayout221.xml"/><Relationship Id="rId15" Type="http://schemas.openxmlformats.org/officeDocument/2006/relationships/slideLayout" Target="../slideLayouts/slideLayout231.xml"/><Relationship Id="rId23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26.xml"/><Relationship Id="rId19" Type="http://schemas.openxmlformats.org/officeDocument/2006/relationships/slideLayout" Target="../slideLayouts/slideLayout235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Relationship Id="rId14" Type="http://schemas.openxmlformats.org/officeDocument/2006/relationships/slideLayout" Target="../slideLayouts/slideLayout230.xml"/><Relationship Id="rId22" Type="http://schemas.openxmlformats.org/officeDocument/2006/relationships/slideLayout" Target="../slideLayouts/slideLayout23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7.xml"/><Relationship Id="rId13" Type="http://schemas.openxmlformats.org/officeDocument/2006/relationships/slideLayout" Target="../slideLayouts/slideLayout252.xml"/><Relationship Id="rId18" Type="http://schemas.openxmlformats.org/officeDocument/2006/relationships/slideLayout" Target="../slideLayouts/slideLayout257.xml"/><Relationship Id="rId3" Type="http://schemas.openxmlformats.org/officeDocument/2006/relationships/slideLayout" Target="../slideLayouts/slideLayout242.xml"/><Relationship Id="rId21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46.xml"/><Relationship Id="rId12" Type="http://schemas.openxmlformats.org/officeDocument/2006/relationships/slideLayout" Target="../slideLayouts/slideLayout251.xml"/><Relationship Id="rId17" Type="http://schemas.openxmlformats.org/officeDocument/2006/relationships/slideLayout" Target="../slideLayouts/slideLayout256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41.xml"/><Relationship Id="rId16" Type="http://schemas.openxmlformats.org/officeDocument/2006/relationships/slideLayout" Target="../slideLayouts/slideLayout255.xml"/><Relationship Id="rId20" Type="http://schemas.openxmlformats.org/officeDocument/2006/relationships/slideLayout" Target="../slideLayouts/slideLayout259.xml"/><Relationship Id="rId1" Type="http://schemas.openxmlformats.org/officeDocument/2006/relationships/slideLayout" Target="../slideLayouts/slideLayout240.xml"/><Relationship Id="rId6" Type="http://schemas.openxmlformats.org/officeDocument/2006/relationships/slideLayout" Target="../slideLayouts/slideLayout245.xml"/><Relationship Id="rId11" Type="http://schemas.openxmlformats.org/officeDocument/2006/relationships/slideLayout" Target="../slideLayouts/slideLayout250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44.xml"/><Relationship Id="rId15" Type="http://schemas.openxmlformats.org/officeDocument/2006/relationships/slideLayout" Target="../slideLayouts/slideLayout254.xml"/><Relationship Id="rId23" Type="http://schemas.openxmlformats.org/officeDocument/2006/relationships/slideLayout" Target="../slideLayouts/slideLayout262.xml"/><Relationship Id="rId10" Type="http://schemas.openxmlformats.org/officeDocument/2006/relationships/slideLayout" Target="../slideLayouts/slideLayout249.xml"/><Relationship Id="rId19" Type="http://schemas.openxmlformats.org/officeDocument/2006/relationships/slideLayout" Target="../slideLayouts/slideLayout258.xml"/><Relationship Id="rId4" Type="http://schemas.openxmlformats.org/officeDocument/2006/relationships/slideLayout" Target="../slideLayouts/slideLayout243.xml"/><Relationship Id="rId9" Type="http://schemas.openxmlformats.org/officeDocument/2006/relationships/slideLayout" Target="../slideLayouts/slideLayout248.xml"/><Relationship Id="rId14" Type="http://schemas.openxmlformats.org/officeDocument/2006/relationships/slideLayout" Target="../slideLayouts/slideLayout253.xml"/><Relationship Id="rId22" Type="http://schemas.openxmlformats.org/officeDocument/2006/relationships/slideLayout" Target="../slideLayouts/slideLayout2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69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  <p:sldLayoutId id="2147483898" r:id="rId24"/>
    <p:sldLayoutId id="2147483899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298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821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  <p:sldLayoutId id="2147483933" r:id="rId18"/>
    <p:sldLayoutId id="2147483934" r:id="rId19"/>
    <p:sldLayoutId id="2147483935" r:id="rId20"/>
    <p:sldLayoutId id="2147483936" r:id="rId21"/>
    <p:sldLayoutId id="2147483937" r:id="rId22"/>
    <p:sldLayoutId id="214748393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70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  <p:sldLayoutId id="2147483956" r:id="rId17"/>
    <p:sldLayoutId id="2147483957" r:id="rId18"/>
    <p:sldLayoutId id="2147483958" r:id="rId19"/>
    <p:sldLayoutId id="2147483959" r:id="rId20"/>
    <p:sldLayoutId id="2147483960" r:id="rId21"/>
    <p:sldLayoutId id="2147483961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0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239.xml"/><Relationship Id="rId7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968D09FD-FAD9-9EEF-801D-E5E3FBB3E9B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333A164-02B3-EC30-C910-68DC03D4E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3" name="Image 2" descr="Une image contenant texte, capture d’écran, Police, outil d’écriture&#10;&#10;Le contenu généré par l’IA peut être incorrect.">
              <a:extLst>
                <a:ext uri="{FF2B5EF4-FFF2-40B4-BE49-F238E27FC236}">
                  <a16:creationId xmlns:a16="http://schemas.microsoft.com/office/drawing/2014/main" id="{B9724172-806E-05D7-E612-5DAC85776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9833" y="4745606"/>
              <a:ext cx="8208000" cy="15047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09954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1">
            <a:extLst>
              <a:ext uri="{FF2B5EF4-FFF2-40B4-BE49-F238E27FC236}">
                <a16:creationId xmlns:a16="http://schemas.microsoft.com/office/drawing/2014/main" id="{4DA7BC0F-6AEE-4C03-546D-100CCD2A04FC}"/>
              </a:ext>
            </a:extLst>
          </p:cNvPr>
          <p:cNvSpPr/>
          <p:nvPr/>
        </p:nvSpPr>
        <p:spPr>
          <a:xfrm>
            <a:off x="531845" y="1168810"/>
            <a:ext cx="7277478" cy="5197354"/>
          </a:xfrm>
          <a:prstGeom prst="roundRect">
            <a:avLst/>
          </a:prstGeom>
          <a:solidFill>
            <a:srgbClr val="156082">
              <a:lumMod val="40000"/>
              <a:lumOff val="60000"/>
            </a:srgbClr>
          </a:solidFill>
          <a:ln w="19050" cap="flat" cmpd="sng" algn="ctr">
            <a:solidFill>
              <a:srgbClr val="F2F2F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7E5F7D6-D9EA-8563-74D4-0F84009498A1}"/>
              </a:ext>
            </a:extLst>
          </p:cNvPr>
          <p:cNvSpPr txBox="1"/>
          <p:nvPr/>
        </p:nvSpPr>
        <p:spPr>
          <a:xfrm>
            <a:off x="671806" y="1163521"/>
            <a:ext cx="6393762" cy="5202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-المشاركة في حوار بتوظيف الأفعال الكلامية المدرسة (</a:t>
            </a:r>
            <a:r>
              <a:rPr lang="fr-FR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PO1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)؛</a:t>
            </a: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(</a:t>
            </a:r>
            <a:r>
              <a:rPr lang="fr-FR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PO2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)؛</a:t>
            </a:r>
            <a:endParaRPr kumimoji="0" lang="ar-MA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-استرجاع واستنتاج معلومات صريحة وضمنية واردة في نص مسمع (</a:t>
            </a:r>
            <a:r>
              <a:rPr kumimoji="0" lang="fr-MA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(CO1</a:t>
            </a:r>
            <a:r>
              <a:rPr kumimoji="0" lang="ar-SA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؛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fr-FR" sz="1400" b="1" kern="0" dirty="0">
                <a:solidFill>
                  <a:srgbClr val="C00000"/>
                </a:solidFill>
                <a:latin typeface="Calibri" panose="020F0502020204030204"/>
                <a:cs typeface="Calibri" panose="020F0502020204030204" pitchFamily="34" charset="0"/>
              </a:rPr>
              <a:t>-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إعادة إِنْتاجَ </a:t>
            </a:r>
            <a:r>
              <a:rPr lang="ar-MA" sz="1400" b="1" kern="0" dirty="0" err="1">
                <a:solidFill>
                  <a:srgbClr val="C00000"/>
                </a:solidFill>
                <a:cs typeface="Calibri" panose="020F0502020204030204" pitchFamily="34" charset="0"/>
              </a:rPr>
              <a:t>ٱلنَّصِّ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 </a:t>
            </a:r>
            <a:r>
              <a:rPr lang="ar-MA" sz="1400" b="1" kern="0" dirty="0" err="1">
                <a:solidFill>
                  <a:srgbClr val="C00000"/>
                </a:solidFill>
                <a:cs typeface="Calibri" panose="020F0502020204030204" pitchFamily="34" charset="0"/>
              </a:rPr>
              <a:t>ٱلْمَسْموع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 موظفا مهارات التركيب؛ التعليق؛ التلخيص؛ الإكمال</a:t>
            </a:r>
            <a:r>
              <a:rPr lang="fr-FR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 (CO2)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؛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-فهم وإنتاج مفردات من المعجم المجالي المدرس انطلاقا من مشاهد (</a:t>
            </a:r>
            <a:r>
              <a:rPr lang="fr-FR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V1</a:t>
            </a: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)؛</a:t>
            </a:r>
          </a:p>
          <a:p>
            <a:pPr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توظيف استراتيجيات المفردات لفهم وتوليد كلمات (</a:t>
            </a:r>
            <a:r>
              <a:rPr lang="fr-FR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V2</a:t>
            </a: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)؛</a:t>
            </a:r>
            <a:endParaRPr lang="fr-FR" sz="1400" b="1" kern="0" dirty="0">
              <a:solidFill>
                <a:srgbClr val="106585"/>
              </a:solidFill>
              <a:latin typeface="Calibri" panose="020F0502020204030204"/>
              <a:cs typeface="Calibri" panose="020F0502020204030204" pitchFamily="34" charset="0"/>
            </a:endParaRP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-قراءة نص من حوالي 40 إلى 60 كلمة، مشكولاً شكلاً تاماً بدقة واسترسال (</a:t>
            </a:r>
            <a:r>
              <a:rPr lang="fr-FR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LF</a:t>
            </a:r>
            <a:r>
              <a:rPr lang="ar-MA" sz="1400" b="1" kern="0" dirty="0">
                <a:solidFill>
                  <a:srgbClr val="C00000"/>
                </a:solidFill>
                <a:cs typeface="Calibri" panose="020F0502020204030204" pitchFamily="34" charset="0"/>
              </a:rPr>
              <a:t>)؛</a:t>
            </a: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-استخراج معلومات صريحة من نصوص أدبية ومعلوماتية بتوظيف إستراتيجية المفاتيح (</a:t>
            </a:r>
            <a:r>
              <a:rPr lang="fr-FR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LC1</a:t>
            </a: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-استنتاج  معلومات ضمنية  من نصوص أدبية ومعلوماتية بتوظيف إستراتيجية الكلمات المفاتيح (</a:t>
            </a:r>
            <a:r>
              <a:rPr lang="fr-FR" sz="1400" b="1" i="1" kern="0" dirty="0">
                <a:solidFill>
                  <a:srgbClr val="106585"/>
                </a:solidFill>
                <a:cs typeface="Calibri" panose="020F0502020204030204" pitchFamily="34" charset="0"/>
              </a:rPr>
              <a:t>LC2</a:t>
            </a:r>
            <a:r>
              <a:rPr lang="ar-MA" sz="1400" b="1" i="1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endParaRPr lang="fr-FR" sz="1400" b="1" i="1" kern="0" dirty="0">
              <a:solidFill>
                <a:srgbClr val="106585"/>
              </a:solidFill>
              <a:cs typeface="Calibri" panose="020F0502020204030204" pitchFamily="34" charset="0"/>
            </a:endParaRP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fr-FR" sz="1400" b="1" i="1" kern="0" dirty="0">
                <a:solidFill>
                  <a:srgbClr val="106585"/>
                </a:solidFill>
                <a:cs typeface="Calibri" panose="020F0502020204030204" pitchFamily="34" charset="0"/>
              </a:rPr>
              <a:t>-</a:t>
            </a: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تركيب وتفسير أفكار ومعلومات واردة في نصوص مقروءة (</a:t>
            </a:r>
            <a:r>
              <a:rPr lang="fr-FR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LC3</a:t>
            </a: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-توظيف الظواهر اللغوية لِتَرْكيبِ جُمَلٍ مُعْتَمِداً عَلى </a:t>
            </a:r>
            <a:r>
              <a:rPr lang="ar-MA" sz="1400" b="1" kern="0" dirty="0" err="1">
                <a:solidFill>
                  <a:srgbClr val="106585"/>
                </a:solidFill>
                <a:cs typeface="Calibri" panose="020F0502020204030204" pitchFamily="34" charset="0"/>
              </a:rPr>
              <a:t>ٱلْقَرارِ</a:t>
            </a: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 </a:t>
            </a:r>
            <a:r>
              <a:rPr lang="ar-MA" sz="1400" b="1" kern="0" dirty="0" err="1">
                <a:solidFill>
                  <a:srgbClr val="106585"/>
                </a:solidFill>
                <a:cs typeface="Calibri" panose="020F0502020204030204" pitchFamily="34" charset="0"/>
              </a:rPr>
              <a:t>ٱلنَّحْوِيِّ</a:t>
            </a: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 (</a:t>
            </a:r>
            <a:r>
              <a:rPr lang="fr-FR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OL1</a:t>
            </a: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</a:p>
          <a:p>
            <a:pPr lvl="0" algn="r" defTabSz="914400" rtl="1">
              <a:lnSpc>
                <a:spcPct val="200000"/>
              </a:lnSpc>
              <a:tabLst>
                <a:tab pos="6902450" algn="l"/>
              </a:tabLst>
              <a:defRPr/>
            </a:pP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-التعبير بِكِتابَةِ جمل أو فِقْرَةٍ مُوَظِّفاً مَهارةَ </a:t>
            </a:r>
            <a:r>
              <a:rPr lang="ar-MA" sz="1400" b="1" kern="0" dirty="0" err="1">
                <a:solidFill>
                  <a:srgbClr val="106585"/>
                </a:solidFill>
                <a:cs typeface="Calibri" panose="020F0502020204030204" pitchFamily="34" charset="0"/>
              </a:rPr>
              <a:t>ٱلتَّوْسيعِ</a:t>
            </a: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 (</a:t>
            </a:r>
            <a:r>
              <a:rPr lang="fr-FR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PE1</a:t>
            </a:r>
            <a:r>
              <a:rPr lang="ar-MA" sz="1400" b="1" kern="0" dirty="0">
                <a:solidFill>
                  <a:srgbClr val="106585"/>
                </a:solidFill>
                <a:cs typeface="Calibri" panose="020F0502020204030204" pitchFamily="34" charset="0"/>
              </a:rPr>
              <a:t>).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040EA57-F449-742D-C779-21529F0AD6FC}"/>
              </a:ext>
            </a:extLst>
          </p:cNvPr>
          <p:cNvSpPr/>
          <p:nvPr/>
        </p:nvSpPr>
        <p:spPr>
          <a:xfrm flipH="1" flipV="1">
            <a:off x="2134840" y="663412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5831F1F-EE33-4F33-693C-321478E762D7}"/>
              </a:ext>
            </a:extLst>
          </p:cNvPr>
          <p:cNvSpPr txBox="1"/>
          <p:nvPr/>
        </p:nvSpPr>
        <p:spPr>
          <a:xfrm>
            <a:off x="2432312" y="784527"/>
            <a:ext cx="4041974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الكفايات المعنية بالاختبار في المرحلة 2 </a:t>
            </a:r>
          </a:p>
        </p:txBody>
      </p:sp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السادس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</a:t>
            </a:r>
            <a:r>
              <a:rPr lang="fr-FR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والطلاقة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ومسك النتائج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تصحيح ومسك النتائج</a:t>
            </a:r>
          </a:p>
          <a:p>
            <a:pPr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توزيع </a:t>
            </a:r>
            <a:r>
              <a:rPr lang="ar-MA" sz="1400" b="1">
                <a:solidFill>
                  <a:srgbClr val="424D7B"/>
                </a:solidFill>
                <a:cs typeface="Microsoft Uighur" panose="02000000000000000000" pitchFamily="2" charset="-78"/>
              </a:rPr>
              <a:t>بيانات النتائج.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6262CC1-48A7-33EC-6F4E-C638FBEDE406}"/>
              </a:ext>
            </a:extLst>
          </p:cNvPr>
          <p:cNvGrpSpPr/>
          <p:nvPr/>
        </p:nvGrpSpPr>
        <p:grpSpPr>
          <a:xfrm flipH="1">
            <a:off x="4689794" y="3482113"/>
            <a:ext cx="3780000" cy="1332000"/>
            <a:chOff x="648000" y="1944000"/>
            <a:chExt cx="3780000" cy="13320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4AE26C1-9C27-5FD6-0DC1-6034103F040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5" name="Organigramme : Terminateur 4">
              <a:extLst>
                <a:ext uri="{FF2B5EF4-FFF2-40B4-BE49-F238E27FC236}">
                  <a16:creationId xmlns:a16="http://schemas.microsoft.com/office/drawing/2014/main" id="{A2D9C165-E964-9D4C-4072-B7AF131119C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2 -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E1325E7-1D29-E3F5-CF0A-8D0A7364E035}"/>
              </a:ext>
            </a:extLst>
          </p:cNvPr>
          <p:cNvGrpSpPr/>
          <p:nvPr/>
        </p:nvGrpSpPr>
        <p:grpSpPr>
          <a:xfrm flipH="1">
            <a:off x="4743896" y="5023288"/>
            <a:ext cx="3780000" cy="1332000"/>
            <a:chOff x="648000" y="1944000"/>
            <a:chExt cx="3780000" cy="1332000"/>
          </a:xfrm>
          <a:solidFill>
            <a:srgbClr val="9EE0F4"/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4D50046-FB1C-7EED-EE61-8FEF24EC4E3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Organigramme : Terminateur 8">
              <a:extLst>
                <a:ext uri="{FF2B5EF4-FFF2-40B4-BE49-F238E27FC236}">
                  <a16:creationId xmlns:a16="http://schemas.microsoft.com/office/drawing/2014/main" id="{B09DCB14-F024-0B37-F5AA-94B27A250BB1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grpFill/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5202A9DA-3B2D-4493-99C3-D3B8A6FE0154}"/>
              </a:ext>
            </a:extLst>
          </p:cNvPr>
          <p:cNvSpPr txBox="1">
            <a:spLocks/>
          </p:cNvSpPr>
          <p:nvPr/>
        </p:nvSpPr>
        <p:spPr>
          <a:xfrm>
            <a:off x="4833794" y="5419288"/>
            <a:ext cx="3420000" cy="792000"/>
          </a:xfrm>
          <a:prstGeom prst="roundRect">
            <a:avLst/>
          </a:prstGeom>
          <a:solidFill>
            <a:srgbClr val="D6E9EA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فهم المسموع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التحدث و الطلاقة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63C6EC5C-26D5-454E-868F-0C840D19EBA2}"/>
              </a:ext>
            </a:extLst>
          </p:cNvPr>
          <p:cNvSpPr txBox="1">
            <a:spLocks/>
          </p:cNvSpPr>
          <p:nvPr/>
        </p:nvSpPr>
        <p:spPr>
          <a:xfrm>
            <a:off x="4833794" y="3915130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424D7B"/>
              </a:buClr>
              <a:buNone/>
            </a:pP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9ED55C-E01D-EC8F-6FD5-29E2CE512A79}"/>
              </a:ext>
            </a:extLst>
          </p:cNvPr>
          <p:cNvGrpSpPr/>
          <p:nvPr/>
        </p:nvGrpSpPr>
        <p:grpSpPr>
          <a:xfrm flipH="1">
            <a:off x="4716002" y="1855288"/>
            <a:ext cx="3780000" cy="1416813"/>
            <a:chOff x="666563" y="1944000"/>
            <a:chExt cx="3780000" cy="14168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BD1B7B-2AE3-09BF-8630-C829D9DFCC0A}"/>
                </a:ext>
              </a:extLst>
            </p:cNvPr>
            <p:cNvSpPr/>
            <p:nvPr/>
          </p:nvSpPr>
          <p:spPr>
            <a:xfrm>
              <a:off x="666563" y="22808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ED6DFA8F-B157-E5CD-B90B-3A2BA03592A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-1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تقويم فهم المقروء والظواهر اللغوية والإنتاج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1A3BED98-2A85-8950-0BC7-B9FB02D407D6}"/>
              </a:ext>
            </a:extLst>
          </p:cNvPr>
          <p:cNvSpPr txBox="1">
            <a:spLocks/>
          </p:cNvSpPr>
          <p:nvPr/>
        </p:nvSpPr>
        <p:spPr>
          <a:xfrm>
            <a:off x="1259632" y="4193965"/>
            <a:ext cx="6494102" cy="1288254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r">
              <a:buFontTx/>
              <a:buChar char="-"/>
              <a:defRPr/>
            </a:pPr>
            <a:r>
              <a:rPr lang="ar-MA" sz="1600" dirty="0"/>
              <a:t>بالنسبة للأساتذة الذين استكملوا البرنامج الدراسي للمرحلة 2: يتم تكليف المتعلمين خلال مدة التمرير بالاشتغال على النص القرائي "الفسيفساء المغربية" على كراسة اللغة العربية ص 120  حسب التوجيه المتضمن على الشرائح</a:t>
            </a:r>
            <a:r>
              <a:rPr lang="fr-FR" sz="1600" dirty="0"/>
              <a:t>/</a:t>
            </a:r>
          </a:p>
          <a:p>
            <a:pPr marL="285750" lvl="0" indent="-285750" algn="r">
              <a:buFontTx/>
              <a:buChar char="-"/>
              <a:defRPr/>
            </a:pPr>
            <a:r>
              <a:rPr lang="ar-MA" sz="1600" dirty="0"/>
              <a:t>- بالنسبة للمتأخرين بأسبوع أو أكثر في تقديم الحصص الدراسية:  يتم استكمال الحصص الدراسية لتدارك التأخر.</a:t>
            </a:r>
            <a:endParaRPr lang="fr-MA" sz="1600" dirty="0"/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E3F24EAE-ED3C-1F1D-5180-3EE644012E99}"/>
              </a:ext>
            </a:extLst>
          </p:cNvPr>
          <p:cNvSpPr txBox="1">
            <a:spLocks/>
          </p:cNvSpPr>
          <p:nvPr/>
        </p:nvSpPr>
        <p:spPr>
          <a:xfrm>
            <a:off x="989045" y="5778759"/>
            <a:ext cx="7109926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ملحوظة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: يمكن تدبير عملية التمرير الفردي للطلاقة والتحدث في حصة أو حصتين حسب عدد المتعلمين.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7C888F1E-EC93-070F-AC82-2FD9C5CF3F34}"/>
              </a:ext>
            </a:extLst>
          </p:cNvPr>
          <p:cNvSpPr txBox="1">
            <a:spLocks/>
          </p:cNvSpPr>
          <p:nvPr/>
        </p:nvSpPr>
        <p:spPr>
          <a:xfrm>
            <a:off x="1259633" y="2146422"/>
            <a:ext cx="6494102" cy="1282578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</a:t>
            </a:r>
            <a:r>
              <a:rPr lang="ar-MA" sz="2400" dirty="0"/>
              <a:t>رائزي التحدث والطلاقة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فرديا في جلسة واحدة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بمعدل مناسب لعدد المتعلمين على أن يتم التمرير للباقي في الحصة الموالية (الرابعة)؛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23A8279C-01B1-3B2C-DA93-A11126AAF35B}"/>
              </a:ext>
            </a:extLst>
          </p:cNvPr>
          <p:cNvSpPr txBox="1">
            <a:spLocks/>
          </p:cNvSpPr>
          <p:nvPr/>
        </p:nvSpPr>
        <p:spPr>
          <a:xfrm>
            <a:off x="1259633" y="353763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marR="0" lvl="0" indent="-228600" algn="ctr" defTabSz="914400" rtl="1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9pPr>
          </a:lstStyle>
          <a:p>
            <a:r>
              <a:rPr lang="ar-MA"/>
              <a:t>يتم مسك النتائج اعتمادا على عناصر الإجابة ومعايير التحكم الخاصة بكل مكون؛</a:t>
            </a:r>
            <a:endParaRPr lang="fr-MA" dirty="0"/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E34A8C1D-2BEF-7008-F14D-F0853F409DA1}"/>
              </a:ext>
            </a:extLst>
          </p:cNvPr>
          <p:cNvSpPr txBox="1">
            <a:spLocks/>
          </p:cNvSpPr>
          <p:nvPr/>
        </p:nvSpPr>
        <p:spPr>
          <a:xfrm>
            <a:off x="1665512" y="914037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الحصة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A9F0F1B1-12AD-0579-5897-78F26CF676E0}"/>
              </a:ext>
            </a:extLst>
          </p:cNvPr>
          <p:cNvSpPr txBox="1">
            <a:spLocks/>
          </p:cNvSpPr>
          <p:nvPr/>
        </p:nvSpPr>
        <p:spPr>
          <a:xfrm>
            <a:off x="1259633" y="152315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</a:t>
            </a:r>
            <a:r>
              <a:rPr lang="ar-MA" sz="2400" dirty="0"/>
              <a:t>رائز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فهم المسموع كتابيا وبشكل جماعي</a:t>
            </a:r>
            <a:r>
              <a:rPr lang="ar-MA" sz="2400" dirty="0"/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23713140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حصص اليوم 3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2130530"/>
            <a:ext cx="5533468" cy="18519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523" y="2304731"/>
            <a:ext cx="544953" cy="54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022" y="3781967"/>
            <a:ext cx="5525521" cy="14151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644403" y="3872575"/>
            <a:ext cx="540000" cy="540000"/>
          </a:xfrm>
          <a:prstGeom prst="rect">
            <a:avLst/>
          </a:prstGeom>
        </p:spPr>
      </p:pic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8807DEB9-E6B9-5E7D-1563-FFB29F0CE993}"/>
              </a:ext>
            </a:extLst>
          </p:cNvPr>
          <p:cNvSpPr txBox="1">
            <a:spLocks/>
          </p:cNvSpPr>
          <p:nvPr/>
        </p:nvSpPr>
        <p:spPr>
          <a:xfrm>
            <a:off x="2283467" y="426672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بالنسبة للمتقدمين في تقديم الحصص: تمرير رائزي التحدث والطلاقة. بالموازاة مع التمرير يشتغل المتعلمون على الوضعية ص 120. </a:t>
            </a:r>
          </a:p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بالنسبة للمتأخرين في تقديم الحصص بأسبوع او أكثر: مواصلة تقديم الحصص الدراسية.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4994187" y="2374906"/>
            <a:ext cx="1518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فهم المسموع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6D07BD51-9631-8F4C-0FFC-C4CD8FCD6B48}"/>
              </a:ext>
            </a:extLst>
          </p:cNvPr>
          <p:cNvSpPr txBox="1">
            <a:spLocks/>
          </p:cNvSpPr>
          <p:nvPr/>
        </p:nvSpPr>
        <p:spPr>
          <a:xfrm>
            <a:off x="2151615" y="291873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جماعي، كل متعلم يجيب على ورقة خاصة به.</a:t>
            </a:r>
          </a:p>
          <a:p>
            <a:pPr marL="0" indent="0">
              <a:buClrTx/>
              <a:buNone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ملاحظة: لمن تأخروا في تقديم الحصص بأسبوع أو أكثر: مواصلة تقديم الحصص الدراسية على أن يستفيد متعلموهم من دورة استدراكية.</a:t>
            </a:r>
          </a:p>
          <a:p>
            <a:pPr marL="0" indent="0">
              <a:buClrTx/>
              <a:buNone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                    </a:t>
            </a:r>
          </a:p>
        </p:txBody>
      </p:sp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2AB6D72-C2B5-A7B2-AEFD-5DC65AE15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427661"/>
            <a:ext cx="5533468" cy="72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E833910-FE23-C86D-E9B5-86661EBDF01D}"/>
              </a:ext>
            </a:extLst>
          </p:cNvPr>
          <p:cNvSpPr txBox="1"/>
          <p:nvPr/>
        </p:nvSpPr>
        <p:spPr>
          <a:xfrm>
            <a:off x="5469142" y="1418357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B16DD92-4405-421A-7D1B-E6F24C8FD5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54" y="1387878"/>
            <a:ext cx="506325" cy="58254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A33DFDA-1F3B-F53A-463D-85BC6C6B8B35}"/>
              </a:ext>
            </a:extLst>
          </p:cNvPr>
          <p:cNvSpPr txBox="1"/>
          <p:nvPr/>
        </p:nvSpPr>
        <p:spPr>
          <a:xfrm>
            <a:off x="3359020" y="1618047"/>
            <a:ext cx="32925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/ تدبير السلوك / توزيع الأوراق / شرح التعليمات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EE20A8-7210-0B94-04A8-CB7A000C2D61}"/>
              </a:ext>
            </a:extLst>
          </p:cNvPr>
          <p:cNvSpPr txBox="1"/>
          <p:nvPr/>
        </p:nvSpPr>
        <p:spPr>
          <a:xfrm>
            <a:off x="4835592" y="3886994"/>
            <a:ext cx="17139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03-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90A000D5-1E1A-8280-579F-DB5DC515D9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158" y="2280176"/>
            <a:ext cx="498834" cy="57392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838883A-5707-DE82-F84C-1519037944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158" y="3768323"/>
            <a:ext cx="594512" cy="68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5" grpId="0"/>
      <p:bldP spid="19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اليوم 3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761861"/>
            <a:ext cx="4500000" cy="93940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فهم المسموع: </a:t>
            </a:r>
            <a:r>
              <a:rPr lang="fr-FR" sz="2800" b="1" dirty="0">
                <a:cs typeface="Microsoft Uighur" panose="02000000000000000000" pitchFamily="2" charset="-78"/>
              </a:rPr>
              <a:t>CO1 – CO2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التحدث: </a:t>
            </a:r>
            <a:r>
              <a:rPr lang="fr-FR" sz="2800" b="1" dirty="0">
                <a:cs typeface="Microsoft Uighur" panose="02000000000000000000" pitchFamily="2" charset="-78"/>
              </a:rPr>
              <a:t>PO1-PO2</a:t>
            </a:r>
            <a:endParaRPr lang="ar-MA" sz="28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الطلاقة: </a:t>
            </a:r>
            <a:r>
              <a:rPr lang="fr-FR" sz="2800" b="1" dirty="0">
                <a:cs typeface="Microsoft Uighur" panose="02000000000000000000" pitchFamily="2" charset="-78"/>
              </a:rPr>
              <a:t>LF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296024" y="285011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rtl="1"/>
            <a:r>
              <a:rPr lang="ar-MA" sz="2800" dirty="0"/>
              <a:t> تقويم فهم المسموع</a:t>
            </a:r>
          </a:p>
          <a:p>
            <a:pPr algn="ctr" rtl="1"/>
            <a:r>
              <a:rPr lang="fr-FR" sz="2800" dirty="0"/>
              <a:t>CO1 – CO2</a:t>
            </a:r>
            <a:endParaRPr lang="ar-MA" sz="28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8E615B-BE39-30D2-1B6C-4019F5558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90" y="1272470"/>
            <a:ext cx="498834" cy="57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01156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195941" y="368695"/>
            <a:ext cx="865880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1595536" y="523318"/>
            <a:ext cx="6322136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رائز: فهم المسموع</a:t>
            </a: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345232" y="2151727"/>
            <a:ext cx="8131629" cy="30469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التمرير يكون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جماعيا: يجيب التلاميذ بشكل فردي كتابيا؛</a:t>
            </a:r>
          </a:p>
          <a:p>
            <a:pPr algn="r" rtl="1"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يطالب الأستاذ المتعلمين بالإنصات وتجميع أكبر عدد من المعلومات الواردة بالنص قبل أن يسمع النص الوارد على الشريحة الموالية </a:t>
            </a:r>
            <a:r>
              <a:rPr lang="ar-MA" sz="24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مرتين؛</a:t>
            </a:r>
          </a:p>
          <a:p>
            <a:pPr algn="r" rtl="1"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توجيه التلاميذ إلى الإجابة عن الأسئلة الأربعة الخاصة ب 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 ثم سؤالي </a:t>
            </a:r>
            <a:r>
              <a: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يجمع الأستاذ أوراق التحرير في نهاية الحصة قصد تصحيحها وتعبئة النتائج على شبكة التفريغ الخاصة بالمستوى الثالث.</a:t>
            </a:r>
          </a:p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ar-MA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504920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BAF5C-6AC8-0F06-DC9A-221873144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49F02D8-8D41-1EF0-8D88-E38E4E537698}"/>
              </a:ext>
            </a:extLst>
          </p:cNvPr>
          <p:cNvSpPr/>
          <p:nvPr/>
        </p:nvSpPr>
        <p:spPr>
          <a:xfrm flipH="1" flipV="1">
            <a:off x="1148416" y="77774"/>
            <a:ext cx="6307494" cy="577311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73F65DF-BE55-9157-F11A-060ADB93DB68}"/>
              </a:ext>
            </a:extLst>
          </p:cNvPr>
          <p:cNvSpPr txBox="1"/>
          <p:nvPr/>
        </p:nvSpPr>
        <p:spPr>
          <a:xfrm>
            <a:off x="2263530" y="164413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النص </a:t>
            </a: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(النموذج 1)</a:t>
            </a:r>
          </a:p>
        </p:txBody>
      </p:sp>
      <p:sp>
        <p:nvSpPr>
          <p:cNvPr id="2" name="Zone de texte 2">
            <a:extLst>
              <a:ext uri="{FF2B5EF4-FFF2-40B4-BE49-F238E27FC236}">
                <a16:creationId xmlns:a16="http://schemas.microsoft.com/office/drawing/2014/main" id="{8DEA5809-C31E-9E70-C346-AA0DDD079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757001"/>
            <a:ext cx="7772400" cy="5639074"/>
          </a:xfrm>
          <a:custGeom>
            <a:avLst/>
            <a:gdLst>
              <a:gd name="csX0" fmla="*/ 0 w 7772400"/>
              <a:gd name="csY0" fmla="*/ 0 h 5639074"/>
              <a:gd name="csX1" fmla="*/ 7772400 w 7772400"/>
              <a:gd name="csY1" fmla="*/ 0 h 5639074"/>
              <a:gd name="csX2" fmla="*/ 7772400 w 7772400"/>
              <a:gd name="csY2" fmla="*/ 5639074 h 5639074"/>
              <a:gd name="csX3" fmla="*/ 0 w 7772400"/>
              <a:gd name="csY3" fmla="*/ 5639074 h 5639074"/>
              <a:gd name="csX4" fmla="*/ 0 w 7772400"/>
              <a:gd name="csY4" fmla="*/ 0 h 56390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772400" h="5639074" fill="none" extrusionOk="0">
                <a:moveTo>
                  <a:pt x="0" y="0"/>
                </a:moveTo>
                <a:cubicBezTo>
                  <a:pt x="2868582" y="-108279"/>
                  <a:pt x="4868581" y="147641"/>
                  <a:pt x="7772400" y="0"/>
                </a:cubicBezTo>
                <a:cubicBezTo>
                  <a:pt x="7664359" y="564310"/>
                  <a:pt x="7901056" y="4900852"/>
                  <a:pt x="7772400" y="5639074"/>
                </a:cubicBezTo>
                <a:cubicBezTo>
                  <a:pt x="5505733" y="5472168"/>
                  <a:pt x="1349785" y="5581671"/>
                  <a:pt x="0" y="5639074"/>
                </a:cubicBezTo>
                <a:cubicBezTo>
                  <a:pt x="-65183" y="4530127"/>
                  <a:pt x="151676" y="766483"/>
                  <a:pt x="0" y="0"/>
                </a:cubicBezTo>
                <a:close/>
              </a:path>
              <a:path w="7772400" h="5639074" stroke="0" extrusionOk="0">
                <a:moveTo>
                  <a:pt x="0" y="0"/>
                </a:moveTo>
                <a:cubicBezTo>
                  <a:pt x="2746344" y="-11483"/>
                  <a:pt x="4331799" y="137813"/>
                  <a:pt x="7772400" y="0"/>
                </a:cubicBezTo>
                <a:cubicBezTo>
                  <a:pt x="7678747" y="1484334"/>
                  <a:pt x="7939409" y="4491540"/>
                  <a:pt x="7772400" y="5639074"/>
                </a:cubicBezTo>
                <a:cubicBezTo>
                  <a:pt x="5017530" y="5589527"/>
                  <a:pt x="1768779" y="5648111"/>
                  <a:pt x="0" y="5639074"/>
                </a:cubicBezTo>
                <a:cubicBezTo>
                  <a:pt x="165041" y="3003419"/>
                  <a:pt x="-77590" y="673029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89877614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 rtl="1">
              <a:lnSpc>
                <a:spcPts val="3000"/>
              </a:lnSpc>
              <a:spcAft>
                <a:spcPts val="800"/>
              </a:spcAft>
              <a:buNone/>
            </a:pP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زَهْرَةُ النَّرْجِسِ</a:t>
            </a:r>
          </a:p>
          <a:p>
            <a:pPr algn="r" rtl="1">
              <a:lnSpc>
                <a:spcPts val="3000"/>
              </a:lnSpc>
              <a:spcAft>
                <a:spcPts val="600"/>
              </a:spcAft>
              <a:buNone/>
            </a:pP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وَقَفَتْ سارةُ عِندَ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ٱلْجَدْوَلِ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ٱلصَّغيرِ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تَتَأَمَّلُ زَهْرَةَ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ٱلنَّرْجِسِ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ٱلْمُتَفَتِّحَةَ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ثُمَّ قالتْ بِصَوْتٍ رَقيقٍ:</a:t>
            </a:r>
          </a:p>
          <a:p>
            <a:pPr algn="r" rtl="1">
              <a:lnSpc>
                <a:spcPts val="3000"/>
              </a:lnSpc>
              <a:spcAft>
                <a:spcPts val="600"/>
              </a:spcAft>
              <a:buNone/>
            </a:pP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يا زَهْرَةَ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ٱلنَّرْجِسِ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ما أَجْمَلَكِ! هَلّا تَنْتَقِلينَ مَعي إِلى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ٱلْمَدينَةِ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  <a:p>
            <a:pPr algn="r" rtl="1">
              <a:lnSpc>
                <a:spcPts val="3000"/>
              </a:lnSpc>
              <a:spcAft>
                <a:spcPts val="600"/>
              </a:spcAft>
              <a:buNone/>
            </a:pP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فَأَجابَتِ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ٱلزَّهْرَةُ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مُتَبَسِّمَة:</a:t>
            </a:r>
          </a:p>
          <a:p>
            <a:pPr algn="r" rtl="1">
              <a:lnSpc>
                <a:spcPts val="3000"/>
              </a:lnSpc>
              <a:spcAft>
                <a:spcPts val="600"/>
              </a:spcAft>
              <a:buNone/>
            </a:pP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كَيْفَ أَتْرُكُ  هذا المكانَ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ٱلْهادِئَ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وَرِفاقي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ٱلزُّهورَ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وَٱلْعَصافيرَ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 هُنا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ٱلشَّمْسُ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دافِئَةٌ،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وَٱلنَّدى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يُداعِبُ أَوْراقَنا كُلَّ صَباحٍ!</a:t>
            </a:r>
          </a:p>
          <a:p>
            <a:pPr algn="r" rtl="1">
              <a:lnSpc>
                <a:spcPts val="3000"/>
              </a:lnSpc>
              <a:spcAft>
                <a:spcPts val="600"/>
              </a:spcAft>
              <a:buNone/>
            </a:pP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قالتْ سارةُ بِحَماسٍ:</a:t>
            </a:r>
          </a:p>
          <a:p>
            <a:pPr algn="r" rtl="1">
              <a:lnSpc>
                <a:spcPts val="3000"/>
              </a:lnSpc>
              <a:spcAft>
                <a:spcPts val="600"/>
              </a:spcAft>
              <a:buNone/>
            </a:pP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لَكِنْ فِي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ٱلْمَدينَةِ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حَدائِقُ نَظيفَةٌ، وَأَشْجارٌ عالِيَةٌ، وَأَطْفالٌ يُحِبّونَ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ٱلزُّهورَ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وَيَزْرَعونَها في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ٱلشُّرْفاتِ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 algn="r" rtl="1">
              <a:lnSpc>
                <a:spcPts val="3000"/>
              </a:lnSpc>
              <a:spcAft>
                <a:spcPts val="600"/>
              </a:spcAft>
              <a:buNone/>
            </a:pP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فَكَّرَتِ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ٱلزَّهْرَةُ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قَليلاً وَقالَتْ:</a:t>
            </a:r>
          </a:p>
          <a:p>
            <a:pPr algn="r" rtl="1">
              <a:lnSpc>
                <a:spcPts val="3000"/>
              </a:lnSpc>
              <a:spcAft>
                <a:spcPts val="600"/>
              </a:spcAft>
              <a:buNone/>
            </a:pP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	يا سارةُ، أَبْلِغي أَهْلَ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ٱلْمَدينَةِ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أَنْ يَحْفَظوا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ٱلْماءَ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وَيَكُفّوا عَنْ رَمْيِ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ٱلْمُخَلَّفاتِ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MA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ٱلْأنهارِ</a:t>
            </a:r>
            <a:r>
              <a:rPr lang="ar-M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فَإِذا حافظوا عَلى الطبيعَةِ، سَأُزْهِرُ عِنْدَ نَوافِذِهِمْ، وَأَمْلَأُ حَياتَهُمْ  عِطْراً وَأَلواناً!</a:t>
            </a:r>
          </a:p>
          <a:p>
            <a:pPr algn="r" rtl="1">
              <a:lnSpc>
                <a:spcPts val="3000"/>
              </a:lnSpc>
              <a:spcAft>
                <a:spcPts val="800"/>
              </a:spcAft>
              <a:buNone/>
            </a:pP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13119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E605F-A0BA-2594-04DD-130A2F305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231546-9A54-E7DD-6BFA-5DBA81EA0280}"/>
              </a:ext>
            </a:extLst>
          </p:cNvPr>
          <p:cNvSpPr txBox="1"/>
          <p:nvPr/>
        </p:nvSpPr>
        <p:spPr>
          <a:xfrm>
            <a:off x="1296024" y="285011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التحدث: </a:t>
            </a:r>
            <a:r>
              <a:rPr lang="fr-FR" sz="2800" b="1" dirty="0">
                <a:cs typeface="Microsoft Uighur" panose="02000000000000000000" pitchFamily="2" charset="-78"/>
              </a:rPr>
              <a:t>PO1-PO2</a:t>
            </a:r>
            <a:endParaRPr lang="ar-MA" sz="2800" b="1" dirty="0">
              <a:cs typeface="Microsoft Uighur" panose="02000000000000000000" pitchFamily="2" charset="-78"/>
            </a:endParaRPr>
          </a:p>
          <a:p>
            <a:pPr algn="ct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تقويم الطلاقة: </a:t>
            </a:r>
            <a:r>
              <a:rPr lang="fr-FR" sz="2800" b="1" dirty="0">
                <a:cs typeface="Microsoft Uighur" panose="02000000000000000000" pitchFamily="2" charset="-78"/>
              </a:rPr>
              <a:t>LF</a:t>
            </a:r>
          </a:p>
        </p:txBody>
      </p:sp>
    </p:spTree>
    <p:extLst>
      <p:ext uri="{BB962C8B-B14F-4D97-AF65-F5344CB8AC3E}">
        <p14:creationId xmlns:p14="http://schemas.microsoft.com/office/powerpoint/2010/main" val="339629625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68123-7C90-57B5-23BA-2963482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4611610-EBF4-F560-6B26-B5DCA4A1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121" y="3069000"/>
            <a:ext cx="7886700" cy="720000"/>
          </a:xfrm>
        </p:spPr>
        <p:txBody>
          <a:bodyPr>
            <a:normAutofit fontScale="90000"/>
          </a:bodyPr>
          <a:lstStyle/>
          <a:p>
            <a:pPr lvl="0" algn="r" defTabSz="914400">
              <a:lnSpc>
                <a:spcPct val="100000"/>
              </a:lnSpc>
              <a:tabLst>
                <a:tab pos="6902450" algn="l"/>
              </a:tabLst>
              <a:defRPr/>
            </a:pP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-المشاركة في حوار بتوظيف الأفعال الكلامية المدرسة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PO1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b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</a:b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-أخذ الكلمة لإنتاج نصوص شفهية بغرض السرد انطلاقا من مشاهد (</a:t>
            </a:r>
            <a:r>
              <a:rPr lang="fr-FR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PO2</a:t>
            </a:r>
            <a:r>
              <a:rPr lang="ar-MA" sz="4000" kern="0" dirty="0">
                <a:solidFill>
                  <a:srgbClr val="106585"/>
                </a:solidFill>
                <a:cs typeface="Calibri" panose="020F0502020204030204" pitchFamily="34" charset="0"/>
              </a:rPr>
              <a:t>)؛</a:t>
            </a:r>
            <a:endParaRPr lang="ar-MA" sz="4000" kern="0" dirty="0">
              <a:solidFill>
                <a:srgbClr val="106585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9FD58A-6156-5293-BAFA-77C58457D393}"/>
              </a:ext>
            </a:extLst>
          </p:cNvPr>
          <p:cNvSpPr txBox="1"/>
          <p:nvPr/>
        </p:nvSpPr>
        <p:spPr>
          <a:xfrm>
            <a:off x="1165396" y="1023648"/>
            <a:ext cx="6340150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PO </a:t>
            </a:r>
            <a:r>
              <a:rPr lang="ar-MA" sz="2800" dirty="0"/>
              <a:t>تقويم الكفاية: </a:t>
            </a:r>
          </a:p>
          <a:p>
            <a:pPr algn="ctr"/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إنتاج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نصوص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شفهية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وفق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أغراض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تواصلية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2478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0893-F1AD-73F9-7A88-1E8AEB53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EC7139-C92C-9A56-D37A-D39DF25260AA}"/>
              </a:ext>
            </a:extLst>
          </p:cNvPr>
          <p:cNvSpPr/>
          <p:nvPr/>
        </p:nvSpPr>
        <p:spPr>
          <a:xfrm flipH="1" flipV="1">
            <a:off x="2253541" y="368699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CD6620C-5AAD-2E58-985F-DC3A92FFF464}"/>
              </a:ext>
            </a:extLst>
          </p:cNvPr>
          <p:cNvSpPr txBox="1"/>
          <p:nvPr/>
        </p:nvSpPr>
        <p:spPr>
          <a:xfrm>
            <a:off x="2450145" y="512620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موجهات تمرير رائز التحدث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A3251-DE89-DEA4-7EBD-3F4F77427A7D}"/>
              </a:ext>
            </a:extLst>
          </p:cNvPr>
          <p:cNvSpPr txBox="1"/>
          <p:nvPr/>
        </p:nvSpPr>
        <p:spPr>
          <a:xfrm>
            <a:off x="506185" y="1576291"/>
            <a:ext cx="8131629" cy="4462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lvl="0" indent="-4572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تمرير رائزي التحدث والطلاقة في جلسة واحدة وبشكل فردي: تلميذ تلو الآخر؛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يعرض </a:t>
            </a:r>
            <a:r>
              <a:rPr lang="ar-MA" sz="2400" b="1" kern="0" dirty="0" err="1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الممرر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PO1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التلميذ: يقرأ عليه الوضعية ويمنحه مهلة للتفكير قبل تقديم الإجابة؛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إلى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</a:t>
            </a:r>
            <a:r>
              <a:rPr lang="fr-FR" sz="28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PO2</a:t>
            </a:r>
            <a:r>
              <a:rPr lang="ar-MA" sz="4000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يَمْنَحُ اَلْممرر لِلْمُتَعَلِّمِ 30 ثانية لِمُلاحَظَةِ الصّوَرِ جَيِّدًا، ثم يقرأ عليه السؤال الأول يطالبه بالإجابة بجمل تامة، ثم السؤال الثاني ويطلب منه الإجابة وهكذا حتى يكمل الأسئلة.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يُحَفِّزُ الممرر المُتَعَلِّمَ عَلى الِاسْتِرْسالِ إِذا تَوَقَّفَ، دونَ أَنْ يوَجِّهَهُ إِلى الإِجابَةِ بِكَلِماتٍ مِثْلَ: وَماذا حَدَثَ بَعْدُ؟ وَكَيْفَ حَدَثَ ذلِكَ؟</a:t>
            </a:r>
          </a:p>
          <a:p>
            <a:pPr marL="742950" marR="0" lvl="0" indent="-74295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lang="ar-M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 درجة تحكم التلميذ في الكفاية مباشرة بعد الإجابة على شبكة التفريغ.</a:t>
            </a:r>
          </a:p>
        </p:txBody>
      </p:sp>
    </p:spTree>
    <p:extLst>
      <p:ext uri="{BB962C8B-B14F-4D97-AF65-F5344CB8AC3E}">
        <p14:creationId xmlns:p14="http://schemas.microsoft.com/office/powerpoint/2010/main" val="152200072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DE79E-564B-7425-C047-94C0EC5D5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8248B56-7E7F-A75D-A954-3045B54D93AD}"/>
              </a:ext>
            </a:extLst>
          </p:cNvPr>
          <p:cNvSpPr>
            <a:spLocks/>
          </p:cNvSpPr>
          <p:nvPr/>
        </p:nvSpPr>
        <p:spPr>
          <a:xfrm>
            <a:off x="2733869" y="131773"/>
            <a:ext cx="2041370" cy="25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تدريبية</a:t>
            </a:r>
            <a:r>
              <a:rPr lang="ar-MA" sz="2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3985F763-E55E-D7B4-99D4-31AFD6E7F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النص على الصفحة 120، اقرؤوا النص ثم اكتبوا على دفاتر القسم أسئلة تتحدون بها زملاءكم.</a:t>
            </a:r>
            <a:b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endParaRPr lang="fr-FR" b="1" i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59FEB2-1691-904E-C4E3-96E88B140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784" y="2109390"/>
            <a:ext cx="2338910" cy="331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7285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426E-ABED-1097-4343-7FAF87F5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F1E500-37B7-A081-D577-D67CB64845B7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3024F6-451D-09B1-0A9E-79FF7CDD5405}"/>
              </a:ext>
            </a:extLst>
          </p:cNvPr>
          <p:cNvSpPr txBox="1"/>
          <p:nvPr/>
        </p:nvSpPr>
        <p:spPr>
          <a:xfrm>
            <a:off x="2425614" y="3787019"/>
            <a:ext cx="4292772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dirty="0"/>
              <a:t> </a:t>
            </a:r>
            <a:r>
              <a:rPr lang="fr-FR" dirty="0"/>
              <a:t> PO1  </a:t>
            </a:r>
            <a:r>
              <a:rPr lang="ar-MA" dirty="0"/>
              <a:t>أشارك في حوار بتوظيف الأفعال الكلامية</a:t>
            </a:r>
            <a:r>
              <a:rPr lang="fr-F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103061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A593-F3DC-B928-F973-24B73F16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CCDF10-CA63-F8AD-750E-A85F9E5A1935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3D1F37FE-F165-FE84-965B-FB406EE8CA20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475DC2-9864-33F1-C0E6-AF956DD61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039448"/>
              </p:ext>
            </p:extLst>
          </p:nvPr>
        </p:nvGraphicFramePr>
        <p:xfrm>
          <a:off x="993191" y="1898755"/>
          <a:ext cx="7539134" cy="328762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70209">
                  <a:extLst>
                    <a:ext uri="{9D8B030D-6E8A-4147-A177-3AD203B41FA5}">
                      <a16:colId xmlns:a16="http://schemas.microsoft.com/office/drawing/2014/main" val="4209966833"/>
                    </a:ext>
                  </a:extLst>
                </a:gridCol>
                <a:gridCol w="1025006">
                  <a:extLst>
                    <a:ext uri="{9D8B030D-6E8A-4147-A177-3AD203B41FA5}">
                      <a16:colId xmlns:a16="http://schemas.microsoft.com/office/drawing/2014/main" val="3038388749"/>
                    </a:ext>
                  </a:extLst>
                </a:gridCol>
                <a:gridCol w="3315412">
                  <a:extLst>
                    <a:ext uri="{9D8B030D-6E8A-4147-A177-3AD203B41FA5}">
                      <a16:colId xmlns:a16="http://schemas.microsoft.com/office/drawing/2014/main" val="3991547100"/>
                    </a:ext>
                  </a:extLst>
                </a:gridCol>
                <a:gridCol w="1028507">
                  <a:extLst>
                    <a:ext uri="{9D8B030D-6E8A-4147-A177-3AD203B41FA5}">
                      <a16:colId xmlns:a16="http://schemas.microsoft.com/office/drawing/2014/main" val="3605873352"/>
                    </a:ext>
                  </a:extLst>
                </a:gridCol>
              </a:tblGrid>
              <a:tr h="29849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الكفاية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رقم الوضعية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المعايير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300">
                          <a:effectLst/>
                        </a:rPr>
                        <a:t>التنقيط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3153920019"/>
                  </a:ext>
                </a:extLst>
              </a:tr>
              <a:tr h="14955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200">
                          <a:effectLst/>
                        </a:rPr>
                        <a:t>PO1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-شارك في الحوار محترما موضوع الوضعية 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-عبر عما يفضله موظفا أساليب مناسبة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-وصف المكان الذي يعيش فيه</a:t>
                      </a:r>
                      <a:endParaRPr lang="fr-FR" sz="1400" dirty="0">
                        <a:effectLst/>
                      </a:endParaRP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أقل </a:t>
                      </a:r>
                      <a:r>
                        <a:rPr lang="ar-MA" sz="1400" b="1" dirty="0">
                          <a:effectLst/>
                        </a:rPr>
                        <a:t>4 أخطاء</a:t>
                      </a:r>
                      <a:endParaRPr lang="fr-FR" sz="12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ن</a:t>
                      </a:r>
                    </a:p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1ن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/>
                </a:tc>
                <a:extLst>
                  <a:ext uri="{0D108BD9-81ED-4DB2-BD59-A6C34878D82A}">
                    <a16:rowId xmlns:a16="http://schemas.microsoft.com/office/drawing/2014/main" val="2279131727"/>
                  </a:ext>
                </a:extLst>
              </a:tr>
              <a:tr h="432000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المجموع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5896" marR="65896" marT="0" marB="0" anchor="ctr"/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effectLst/>
                      </a:endParaRPr>
                    </a:p>
                  </a:txBody>
                  <a:tcPr marL="65896" marR="6589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5896" marR="65896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8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03074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D10DFA8-5E8D-7803-ABA4-D9590336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i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يفصل الحاسوب عن جهاز العرض</a:t>
            </a:r>
            <a:endParaRPr lang="fr-FR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18A55F5-60EA-D7A4-519A-40EAF1DB064B}"/>
              </a:ext>
            </a:extLst>
          </p:cNvPr>
          <p:cNvSpPr txBox="1"/>
          <p:nvPr/>
        </p:nvSpPr>
        <p:spPr>
          <a:xfrm>
            <a:off x="493486" y="1888494"/>
            <a:ext cx="8379576" cy="3546714"/>
          </a:xfrm>
          <a:prstGeom prst="roundRect">
            <a:avLst>
              <a:gd name="adj" fmla="val 5991"/>
            </a:avLst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ذاتَ يَوْمٍ، دارَ بَيْنَكَ وبَيْنَ زَميلِكَ حِوارٌ حَوْلَ الْقَرْيَةِ وَالْمَدينَةِ. فَأَخَذَ يَسْأَلُكَ وَأَنْتَ تُجيبُهُ. اِسْتَعِد سألعبُ دورَ زَميلِكَ.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أَيَّهُما تُفَضِّلُ يا ...... اَلْمَدينَةَ أَوِ الْقَرْيَةَ؟ </a:t>
            </a: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S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</a:t>
            </a:r>
            <a:endParaRPr lang="fr-FR" sz="28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 indent="-457200" algn="r" rtl="1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ar-MA" sz="28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أُريدُ أَنْ تَصِفَ لي قَرْيَتَكَ (أَو مَدينَتَكَ) الَّتي تَسْكُنُ فيها.</a:t>
            </a:r>
          </a:p>
          <a:p>
            <a:pPr marL="457200"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.............................................................................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69653-8DA3-2A40-F9C6-7FE93432E9B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9235D32-3721-59FE-DC2E-D1DD48F66AD7}"/>
              </a:ext>
            </a:extLst>
          </p:cNvPr>
          <p:cNvSpPr txBox="1"/>
          <p:nvPr/>
        </p:nvSpPr>
        <p:spPr>
          <a:xfrm>
            <a:off x="4052373" y="1479048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PO1</a:t>
            </a:r>
          </a:p>
        </p:txBody>
      </p:sp>
    </p:spTree>
    <p:extLst>
      <p:ext uri="{BB962C8B-B14F-4D97-AF65-F5344CB8AC3E}">
        <p14:creationId xmlns:p14="http://schemas.microsoft.com/office/powerpoint/2010/main" val="264609609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A0C6-D25C-95CC-EDD5-91A03FA8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BAAD77-6887-63EB-894F-9E599B1C8E9A}"/>
              </a:ext>
            </a:extLst>
          </p:cNvPr>
          <p:cNvSpPr txBox="1"/>
          <p:nvPr/>
        </p:nvSpPr>
        <p:spPr>
          <a:xfrm>
            <a:off x="3396342" y="2801482"/>
            <a:ext cx="2565364" cy="68841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15000"/>
              </a:lnSpc>
              <a:spcAft>
                <a:spcPts val="800"/>
              </a:spcAft>
            </a:pP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وضعية التحدث </a:t>
            </a:r>
            <a:r>
              <a:rPr lang="ar-MA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B5450B-9362-04E9-9EE7-96DD5891965E}"/>
              </a:ext>
            </a:extLst>
          </p:cNvPr>
          <p:cNvSpPr txBox="1"/>
          <p:nvPr/>
        </p:nvSpPr>
        <p:spPr>
          <a:xfrm>
            <a:off x="2146386" y="4308098"/>
            <a:ext cx="457200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fr-FR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PO2</a:t>
            </a:r>
            <a:r>
              <a:rPr lang="ar-MA" dirty="0">
                <a:solidFill>
                  <a:schemeClr val="accent1">
                    <a:lumMod val="50000"/>
                  </a:schemeClr>
                </a:solidFill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ar-MA" sz="1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أُنْتِجُ نُصوصاً شَفَهِيَّةً بِغَرَضِ </a:t>
            </a:r>
            <a:r>
              <a:rPr lang="ar-MA" sz="1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ٱلسَّرْدِ</a:t>
            </a:r>
            <a:r>
              <a:rPr lang="ar-MA" sz="1800" dirty="0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 أَوِ </a:t>
            </a:r>
            <a:r>
              <a:rPr lang="ar-MA" sz="1800" dirty="0" err="1">
                <a:solidFill>
                  <a:schemeClr val="accent1">
                    <a:lumMod val="50000"/>
                  </a:schemeClr>
                </a:solidFill>
                <a:effectLst/>
                <a:ea typeface="DengXian" panose="02010600030101010101" pitchFamily="2" charset="-122"/>
                <a:cs typeface="Calibri" panose="020F0502020204030204" pitchFamily="34" charset="0"/>
              </a:rPr>
              <a:t>ٱلْوَصْفِ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2772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82484-B437-4076-1FC3-DA7E6D6D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153FC6-9687-EE79-D39D-18C50619E942}"/>
              </a:ext>
            </a:extLst>
          </p:cNvPr>
          <p:cNvSpPr/>
          <p:nvPr/>
        </p:nvSpPr>
        <p:spPr>
          <a:xfrm flipH="1" flipV="1">
            <a:off x="2076258" y="843755"/>
            <a:ext cx="4636919" cy="532201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930943B-89D4-23D1-C2D4-FA7FB464D41F}"/>
              </a:ext>
            </a:extLst>
          </p:cNvPr>
          <p:cNvSpPr txBox="1"/>
          <p:nvPr/>
        </p:nvSpPr>
        <p:spPr>
          <a:xfrm>
            <a:off x="2272863" y="951159"/>
            <a:ext cx="4357183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تقويم التحدث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885424-E11D-64B6-F1DB-29689E8D8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420295"/>
              </p:ext>
            </p:extLst>
          </p:nvPr>
        </p:nvGraphicFramePr>
        <p:xfrm>
          <a:off x="467282" y="1375956"/>
          <a:ext cx="7968343" cy="51214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960180">
                  <a:extLst>
                    <a:ext uri="{9D8B030D-6E8A-4147-A177-3AD203B41FA5}">
                      <a16:colId xmlns:a16="http://schemas.microsoft.com/office/drawing/2014/main" val="4271460483"/>
                    </a:ext>
                  </a:extLst>
                </a:gridCol>
                <a:gridCol w="802433">
                  <a:extLst>
                    <a:ext uri="{9D8B030D-6E8A-4147-A177-3AD203B41FA5}">
                      <a16:colId xmlns:a16="http://schemas.microsoft.com/office/drawing/2014/main" val="2182172349"/>
                    </a:ext>
                  </a:extLst>
                </a:gridCol>
                <a:gridCol w="4208106">
                  <a:extLst>
                    <a:ext uri="{9D8B030D-6E8A-4147-A177-3AD203B41FA5}">
                      <a16:colId xmlns:a16="http://schemas.microsoft.com/office/drawing/2014/main" val="2656717979"/>
                    </a:ext>
                  </a:extLst>
                </a:gridCol>
                <a:gridCol w="997624">
                  <a:extLst>
                    <a:ext uri="{9D8B030D-6E8A-4147-A177-3AD203B41FA5}">
                      <a16:colId xmlns:a16="http://schemas.microsoft.com/office/drawing/2014/main" val="3112164930"/>
                    </a:ext>
                  </a:extLst>
                </a:gridCol>
              </a:tblGrid>
              <a:tr h="4426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الكفاية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السؤال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المعيار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>
                          <a:effectLst/>
                        </a:rPr>
                        <a:t>التنقيط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358429760"/>
                  </a:ext>
                </a:extLst>
              </a:tr>
              <a:tr h="774945"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fr-FR" sz="1400">
                          <a:effectLst/>
                        </a:rPr>
                        <a:t>PO2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خاطئة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850070418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إجابة صحيحة بجملة تامة</a:t>
                      </a:r>
                      <a:endParaRPr lang="fr-FR" sz="12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>
                          <a:effectLst/>
                        </a:rPr>
                        <a:t>إجابة صحيحة بجملة غير تامة</a:t>
                      </a:r>
                      <a:endParaRPr lang="fr-FR" sz="12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إجابة خاطئة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2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1</a:t>
                      </a:r>
                      <a:endParaRPr lang="fr-FR" sz="120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499666911"/>
                  </a:ext>
                </a:extLst>
              </a:tr>
              <a:tr h="7749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r>
                        <a:rPr lang="ar-MA" sz="1400" dirty="0">
                          <a:effectLst/>
                        </a:rPr>
                        <a:t>إجابة صحيحة بجملة غير تامة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إجابة خاطئة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3562489412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>
                          <a:effectLst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ar-MA" sz="1400" dirty="0">
                          <a:effectLst/>
                        </a:rPr>
                        <a:t>  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ارتكاب ثلاثة أخطاء لغوية على الأكثر.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780101666"/>
                  </a:ext>
                </a:extLst>
              </a:tr>
              <a:tr h="6742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على الأقل مناسبا للمشهد في جملة تامة على الأقل.</a:t>
                      </a:r>
                      <a:endParaRPr lang="fr-FR" sz="12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ارتكب بين 4 و6 أخطاء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806716684"/>
                  </a:ext>
                </a:extLst>
              </a:tr>
              <a:tr h="1141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سرد حدثا مناسبا بجمل غير تامة مع أخطاء تفوق 6 أخطاء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143095808"/>
                  </a:ext>
                </a:extLst>
              </a:tr>
              <a:tr h="1141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993900" algn="r"/>
                        </a:tabLs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dirty="0">
                          <a:effectLst/>
                        </a:rPr>
                        <a:t>لم يسرد حدثا مناسبا</a:t>
                      </a:r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 anchor="ctr"/>
                </a:tc>
                <a:extLst>
                  <a:ext uri="{0D108BD9-81ED-4DB2-BD59-A6C34878D82A}">
                    <a16:rowId xmlns:a16="http://schemas.microsoft.com/office/drawing/2014/main" val="2065350669"/>
                  </a:ext>
                </a:extLst>
              </a:tr>
              <a:tr h="114162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800" dirty="0">
                          <a:solidFill>
                            <a:srgbClr val="FF0000"/>
                          </a:solidFill>
                          <a:effectLst/>
                        </a:rPr>
                        <a:t>المجموع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989" marR="67989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7989" marR="67989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…/10</a:t>
                      </a:r>
                    </a:p>
                  </a:txBody>
                  <a:tcPr marL="67989" marR="6798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926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01184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ADE4-0496-57D0-8E82-18EF0C22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F5512F9-E9D3-5CD4-E165-18CE489BDAD0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1683F5-860C-F0F1-F565-3707A8E24B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43462" y="702876"/>
            <a:ext cx="828000" cy="827999"/>
          </a:xfr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22DA1125-4442-82C8-8DF1-7AB1011A0481}"/>
              </a:ext>
            </a:extLst>
          </p:cNvPr>
          <p:cNvSpPr txBox="1"/>
          <p:nvPr/>
        </p:nvSpPr>
        <p:spPr>
          <a:xfrm>
            <a:off x="1278610" y="4880432"/>
            <a:ext cx="7087840" cy="16555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عُنْوانُ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ٱلَّتي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تُذَكِّرُك بِها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ٱلصُّوَرُ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مَنْ هِيَ شَخْصِيّات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هذِهِ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ٱلْحِكايَةِ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MA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الأشياء التي يحبها إسماعيل في قريته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اِخْتَرْ مَشْهَداً واحِداً 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واسرد الحدث المناسب له 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جُ</a:t>
            </a:r>
            <a:r>
              <a:rPr lang="ar-M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مَلٍ تامَّةٍ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A3B931-A92F-170A-2E9B-348C68669632}"/>
              </a:ext>
            </a:extLst>
          </p:cNvPr>
          <p:cNvSpPr txBox="1"/>
          <p:nvPr/>
        </p:nvSpPr>
        <p:spPr>
          <a:xfrm>
            <a:off x="326571" y="1504740"/>
            <a:ext cx="7616891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لاحِظْ جَيِّداً جَميعَ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ٱلصُّوَرِ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سَأَسْأَلُكَ أَسْئِلَةً وَأَنْتَ تُجيبُ. عَلَيْكَ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ٱلتَّحَدُّثُ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بِجُمَلٍ تامَّةٍ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بِٱللُّغَةِ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ٱلْعَرَبِيَّةِ</a:t>
            </a:r>
            <a:r>
              <a:rPr lang="ar-SA" sz="180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9F5A7D-C654-1933-E154-454DE4AC005A}"/>
              </a:ext>
            </a:extLst>
          </p:cNvPr>
          <p:cNvSpPr txBox="1"/>
          <p:nvPr/>
        </p:nvSpPr>
        <p:spPr>
          <a:xfrm>
            <a:off x="8264755" y="1786587"/>
            <a:ext cx="5725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PO2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9EDEF8F-002F-7AFF-092C-4A2979202430}"/>
              </a:ext>
            </a:extLst>
          </p:cNvPr>
          <p:cNvGrpSpPr/>
          <p:nvPr/>
        </p:nvGrpSpPr>
        <p:grpSpPr>
          <a:xfrm>
            <a:off x="472045" y="2092079"/>
            <a:ext cx="8059087" cy="2750777"/>
            <a:chOff x="542456" y="1889138"/>
            <a:chExt cx="8059087" cy="275077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431E58B-9345-FE06-AF62-3D6EF0C84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9051" y="1889138"/>
              <a:ext cx="1832868" cy="1326362"/>
            </a:xfrm>
            <a:prstGeom prst="roundRect">
              <a:avLst>
                <a:gd name="adj" fmla="val 15710"/>
              </a:avLst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3A8154A-A5F3-1A75-B499-25F429F04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8674" y="1889138"/>
              <a:ext cx="1832869" cy="1326363"/>
            </a:xfrm>
            <a:prstGeom prst="roundRect">
              <a:avLst>
                <a:gd name="adj" fmla="val 15710"/>
              </a:avLst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1257A58-E77C-A6D8-BD2B-7EA4FF745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2456" y="1889138"/>
              <a:ext cx="1796866" cy="1326362"/>
            </a:xfrm>
            <a:prstGeom prst="roundRect">
              <a:avLst>
                <a:gd name="adj" fmla="val 15710"/>
              </a:avLst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7D97C2C-F1FB-9242-25AE-EEEEC6CDB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6077" y="1889138"/>
              <a:ext cx="1716757" cy="1326362"/>
            </a:xfrm>
            <a:prstGeom prst="roundRect">
              <a:avLst>
                <a:gd name="adj" fmla="val 15710"/>
              </a:avLst>
            </a:prstGeom>
          </p:spPr>
        </p:pic>
        <p:pic>
          <p:nvPicPr>
            <p:cNvPr id="10" name="Image 9" descr="Une image contenant véhicule, Véhicule terrestre, bus, transport&#10;&#10;Le contenu généré par l’IA peut être incorrect.">
              <a:extLst>
                <a:ext uri="{FF2B5EF4-FFF2-40B4-BE49-F238E27FC236}">
                  <a16:creationId xmlns:a16="http://schemas.microsoft.com/office/drawing/2014/main" id="{87370939-7471-0A4D-66FD-F79EB84AF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35871" y="3288556"/>
              <a:ext cx="1832870" cy="1351359"/>
            </a:xfrm>
            <a:prstGeom prst="roundRect">
              <a:avLst>
                <a:gd name="adj" fmla="val 15710"/>
              </a:avLst>
            </a:prstGeom>
          </p:spPr>
        </p:pic>
        <p:pic>
          <p:nvPicPr>
            <p:cNvPr id="11" name="Image 10" descr="Une image contenant ciel, Zone métropolitaine, Métropole, Zone urbaine&#10;&#10;Le contenu généré par l’IA peut être incorrect.">
              <a:extLst>
                <a:ext uri="{FF2B5EF4-FFF2-40B4-BE49-F238E27FC236}">
                  <a16:creationId xmlns:a16="http://schemas.microsoft.com/office/drawing/2014/main" id="{B5092F77-F03F-FBF2-351A-CA0C1D8A2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48952" y="3309675"/>
              <a:ext cx="1832871" cy="1326362"/>
            </a:xfrm>
            <a:prstGeom prst="roundRect">
              <a:avLst>
                <a:gd name="adj" fmla="val 15710"/>
              </a:avLst>
            </a:prstGeom>
          </p:spPr>
        </p:pic>
        <p:pic>
          <p:nvPicPr>
            <p:cNvPr id="13" name="Image 12" descr="Une image contenant Véhicule terrestre, véhicule, voiture, croquis&#10;&#10;Le contenu généré par l’IA peut être incorrect.">
              <a:extLst>
                <a:ext uri="{FF2B5EF4-FFF2-40B4-BE49-F238E27FC236}">
                  <a16:creationId xmlns:a16="http://schemas.microsoft.com/office/drawing/2014/main" id="{A066317C-B33C-EC47-A12E-8D3E3A98A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682087" y="3309675"/>
              <a:ext cx="1802368" cy="1326362"/>
            </a:xfrm>
            <a:prstGeom prst="roundRect">
              <a:avLst>
                <a:gd name="adj" fmla="val 15710"/>
              </a:avLst>
            </a:prstGeom>
          </p:spPr>
        </p:pic>
      </p:grpSp>
    </p:spTree>
    <p:extLst>
      <p:ext uri="{BB962C8B-B14F-4D97-AF65-F5344CB8AC3E}">
        <p14:creationId xmlns:p14="http://schemas.microsoft.com/office/powerpoint/2010/main" val="334591349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13A-C041-D017-08A8-396E749C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1C53364-C073-658A-CDF1-2EAE9917600F}"/>
              </a:ext>
            </a:extLst>
          </p:cNvPr>
          <p:cNvSpPr txBox="1"/>
          <p:nvPr/>
        </p:nvSpPr>
        <p:spPr>
          <a:xfrm>
            <a:off x="821758" y="2583941"/>
            <a:ext cx="7500483" cy="677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تقويم الطلاقة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LF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697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EA83-3609-C918-B3F2-0C4E1CE9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47EFF4-34F0-7EA0-9A61-524F832E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754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موجهات تمرير رائز الطلاقة </a:t>
            </a:r>
            <a:r>
              <a:rPr lang="fr-FR" sz="4400" dirty="0"/>
              <a:t>LF</a:t>
            </a:r>
            <a:r>
              <a:rPr lang="ar-MA" sz="4400" dirty="0"/>
              <a:t> </a:t>
            </a:r>
            <a:endParaRPr lang="fr-FR" sz="4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3A4CF8-B033-8540-EAFF-20AA27ABDF89}"/>
              </a:ext>
            </a:extLst>
          </p:cNvPr>
          <p:cNvSpPr txBox="1"/>
          <p:nvPr/>
        </p:nvSpPr>
        <p:spPr>
          <a:xfrm>
            <a:off x="550505" y="1401754"/>
            <a:ext cx="8235432" cy="4247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تمرير رائز التحدث والطلاقة في جلسة واحدة وبشكل فردي؛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إعداد جانب من الفصل الدراسي يخصص للتمرير الفردي؛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يستدعي الأستاذ المتعلمين بالتتابع، يعرض الفقرة أمام المتعلم(ة) على الحاسوب أو طبعها على ورقة؛ 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يمنح المتعلم(ة) 30 ثانية للاطلاع على النص قبل بدء القراءة؛</a:t>
            </a:r>
          </a:p>
          <a:p>
            <a:pPr marL="342900" indent="-342900" algn="just" rtl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يشرح الأستاذ(ة) للمتعلم(ة) أن عليه أن يحاول قراءة فقرة بدقة واسترسال؛</a:t>
            </a:r>
            <a:endParaRPr kumimoji="0" lang="ar-MA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توقف المتعلم(ة) لأكثر من 5 ثوان أمام كلمة، يطلب منه الأستاذ(ة) الانتقال للكلمة الموالية؛ وتحتسب الكلمة خطأ؛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تدارك المتعلم(ة) (دون أي مساعدة) وصحح القراءة، لا يحتسب الخطأ؛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الحرص على خلق بيئة آمنة لتمرير الرائز؛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يسجل الأستاذ(ة) النتيجة بالاحتكام لسلم التنقيط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مباشرة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شبكة التفريغ. </a:t>
            </a:r>
          </a:p>
          <a:p>
            <a:pPr marL="342900" lvl="0" indent="-342900" algn="just" rtl="1">
              <a:buFont typeface="+mj-lt"/>
              <a:buAutoNum type="arabicPeriod"/>
              <a:defRPr/>
            </a:pPr>
            <a:r>
              <a:rPr lang="ar-AE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يتوقف الرائز بمجرد استيفاء التلميذ </a:t>
            </a:r>
            <a:r>
              <a:rPr lang="ar-MA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 ثانية </a:t>
            </a:r>
            <a:r>
              <a:rPr lang="ar-MA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المخصصة له.</a:t>
            </a:r>
          </a:p>
          <a:p>
            <a:pPr lvl="0" algn="just" rtl="1">
              <a:defRPr/>
            </a:pPr>
            <a:endParaRPr lang="fr-MA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423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3142-DDA0-BFEA-1A7C-9FF3F7F3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8A4DE4-90AF-4584-B566-107C546EF515}"/>
              </a:ext>
            </a:extLst>
          </p:cNvPr>
          <p:cNvSpPr/>
          <p:nvPr/>
        </p:nvSpPr>
        <p:spPr>
          <a:xfrm flipH="1" flipV="1">
            <a:off x="531844" y="284717"/>
            <a:ext cx="7865706" cy="59078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r Strip Arabic" panose="02000500000000000000" pitchFamily="2" charset="-78"/>
              <a:ea typeface="+mn-ea"/>
              <a:cs typeface="Air Strip Arabic" panose="02000500000000000000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89908E0-BC9D-868F-E07A-C73066F89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312256"/>
              </p:ext>
            </p:extLst>
          </p:nvPr>
        </p:nvGraphicFramePr>
        <p:xfrm>
          <a:off x="252365" y="1100158"/>
          <a:ext cx="8579117" cy="422021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132556">
                  <a:extLst>
                    <a:ext uri="{9D8B030D-6E8A-4147-A177-3AD203B41FA5}">
                      <a16:colId xmlns:a16="http://schemas.microsoft.com/office/drawing/2014/main" val="1680293610"/>
                    </a:ext>
                  </a:extLst>
                </a:gridCol>
                <a:gridCol w="5443584">
                  <a:extLst>
                    <a:ext uri="{9D8B030D-6E8A-4147-A177-3AD203B41FA5}">
                      <a16:colId xmlns:a16="http://schemas.microsoft.com/office/drawing/2014/main" val="2863072405"/>
                    </a:ext>
                  </a:extLst>
                </a:gridCol>
                <a:gridCol w="2002977">
                  <a:extLst>
                    <a:ext uri="{9D8B030D-6E8A-4147-A177-3AD203B41FA5}">
                      <a16:colId xmlns:a16="http://schemas.microsoft.com/office/drawing/2014/main" val="3842341624"/>
                    </a:ext>
                  </a:extLst>
                </a:gridCol>
              </a:tblGrid>
              <a:tr h="3052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المعايير</a:t>
                      </a:r>
                      <a:endParaRPr lang="fr-MA" sz="1900" b="1" kern="0" dirty="0">
                        <a:solidFill>
                          <a:srgbClr val="00B05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900" b="1" kern="0" dirty="0">
                          <a:solidFill>
                            <a:srgbClr val="00B05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المـؤشــــــــــــــــــــــــــــــــــــــــــــــــــــــــــــــــــــــــــــــــــــــــــــــــــــــــــــــــــرات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9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824737"/>
                  </a:ext>
                </a:extLst>
              </a:tr>
              <a:tr h="15462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الاسترسال</a:t>
                      </a:r>
                      <a:endParaRPr lang="f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تام مع احترام تام لعلامات الترقيم.</a:t>
                      </a: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في جملة واحدة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-قرأ الفقرة باسترسال مع تعثر  في جملتين على الأكثر ؛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algn="r" rtl="1"/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تعثر في أكثر من جملتين: قراءة متقطعة – تهجئة الكلمات –</a:t>
                      </a:r>
                      <a:endParaRPr lang="fr-FR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690195"/>
                  </a:ext>
                </a:extLst>
              </a:tr>
              <a:tr h="59646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الدقة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4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ar-MA" sz="14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الوقف على متحرك لا يحتسب في هذه المرحلة 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أقل قطعا من  4 أخطاء.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endParaRPr lang="ar-MA" sz="1800" b="1" kern="0" dirty="0">
                        <a:solidFill>
                          <a:srgbClr val="106585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أقل من 4 إلى 8 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أخطاء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. 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-ارتكب 9 إلى </a:t>
                      </a:r>
                      <a:r>
                        <a:rPr lang="ar-MA" sz="1800" b="1" kern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12</a:t>
                      </a: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خطأ.</a:t>
                      </a:r>
                    </a:p>
                    <a:p>
                      <a:pPr marL="0" marR="0" lvl="0" indent="0" algn="just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-</a:t>
                      </a:r>
                      <a:r>
                        <a:rPr lang="ar-AE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ارتكب</a:t>
                      </a:r>
                      <a:r>
                        <a:rPr lang="ar-MA" sz="1800" b="1" kern="0" dirty="0">
                          <a:solidFill>
                            <a:srgbClr val="106585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 13 فما فوق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5ن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4ن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3ن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ar-MA" sz="1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1863870"/>
                  </a:ext>
                </a:extLst>
              </a:tr>
              <a:tr h="408226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المجمـــــوع</a:t>
                      </a:r>
                      <a:endParaRPr lang="ar-MA" sz="20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ar-MA" sz="1800" b="1" kern="0" dirty="0">
                        <a:solidFill>
                          <a:srgbClr val="FF0000"/>
                        </a:solidFill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MA" sz="2800" b="1" kern="0" dirty="0">
                          <a:solidFill>
                            <a:srgbClr val="FF0000"/>
                          </a:solidFill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…/10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34029"/>
                  </a:ext>
                </a:extLst>
              </a:tr>
            </a:tbl>
          </a:graphicData>
        </a:graphic>
      </p:graphicFrame>
      <p:sp>
        <p:nvSpPr>
          <p:cNvPr id="13" name="TextBox 9">
            <a:extLst>
              <a:ext uri="{FF2B5EF4-FFF2-40B4-BE49-F238E27FC236}">
                <a16:creationId xmlns:a16="http://schemas.microsoft.com/office/drawing/2014/main" id="{7521FBC0-D3B5-A07F-A553-085A07E4B20D}"/>
              </a:ext>
            </a:extLst>
          </p:cNvPr>
          <p:cNvSpPr txBox="1"/>
          <p:nvPr/>
        </p:nvSpPr>
        <p:spPr>
          <a:xfrm>
            <a:off x="2300870" y="514085"/>
            <a:ext cx="4602154" cy="283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معايير ومؤشرات تقويم الطلاقة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DD1EDE-2C6A-3846-B6B7-9CF7769C7CC7}"/>
              </a:ext>
            </a:extLst>
          </p:cNvPr>
          <p:cNvSpPr txBox="1"/>
          <p:nvPr/>
        </p:nvSpPr>
        <p:spPr>
          <a:xfrm>
            <a:off x="875630" y="5461041"/>
            <a:ext cx="7639060" cy="6457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توضيح: </a:t>
            </a: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-إذا استدرك التلميذ وصحح بنفسه كلمة قرأها بشكل خاطئ لا يحتسب الخطأ.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1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تعثر في جملة يعني قرأها قراءة متقطعة أو تهجى كلماتها.</a:t>
            </a:r>
            <a:endParaRPr lang="fr-FR" sz="1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1101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C424-5D8B-E1BC-F95B-FD8EF75A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55069-A117-13A2-84F7-7EFDAA15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هذه هي الفقرة التي ستقرؤها. معك 30 ثانية لملاحظتها. بعدها ستبدأ القراءة.</a:t>
            </a:r>
            <a:endParaRPr lang="fr-FR" sz="2400" b="1" dirty="0"/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6DC587-E2E3-DF4B-9BEA-C2951EC6A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0926700-4F63-A671-970A-D153C5D8B70E}"/>
              </a:ext>
            </a:extLst>
          </p:cNvPr>
          <p:cNvSpPr txBox="1"/>
          <p:nvPr/>
        </p:nvSpPr>
        <p:spPr>
          <a:xfrm>
            <a:off x="492949" y="1845063"/>
            <a:ext cx="8158102" cy="48320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لِكُلٍّ مِنَ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ٱلْقَرْيَةِ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وَٱلمَدينَةِ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مَزايا خاصَّةٌ.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فَٱ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لْقَرْيَةُ مَكانٌ هادِئٌ يَتَمَيَّزُ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بِٱلْبَساطَةِ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وَٱلْهَواءِ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ٱلنَّقِيِّ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وَٱلتَّعاوُنِ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يَزورُها يَنْبَهِرُ بِجَمالِ حُقولِها وَأَشْجارِها. 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أَمّا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فَهِيَ مَكانٌ نَشيطٌ يَ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تَمَيَّزُ بِ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ٱلْبِناياتِ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ٱلْعالِيَةِ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وَٱلشَّوارِعِ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ٱلْمُزْدَحِمَةِ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وَقُرْبِ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ٱلْمَدارِسِ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وَٱلْمُسْتَشْفَياتِ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وَٱلْأَسْواقِ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أَهْلُها يَتَنَقَّلونَ بِسُهولَةٍ بِفَضْلِ وَسائِلِ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ٱلنَّقْلِ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ٱلْكَثيرَةِ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إِنَّ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ٱلْقَرْيَة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أَقَلُّ ضَجيجاً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بَيْنَما </a:t>
            </a:r>
            <a:r>
              <a:rPr lang="ar-S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ٱلْمَدينَةُ</a:t>
            </a:r>
            <a:r>
              <a:rPr lang="ar-S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تُوَفِّرُ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ٱلْخَدَماتِ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44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1FEB1A-B2AB-F1B0-7348-745662AEF177}"/>
              </a:ext>
            </a:extLst>
          </p:cNvPr>
          <p:cNvSpPr>
            <a:spLocks/>
          </p:cNvSpPr>
          <p:nvPr/>
        </p:nvSpPr>
        <p:spPr>
          <a:xfrm>
            <a:off x="3893925" y="1808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 والطلاقة</a:t>
            </a:r>
          </a:p>
        </p:txBody>
      </p:sp>
    </p:spTree>
    <p:extLst>
      <p:ext uri="{BB962C8B-B14F-4D97-AF65-F5344CB8AC3E}">
        <p14:creationId xmlns:p14="http://schemas.microsoft.com/office/powerpoint/2010/main" val="420579473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599D06-FC31-155B-576D-56D5128733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4819" y="1805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BE8CD8-8674-C2ED-151F-18FB70F16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366" y="1511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60DB1-0579-4F0E-B89F-73737FB37A0F}"/>
              </a:ext>
            </a:extLst>
          </p:cNvPr>
          <p:cNvSpPr>
            <a:spLocks/>
          </p:cNvSpPr>
          <p:nvPr/>
        </p:nvSpPr>
        <p:spPr>
          <a:xfrm>
            <a:off x="3529340" y="141626"/>
            <a:ext cx="1774354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تقويم الطلاقة والتحدث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79803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27701</TotalTime>
  <Words>1517</Words>
  <Application>Microsoft Office PowerPoint</Application>
  <PresentationFormat>Affichage à l'écran (4:3)</PresentationFormat>
  <Paragraphs>206</Paragraphs>
  <Slides>25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25</vt:i4>
      </vt:variant>
    </vt:vector>
  </HeadingPairs>
  <TitlesOfParts>
    <vt:vector size="59" baseType="lpstr">
      <vt:lpstr>Dosis ExtraBold</vt:lpstr>
      <vt:lpstr>Aptos</vt:lpstr>
      <vt:lpstr>Dosis SemiBold</vt:lpstr>
      <vt:lpstr>Dosis</vt:lpstr>
      <vt:lpstr>Sakkal Majalla</vt:lpstr>
      <vt:lpstr>Wingdings</vt:lpstr>
      <vt:lpstr>Air Strip Arabic</vt:lpstr>
      <vt:lpstr>DengXian</vt:lpstr>
      <vt:lpstr>Modern Love</vt:lpstr>
      <vt:lpstr>Calibri</vt:lpstr>
      <vt:lpstr>Dosis Medium</vt:lpstr>
      <vt:lpstr>Calibri Light</vt:lpstr>
      <vt:lpstr>Arial</vt:lpstr>
      <vt:lpstr>Microsoft Uighur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3_Env-Enseignant</vt:lpstr>
      <vt:lpstr>افتتاح الحصة nv</vt:lpstr>
      <vt:lpstr>3_05- اختتام الحصة</vt:lpstr>
      <vt:lpstr>Présentation PowerPoint</vt:lpstr>
      <vt:lpstr>Présentation PowerPoint</vt:lpstr>
      <vt:lpstr>هيكلة حصص الأسبوع التربوي السادس</vt:lpstr>
      <vt:lpstr>Présentation PowerPoint</vt:lpstr>
      <vt:lpstr>هيكلة حصص اليوم 3</vt:lpstr>
      <vt:lpstr>اليوم 3</vt:lpstr>
      <vt:lpstr>Présentation PowerPoint</vt:lpstr>
      <vt:lpstr>Présentation PowerPoint</vt:lpstr>
      <vt:lpstr>Présentation PowerPoint</vt:lpstr>
      <vt:lpstr>Présentation PowerPoint</vt:lpstr>
      <vt:lpstr>-المشاركة في حوار بتوظيف الأفعال الكلامية المدرسة (PO1)؛ -أخذ الكلمة لإنتاج نصوص شفهية بغرض السرد انطلاقا من مشاهد (PO2)؛</vt:lpstr>
      <vt:lpstr>Présentation PowerPoint</vt:lpstr>
      <vt:lpstr>خذوا النص على الصفحة 120، اقرؤوا النص ثم اكتبوا على دفاتر القسم أسئلة تتحدون بها زملاءكم. </vt:lpstr>
      <vt:lpstr>Présentation PowerPoint</vt:lpstr>
      <vt:lpstr>Présentation PowerPoint</vt:lpstr>
      <vt:lpstr>يفصل الحاسوب عن جهاز العرض</vt:lpstr>
      <vt:lpstr>Présentation PowerPoint</vt:lpstr>
      <vt:lpstr>Présentation PowerPoint</vt:lpstr>
      <vt:lpstr>Présentation PowerPoint</vt:lpstr>
      <vt:lpstr>Présentation PowerPoint</vt:lpstr>
      <vt:lpstr>موجهات تمرير رائز الطلاقة LF </vt:lpstr>
      <vt:lpstr>Présentation PowerPoint</vt:lpstr>
      <vt:lpstr>هذه هي الفقرة التي ستقرؤها. معك 30 ثانية لملاحظتها. بعدها ستبدأ القراءة.</vt:lpstr>
      <vt:lpstr>الفائزون بنجمة السلوك هم: </vt:lpstr>
      <vt:lpstr>اختتام الحصة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241</cp:revision>
  <dcterms:created xsi:type="dcterms:W3CDTF">2023-09-20T21:35:22Z</dcterms:created>
  <dcterms:modified xsi:type="dcterms:W3CDTF">2026-01-21T06:39:16Z</dcterms:modified>
</cp:coreProperties>
</file>