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3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4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5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6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36"/>
  </p:notesMasterIdLst>
  <p:sldIdLst>
    <p:sldId id="2147482761" r:id="rId18"/>
    <p:sldId id="2147482642" r:id="rId19"/>
    <p:sldId id="2147482470" r:id="rId20"/>
    <p:sldId id="2147482769" r:id="rId21"/>
    <p:sldId id="2147482692" r:id="rId22"/>
    <p:sldId id="2147482467" r:id="rId23"/>
    <p:sldId id="2147482630" r:id="rId24"/>
    <p:sldId id="2147482691" r:id="rId25"/>
    <p:sldId id="2147482724" r:id="rId26"/>
    <p:sldId id="2147482721" r:id="rId27"/>
    <p:sldId id="2147482764" r:id="rId28"/>
    <p:sldId id="2147482765" r:id="rId29"/>
    <p:sldId id="2147482766" r:id="rId30"/>
    <p:sldId id="2147482776" r:id="rId31"/>
    <p:sldId id="2147482772" r:id="rId32"/>
    <p:sldId id="2147482779" r:id="rId33"/>
    <p:sldId id="2147482780" r:id="rId34"/>
    <p:sldId id="2147482747" r:id="rId35"/>
  </p:sldIdLst>
  <p:sldSz cx="9144000" cy="6858000" type="screen4x3"/>
  <p:notesSz cx="6858000" cy="9144000"/>
  <p:embeddedFontLst>
    <p:embeddedFont>
      <p:font typeface="Air Strip Arabic" panose="020B0604020202020204" charset="0"/>
      <p:regular r:id="rId37"/>
    </p:embeddedFont>
    <p:embeddedFont>
      <p:font typeface="Dosis" pitchFamily="2" charset="0"/>
      <p:regular r:id="rId38"/>
      <p:bold r:id="rId39"/>
    </p:embeddedFont>
    <p:embeddedFont>
      <p:font typeface="Dosis Medium" pitchFamily="2" charset="0"/>
      <p:regular r:id="rId40"/>
    </p:embeddedFont>
    <p:embeddedFont>
      <p:font typeface="Dosis SemiBold" pitchFamily="2" charset="0"/>
      <p:regular r:id="rId41"/>
      <p:bold r:id="rId42"/>
    </p:embeddedFont>
    <p:embeddedFont>
      <p:font typeface="Microsoft Uighur" panose="02000000000000000000" pitchFamily="2" charset="-78"/>
      <p:regular r:id="rId43"/>
      <p:bold r:id="rId44"/>
    </p:embeddedFont>
    <p:embeddedFont>
      <p:font typeface="Modern Love" panose="04090805081005020601" pitchFamily="82" charset="0"/>
      <p:regular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AFABAB"/>
    <a:srgbClr val="9EE0F4"/>
    <a:srgbClr val="EAF8FE"/>
    <a:srgbClr val="D6E9EA"/>
    <a:srgbClr val="424D7C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font" Target="fonts/font3.fntdata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97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20FE1A1-A3BE-A4FE-295A-097BD544D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27205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4DA7BC0F-6AEE-4C03-546D-100CCD2A04FC}"/>
              </a:ext>
            </a:extLst>
          </p:cNvPr>
          <p:cNvSpPr/>
          <p:nvPr/>
        </p:nvSpPr>
        <p:spPr>
          <a:xfrm>
            <a:off x="531845" y="1168810"/>
            <a:ext cx="8095688" cy="5197354"/>
          </a:xfrm>
          <a:prstGeom prst="roundRect">
            <a:avLst>
              <a:gd name="adj" fmla="val 13979"/>
            </a:avLst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rgbClr val="F2F2F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40EA57-F449-742D-C779-21529F0AD6FC}"/>
              </a:ext>
            </a:extLst>
          </p:cNvPr>
          <p:cNvSpPr/>
          <p:nvPr/>
        </p:nvSpPr>
        <p:spPr>
          <a:xfrm flipH="1" flipV="1">
            <a:off x="2134840" y="663412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5831F1F-EE33-4F33-693C-321478E762D7}"/>
              </a:ext>
            </a:extLst>
          </p:cNvPr>
          <p:cNvSpPr txBox="1"/>
          <p:nvPr/>
        </p:nvSpPr>
        <p:spPr>
          <a:xfrm>
            <a:off x="2432312" y="784527"/>
            <a:ext cx="4041974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المعنية بالاختبار في المرحلة 2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F378F0-6F55-63E7-AC62-F90A1F1DE58A}"/>
              </a:ext>
            </a:extLst>
          </p:cNvPr>
          <p:cNvSpPr txBox="1"/>
          <p:nvPr/>
        </p:nvSpPr>
        <p:spPr>
          <a:xfrm>
            <a:off x="671805" y="1163521"/>
            <a:ext cx="7511141" cy="5202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kumimoji="0" lang="ar-MA" sz="1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-استرجاع واستنتاج معلومات صريحة وضمنية واردة في نص مسمع (</a:t>
            </a:r>
            <a:r>
              <a:rPr kumimoji="0" lang="fr-MA" sz="1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(CO1</a:t>
            </a:r>
            <a:r>
              <a:rPr kumimoji="0" lang="ar-SA" sz="1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؛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FR" sz="1400" b="1" kern="0" dirty="0">
                <a:solidFill>
                  <a:srgbClr val="106585"/>
                </a:solidFill>
                <a:latin typeface="Calibri" panose="020F0502020204030204"/>
                <a:cs typeface="Calibri" panose="020F0502020204030204" pitchFamily="34" charset="0"/>
              </a:rPr>
              <a:t>-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إعادة إِنْتاجَ </a:t>
            </a:r>
            <a:r>
              <a:rPr lang="ar-MA" sz="1400" b="1" kern="0" dirty="0" err="1">
                <a:solidFill>
                  <a:srgbClr val="106585"/>
                </a:solidFill>
                <a:cs typeface="Calibri" panose="020F0502020204030204" pitchFamily="34" charset="0"/>
              </a:rPr>
              <a:t>ٱلنَّصِّ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 </a:t>
            </a:r>
            <a:r>
              <a:rPr lang="ar-MA" sz="1400" b="1" kern="0" dirty="0" err="1">
                <a:solidFill>
                  <a:srgbClr val="106585"/>
                </a:solidFill>
                <a:cs typeface="Calibri" panose="020F0502020204030204" pitchFamily="34" charset="0"/>
              </a:rPr>
              <a:t>ٱلْمَسْموع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 موظفا مهارات التركيب؛ التعليق؛ التلخيص؛ الإكمال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 (CO2)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؛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-فهم وإنتاج مفردات من المعجم المجالي المدرس انطلاقا من مشاهد (</a:t>
            </a: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توظيف استراتيجيات المفردات لفهم وتوليد كلمات (</a:t>
            </a:r>
            <a:r>
              <a:rPr lang="fr-FR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1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)؛</a:t>
            </a:r>
            <a:endParaRPr lang="fr-FR" sz="1400" b="1" kern="0" dirty="0">
              <a:solidFill>
                <a:srgbClr val="C00000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-قراءة نص من حوالي 40 إلى 60 كلمة، مشكولاً شكلاً تاماً بدقة واسترسال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LF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-استخراج معلومات صريحة من نصوص أدبية ومعلوماتية بتوظيف إستراتيجية المفاتيح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LC1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-استنتاج  معلومات ضمنية  من نصوص أدبية ومعلوماتية بتوظيف إستراتيجية الكلمات المفاتيح (</a:t>
            </a:r>
            <a:r>
              <a:rPr lang="fr-FR" sz="1400" b="1" i="1" kern="0" dirty="0">
                <a:solidFill>
                  <a:srgbClr val="C00000"/>
                </a:solidFill>
                <a:cs typeface="Calibri" panose="020F0502020204030204" pitchFamily="34" charset="0"/>
              </a:rPr>
              <a:t>LC2</a:t>
            </a:r>
            <a:r>
              <a:rPr lang="ar-MA" sz="1400" b="1" i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  <a:endParaRPr lang="fr-FR" sz="1400" b="1" i="1" kern="0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FR" sz="1400" b="1" i="1" kern="0" dirty="0">
                <a:solidFill>
                  <a:srgbClr val="C00000"/>
                </a:solidFill>
                <a:cs typeface="Calibri" panose="020F0502020204030204" pitchFamily="34" charset="0"/>
              </a:rPr>
              <a:t>-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تركيب وتفسير أفكار ومعلومات واردة في نصوص مقروءة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LC3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-توظيف الظواهر اللغوية لِتَرْكيبِ جُمَلٍ مُعْتَمِداً عَلى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ٱلْقَرارِ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ٱلنَّحْوِيِّ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OL1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-التعبير بِكِتابَةِ جمل أو فِقْرَةٍ مُوَظِّفاً مَهارةَ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ٱلتَّوْسيعِ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PE1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السادس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ومسك النتائج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ومسك النتائج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توزيع </a:t>
            </a:r>
            <a:r>
              <a:rPr lang="ar-MA" sz="1400" b="1">
                <a:solidFill>
                  <a:srgbClr val="424D7B"/>
                </a:solidFill>
                <a:cs typeface="Microsoft Uighur" panose="02000000000000000000" pitchFamily="2" charset="-78"/>
              </a:rPr>
              <a:t>بيانات النتائج.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AFABAB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5202A9DA-3B2D-4493-99C3-D3B8A6FE0154}"/>
              </a:ext>
            </a:extLst>
          </p:cNvPr>
          <p:cNvSpPr txBox="1">
            <a:spLocks/>
          </p:cNvSpPr>
          <p:nvPr/>
        </p:nvSpPr>
        <p:spPr>
          <a:xfrm>
            <a:off x="4833794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المسموع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 الطلاقة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63C6EC5C-26D5-454E-868F-0C840D19EBA2}"/>
              </a:ext>
            </a:extLst>
          </p:cNvPr>
          <p:cNvSpPr txBox="1">
            <a:spLocks/>
          </p:cNvSpPr>
          <p:nvPr/>
        </p:nvSpPr>
        <p:spPr>
          <a:xfrm>
            <a:off x="4833794" y="391513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  <a:solidFill>
            <a:srgbClr val="9EE0F4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المعجم وفهم المقروء والظواهر اللغوية والإنتاج الكتابي</a:t>
            </a:r>
          </a:p>
        </p:txBody>
      </p: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244F0F9C-ACF0-5A31-FEA2-F38536FFC1F0}"/>
              </a:ext>
            </a:extLst>
          </p:cNvPr>
          <p:cNvSpPr txBox="1">
            <a:spLocks/>
          </p:cNvSpPr>
          <p:nvPr/>
        </p:nvSpPr>
        <p:spPr>
          <a:xfrm>
            <a:off x="4896002" y="3907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699795" y="1470479"/>
            <a:ext cx="7744408" cy="269088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4900" dirty="0"/>
              <a:t>يتم تمرير الجزء المخصص لتقويم </a:t>
            </a:r>
            <a:r>
              <a:rPr lang="ar-MA" sz="5400" dirty="0" err="1"/>
              <a:t>لتقويم</a:t>
            </a:r>
            <a:r>
              <a:rPr lang="ar-MA" sz="5400" dirty="0"/>
              <a:t> الكفايات </a:t>
            </a:r>
            <a:r>
              <a:rPr lang="fr-FR" sz="5400" dirty="0"/>
              <a:t>V1-V2-CL1-CL2-CL3-OL1-PE1 </a:t>
            </a:r>
            <a:r>
              <a:rPr lang="ar-MA" sz="5400" dirty="0"/>
              <a:t> (</a:t>
            </a:r>
            <a:r>
              <a:rPr lang="ar-MA" sz="4900" dirty="0"/>
              <a:t>المعجم وفهم المقروء والظواهر اللغوية والإنتاج الكتابي) خلال هذا اليوم. </a:t>
            </a:r>
          </a:p>
          <a:p>
            <a:pPr lvl="0">
              <a:defRPr/>
            </a:pPr>
            <a:r>
              <a:rPr lang="ar-MA" sz="6400" dirty="0"/>
              <a:t>مدة الإنجاز: 90 دقيقة</a:t>
            </a:r>
            <a:endParaRPr lang="fr-MA" sz="3200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1609530" y="81228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اليوم الأول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08E47632-F88A-4633-E2C9-972372C22E1E}"/>
              </a:ext>
            </a:extLst>
          </p:cNvPr>
          <p:cNvSpPr txBox="1">
            <a:spLocks/>
          </p:cNvSpPr>
          <p:nvPr/>
        </p:nvSpPr>
        <p:spPr>
          <a:xfrm>
            <a:off x="1315616" y="5574899"/>
            <a:ext cx="6876000" cy="70448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900" dirty="0"/>
              <a:t>بالنسبة للمتعلمين في وضعية إعاقة، يعتمد النموذج المكيف.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77034802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</a:t>
            </a:r>
            <a:r>
              <a:rPr lang="fr-FR" sz="4000" dirty="0"/>
              <a:t>1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5754A6F-D600-476F-0AF4-9FD7DF5A3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99" y="1637027"/>
            <a:ext cx="5525521" cy="140587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C595599-1FDF-BF03-EF05-2798E5F43A57}"/>
              </a:ext>
            </a:extLst>
          </p:cNvPr>
          <p:cNvSpPr txBox="1">
            <a:spLocks/>
          </p:cNvSpPr>
          <p:nvPr/>
        </p:nvSpPr>
        <p:spPr>
          <a:xfrm>
            <a:off x="2071405" y="210924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المعجم</a:t>
            </a:r>
            <a:r>
              <a:rPr lang="fr-FR" sz="1600" b="1" dirty="0"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cs typeface="Microsoft Uighur" panose="02000000000000000000" pitchFamily="2" charset="-78"/>
              </a:rPr>
              <a:t> </a:t>
            </a:r>
            <a:r>
              <a:rPr lang="fr-FR" sz="1600" b="1" dirty="0">
                <a:cs typeface="Microsoft Uighur" panose="02000000000000000000" pitchFamily="2" charset="-78"/>
              </a:rPr>
              <a:t>V1 –V2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 فهم المقروء </a:t>
            </a:r>
            <a:r>
              <a:rPr lang="fr-FR" sz="1600" b="1" dirty="0">
                <a:cs typeface="Microsoft Uighur" panose="02000000000000000000" pitchFamily="2" charset="-78"/>
              </a:rPr>
              <a:t>LC1-LC2-LC3 </a:t>
            </a:r>
            <a:r>
              <a:rPr lang="ar-MA" sz="16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7D0548-665B-6CE6-3674-20C080C7B755}"/>
              </a:ext>
            </a:extLst>
          </p:cNvPr>
          <p:cNvSpPr txBox="1"/>
          <p:nvPr/>
        </p:nvSpPr>
        <p:spPr>
          <a:xfrm>
            <a:off x="4905828" y="1745496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فهم المقروء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4643A95-3CD9-F4F6-D3C5-4EBB87C127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06354" y="1795781"/>
            <a:ext cx="536339" cy="540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3FF972-5F05-C0AB-EFA7-854C81C98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3042897"/>
            <a:ext cx="5525521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81C86A6-20A3-FCFE-AC7E-42D2C0BE7A72}"/>
              </a:ext>
            </a:extLst>
          </p:cNvPr>
          <p:cNvSpPr txBox="1">
            <a:spLocks/>
          </p:cNvSpPr>
          <p:nvPr/>
        </p:nvSpPr>
        <p:spPr>
          <a:xfrm>
            <a:off x="2071405" y="34326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الظواهر اللغوية</a:t>
            </a:r>
            <a:r>
              <a:rPr lang="fr-FR" sz="1600" b="1" dirty="0"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cs typeface="Microsoft Uighur" panose="02000000000000000000" pitchFamily="2" charset="-78"/>
              </a:rPr>
              <a:t> </a:t>
            </a:r>
            <a:r>
              <a:rPr lang="fr-FR" sz="1600" b="1" dirty="0">
                <a:cs typeface="Microsoft Uighur" panose="02000000000000000000" pitchFamily="2" charset="-78"/>
              </a:rPr>
              <a:t>OL1</a:t>
            </a: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C6418C-08B8-1A93-EA6A-A587B8874E9D}"/>
              </a:ext>
            </a:extLst>
          </p:cNvPr>
          <p:cNvSpPr txBox="1"/>
          <p:nvPr/>
        </p:nvSpPr>
        <p:spPr>
          <a:xfrm>
            <a:off x="3781243" y="3185292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9A189A-E2E2-CFBB-711D-71F536E300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06354" y="3107209"/>
            <a:ext cx="536339" cy="5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4EC659-2599-F9BE-77D9-EBA3FB03B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886" y="1682684"/>
            <a:ext cx="456685" cy="525734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1E6B8F-C2F1-264C-A950-F88EC2217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99" y="4378926"/>
            <a:ext cx="5525522" cy="140587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4A331B3-F08F-6905-5109-74CA5C892573}"/>
              </a:ext>
            </a:extLst>
          </p:cNvPr>
          <p:cNvSpPr txBox="1">
            <a:spLocks/>
          </p:cNvSpPr>
          <p:nvPr/>
        </p:nvSpPr>
        <p:spPr>
          <a:xfrm>
            <a:off x="2039391" y="47659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الكفاية </a:t>
            </a:r>
            <a:r>
              <a:rPr lang="fr-FR" sz="1600" b="1" dirty="0">
                <a:cs typeface="Microsoft Uighur" panose="02000000000000000000" pitchFamily="2" charset="-78"/>
              </a:rPr>
              <a:t>PE1</a:t>
            </a: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0B667E-6226-C7AD-B58E-03A0AA5FC855}"/>
              </a:ext>
            </a:extLst>
          </p:cNvPr>
          <p:cNvSpPr txBox="1"/>
          <p:nvPr/>
        </p:nvSpPr>
        <p:spPr>
          <a:xfrm>
            <a:off x="3857569" y="4521321"/>
            <a:ext cx="2758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-03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 الإنتاج الكتابي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86A14E2-6FA2-3203-EA07-2AFCFD6273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43962" y="4443238"/>
            <a:ext cx="536339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D7650E-BB58-166B-7127-F84618BCE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155" y="4442707"/>
            <a:ext cx="466248" cy="53674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ABA3A8-399B-4CDC-35CD-0D9DEF056F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329" y="3112748"/>
            <a:ext cx="501900" cy="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1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1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5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تذكروا بعض القواعد المهمة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979715" y="5127845"/>
            <a:ext cx="392615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بِخَطٍّ مَقْروءٍ وَأُراجِعُ جَوابي.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أَفْهَمُ الْمَطْلوبَ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خُطْواتِ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الْإِجابَةِ.</a:t>
            </a:r>
            <a:endParaRPr lang="ar-MA" sz="32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اليوم </a:t>
            </a:r>
            <a:r>
              <a:rPr lang="fr-FR" sz="4000" dirty="0"/>
              <a:t>1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97967"/>
            <a:ext cx="7789894" cy="2472613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455574" y="2894033"/>
            <a:ext cx="5798005" cy="162198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فهم المقروء: </a:t>
            </a:r>
            <a:r>
              <a:rPr lang="fr-FR" sz="2800" b="1" dirty="0">
                <a:cs typeface="Microsoft Uighur" panose="02000000000000000000" pitchFamily="2" charset="-78"/>
              </a:rPr>
              <a:t>LC1-LC2-LC3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fr-FR" sz="2800" b="1" dirty="0">
                <a:cs typeface="Microsoft Uighur" panose="02000000000000000000" pitchFamily="2" charset="-78"/>
              </a:rPr>
              <a:t>V1</a:t>
            </a:r>
            <a:r>
              <a:rPr lang="ar-MA" sz="2800" b="1" dirty="0">
                <a:cs typeface="Microsoft Uighur" panose="02000000000000000000" pitchFamily="2" charset="-78"/>
              </a:rPr>
              <a:t> – </a:t>
            </a:r>
            <a:r>
              <a:rPr lang="fr-FR" sz="2800" b="1" dirty="0">
                <a:cs typeface="Microsoft Uighur" panose="02000000000000000000" pitchFamily="2" charset="-78"/>
              </a:rPr>
              <a:t>V2</a:t>
            </a:r>
          </a:p>
          <a:p>
            <a:pPr algn="r" rtl="1">
              <a:buClr>
                <a:srgbClr val="424D7B"/>
              </a:buClr>
            </a:pPr>
            <a:r>
              <a:rPr lang="fr-FR" sz="2800" b="1" dirty="0">
                <a:cs typeface="Microsoft Uighur" panose="02000000000000000000" pitchFamily="2" charset="-78"/>
              </a:rPr>
              <a:t>OL1</a:t>
            </a:r>
          </a:p>
          <a:p>
            <a:pPr algn="r" rtl="1">
              <a:buClr>
                <a:srgbClr val="424D7B"/>
              </a:buClr>
            </a:pPr>
            <a:r>
              <a:rPr lang="fr-FR" sz="2800" b="1" dirty="0">
                <a:cs typeface="Microsoft Uighur" panose="02000000000000000000" pitchFamily="2" charset="-78"/>
              </a:rPr>
              <a:t>PE1</a:t>
            </a:r>
            <a:endParaRPr lang="ar-MA" sz="2800" b="1" dirty="0"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3580" y="2397967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296024" y="2850118"/>
            <a:ext cx="6340150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2800" dirty="0"/>
              <a:t> تقويم الكفايات:</a:t>
            </a:r>
            <a:r>
              <a:rPr lang="fr-FR" sz="2800" dirty="0"/>
              <a:t>- LC2 –LC1 –LC3 -V2-V1</a:t>
            </a:r>
            <a:endParaRPr lang="ar-MA" sz="2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F5BC4F-ECB0-7648-AD6F-9FF261EAF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5" y="1029541"/>
            <a:ext cx="1138334" cy="12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رائز: فهم المقروء-المعجم- الظواهر اللغوية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345232" y="2151727"/>
            <a:ext cx="8131629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التمرير يكون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جماعيا: يجيب التلاميذ بشكل فردي على أوراق التحرير؛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يتحقق الأستاذ من توفر جميع المتعلمين </a:t>
            </a:r>
            <a:r>
              <a:rPr lang="ar-MA" sz="2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أوراق التحرير وعلى الأقلام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يوزع الأستاذ أوراق الفرض على المتعلمين؛ 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في حال وجود تلاميذ في وضعية إعاقة، يوزع عليهم النموذج المكيف.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يجمع الأستاذ أوراق التحرير في نهاية الحصة قصد تصحيحها وتعبئة النتائج على شبكة التفريغ الخاصة بالمستوى الثالث.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345232" y="2151727"/>
            <a:ext cx="8131629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قراءة النص القرائي؛</a:t>
            </a:r>
          </a:p>
          <a:p>
            <a:pPr lvl="0" algn="r" rtl="1"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تمريني المعجم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1 ويطالب المتعلمين بالإجابة، ثم السؤال 2 ويطالبهم بالإجابة؛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970633" y="1259302"/>
            <a:ext cx="2880826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المعجم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V1-V2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262826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345232" y="2151727"/>
            <a:ext cx="8131629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إعادة قراءة النص القرائي؛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أسئلة الفهم؛</a:t>
            </a:r>
          </a:p>
          <a:p>
            <a:pPr marL="457200" lvl="0" indent="-457200" algn="r" rtl="1">
              <a:buFontTx/>
              <a:buAutoNum type="arabicPeriod" startAt="3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المقروء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 LC1 – LC2 –LC3</a:t>
            </a:r>
          </a:p>
        </p:txBody>
      </p:sp>
    </p:spTree>
    <p:extLst>
      <p:ext uri="{BB962C8B-B14F-4D97-AF65-F5344CB8AC3E}">
        <p14:creationId xmlns:p14="http://schemas.microsoft.com/office/powerpoint/2010/main" val="266663797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EAA7-CE7C-F8F4-A636-37593CAB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33D9358-F6B9-A7CC-7B23-8A30D89E604C}"/>
              </a:ext>
            </a:extLst>
          </p:cNvPr>
          <p:cNvSpPr txBox="1"/>
          <p:nvPr/>
        </p:nvSpPr>
        <p:spPr>
          <a:xfrm>
            <a:off x="345232" y="2151727"/>
            <a:ext cx="8131629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أسئلة الظواهر اللغوية؛</a:t>
            </a:r>
          </a:p>
          <a:p>
            <a:pPr lvl="0"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يقرأ الأستاذ التعليمة الأولى ثم يقرأ كلمات السلسلة الأولى ويطالب المتعلمين بترتيبها لتركيب جملة حسب المطلوب؛ ثم السلسة الثانية ويطالبهم بالإنجاز وهكذا إلى أن يكمل النشاط؛</a:t>
            </a:r>
          </a:p>
          <a:p>
            <a:pPr lvl="0"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تعليمة التمرين الثاني ثم يطالبهم بالإجابة؛</a:t>
            </a:r>
          </a:p>
          <a:p>
            <a:pPr lvl="0"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يقرا تعليمة التمرين الثالث ثم يطالبهم بالإجابة.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A86D4F-2498-93D9-57F3-3328C84918C5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الظواهر اللغوية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OL1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F10B52-83C4-9300-4295-9CDFFBF51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1" y="864070"/>
            <a:ext cx="914401" cy="105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1516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564C-AEFC-D7CF-23B1-02A96C8A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91E56D4-0B2F-57AF-FC99-27EBEFFE4506}"/>
              </a:ext>
            </a:extLst>
          </p:cNvPr>
          <p:cNvSpPr txBox="1"/>
          <p:nvPr/>
        </p:nvSpPr>
        <p:spPr>
          <a:xfrm>
            <a:off x="1296024" y="2850118"/>
            <a:ext cx="6340150" cy="4448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الإنتاج الكتابي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PE1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EB07BC-F376-CC56-3E8A-7D8B5DB07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2" y="1083686"/>
            <a:ext cx="963020" cy="110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61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C0C16-1281-5CFC-6930-32FD0E44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3B17BDE-7960-7D3E-91D6-41FA38395ED4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0659FAE5-4113-D7C3-2B2C-ECB925CCBADD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</a:t>
            </a:r>
            <a:r>
              <a:rPr lang="ar-MA" sz="3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الإنتاج الكتابي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4522E1-4ECD-41D7-308C-7FDDA4D56DF6}"/>
              </a:ext>
            </a:extLst>
          </p:cNvPr>
          <p:cNvSpPr txBox="1"/>
          <p:nvPr/>
        </p:nvSpPr>
        <p:spPr>
          <a:xfrm>
            <a:off x="391799" y="1652194"/>
            <a:ext cx="8131629" cy="44208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التمرير يكون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جماعيا: يجيب التلاميذ بشكل فردي على أوراق التحرير؛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 التلاميذ إلى إنجاز أسئلة الإنتاج الكتابي؛</a:t>
            </a:r>
          </a:p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الأستاذ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المشاهد بالألوان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الشريحة ويقرأ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التعليمة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الأولى ويطالب المتعلمين بالإنجاز، ثم التعليمة الثانية ويطالبهم بالإجابة؛ 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ي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جمع الأستاذ أوراق التحرير في نهاية الحصة قصد تصحيحها وتعبئة النتائج على شبكة التفريغ الخاصة بالمستوى الثالث.</a:t>
            </a:r>
          </a:p>
        </p:txBody>
      </p:sp>
    </p:spTree>
    <p:extLst>
      <p:ext uri="{BB962C8B-B14F-4D97-AF65-F5344CB8AC3E}">
        <p14:creationId xmlns:p14="http://schemas.microsoft.com/office/powerpoint/2010/main" val="246595849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813EE-392B-7B56-2D7C-7318038E6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1DB08-6255-874D-1AEC-7BA85B87A4EF}"/>
              </a:ext>
            </a:extLst>
          </p:cNvPr>
          <p:cNvSpPr/>
          <p:nvPr/>
        </p:nvSpPr>
        <p:spPr>
          <a:xfrm flipH="1" flipV="1">
            <a:off x="167947" y="30002"/>
            <a:ext cx="8658809" cy="4057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1715639-C96B-2714-26CD-62398DE4509A}"/>
              </a:ext>
            </a:extLst>
          </p:cNvPr>
          <p:cNvSpPr txBox="1"/>
          <p:nvPr/>
        </p:nvSpPr>
        <p:spPr>
          <a:xfrm>
            <a:off x="1259633" y="93413"/>
            <a:ext cx="6322136" cy="278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مشهد التمرين 2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النموذج 1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3C71AF6-3D12-7B0C-F53A-42E2232401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1" y="435747"/>
            <a:ext cx="8045639" cy="600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1492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01D45-7F58-FFCB-E52C-0084A5590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A978732-EA6A-EBC9-C6A7-3104F229E79D}"/>
              </a:ext>
            </a:extLst>
          </p:cNvPr>
          <p:cNvSpPr/>
          <p:nvPr/>
        </p:nvSpPr>
        <p:spPr>
          <a:xfrm flipH="1" flipV="1">
            <a:off x="167944" y="30001"/>
            <a:ext cx="8658809" cy="46452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BB35CD6A-C256-2692-5E44-D98C26CD702D}"/>
              </a:ext>
            </a:extLst>
          </p:cNvPr>
          <p:cNvSpPr txBox="1"/>
          <p:nvPr/>
        </p:nvSpPr>
        <p:spPr>
          <a:xfrm>
            <a:off x="1259633" y="93413"/>
            <a:ext cx="6322136" cy="278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مشهد التمرين 2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النموذج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EC1E75-140E-4999-469C-3ECE8F464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967" y="1479825"/>
            <a:ext cx="2180395" cy="439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4681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1978089" y="2887150"/>
            <a:ext cx="4879355" cy="5418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يجمع الأستاذ أوراق التحرير ثم </a:t>
            </a:r>
            <a:r>
              <a:rPr lang="ar-MA" sz="24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يختتم الحصة.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27338</TotalTime>
  <Words>680</Words>
  <Application>Microsoft Office PowerPoint</Application>
  <PresentationFormat>Affichage à l'écran (4:3)</PresentationFormat>
  <Paragraphs>92</Paragraphs>
  <Slides>18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18</vt:i4>
      </vt:variant>
    </vt:vector>
  </HeadingPairs>
  <TitlesOfParts>
    <vt:vector size="46" baseType="lpstr">
      <vt:lpstr>Wingdings</vt:lpstr>
      <vt:lpstr>Microsoft Uighur</vt:lpstr>
      <vt:lpstr>Dosis</vt:lpstr>
      <vt:lpstr>Calibri Light</vt:lpstr>
      <vt:lpstr>Air Strip Arabic</vt:lpstr>
      <vt:lpstr>Modern Love</vt:lpstr>
      <vt:lpstr>Calibri</vt:lpstr>
      <vt:lpstr>Aptos</vt:lpstr>
      <vt:lpstr>Dosis SemiBold</vt:lpstr>
      <vt:lpstr>Dosis Medium</vt:lpstr>
      <vt:lpstr>Arial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السادس</vt:lpstr>
      <vt:lpstr>Présentation PowerPoint</vt:lpstr>
      <vt:lpstr>هيكلة حصص اليوم 1</vt:lpstr>
      <vt:lpstr>مرحبا بكم. سننطلق في حصة اللغة العربية.</vt:lpstr>
      <vt:lpstr>قبل أن نبدأ تذكروا بعض القواعد المهمة </vt:lpstr>
      <vt:lpstr>اليوم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233</cp:revision>
  <dcterms:created xsi:type="dcterms:W3CDTF">2023-09-20T21:35:22Z</dcterms:created>
  <dcterms:modified xsi:type="dcterms:W3CDTF">2026-01-19T18:43:55Z</dcterms:modified>
</cp:coreProperties>
</file>