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58"/>
  </p:notesMasterIdLst>
  <p:sldIdLst>
    <p:sldId id="2147482761" r:id="rId18"/>
    <p:sldId id="2147482608" r:id="rId19"/>
    <p:sldId id="2147482739" r:id="rId20"/>
    <p:sldId id="2147482692" r:id="rId21"/>
    <p:sldId id="2147482693" r:id="rId22"/>
    <p:sldId id="2147482467" r:id="rId23"/>
    <p:sldId id="2147482746" r:id="rId24"/>
    <p:sldId id="2147482630" r:id="rId25"/>
    <p:sldId id="2147482468" r:id="rId26"/>
    <p:sldId id="2147482717" r:id="rId27"/>
    <p:sldId id="2147482792" r:id="rId28"/>
    <p:sldId id="2147482791" r:id="rId29"/>
    <p:sldId id="2147482794" r:id="rId30"/>
    <p:sldId id="2147482795" r:id="rId31"/>
    <p:sldId id="2147482796" r:id="rId32"/>
    <p:sldId id="2147482793" r:id="rId33"/>
    <p:sldId id="2147482763" r:id="rId34"/>
    <p:sldId id="2147482724" r:id="rId35"/>
    <p:sldId id="2147482727" r:id="rId36"/>
    <p:sldId id="2147482765" r:id="rId37"/>
    <p:sldId id="2147482782" r:id="rId38"/>
    <p:sldId id="2147482786" r:id="rId39"/>
    <p:sldId id="2147482766" r:id="rId40"/>
    <p:sldId id="2147482767" r:id="rId41"/>
    <p:sldId id="2147482768" r:id="rId42"/>
    <p:sldId id="2147482741" r:id="rId43"/>
    <p:sldId id="2147482788" r:id="rId44"/>
    <p:sldId id="2147482789" r:id="rId45"/>
    <p:sldId id="2147482790" r:id="rId46"/>
    <p:sldId id="2147482787" r:id="rId47"/>
    <p:sldId id="2147482750" r:id="rId48"/>
    <p:sldId id="2147482783" r:id="rId49"/>
    <p:sldId id="2147482784" r:id="rId50"/>
    <p:sldId id="2147482785" r:id="rId51"/>
    <p:sldId id="2147482797" r:id="rId52"/>
    <p:sldId id="2147482703" r:id="rId53"/>
    <p:sldId id="2147482460" r:id="rId54"/>
    <p:sldId id="2147482459" r:id="rId55"/>
    <p:sldId id="2147482465" r:id="rId56"/>
    <p:sldId id="2147482466" r:id="rId57"/>
  </p:sldIdLst>
  <p:sldSz cx="9144000" cy="6858000" type="screen4x3"/>
  <p:notesSz cx="6858000" cy="9144000"/>
  <p:embeddedFontLst>
    <p:embeddedFont>
      <p:font typeface="Dosis" panose="02010703020202060003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</p:embeddedFont>
    <p:embeddedFont>
      <p:font typeface="Dosis SemiBold" panose="02010703020202060003" pitchFamily="2" charset="0"/>
      <p:regular r:id="rId63"/>
      <p:bold r:id="rId64"/>
    </p:embeddedFont>
    <p:embeddedFont>
      <p:font typeface="Microsoft Uighur" panose="02000000000000000000" pitchFamily="2" charset="-78"/>
      <p:regular r:id="rId65"/>
      <p:bold r:id="rId66"/>
    </p:embeddedFont>
    <p:embeddedFont>
      <p:font typeface="Modern Love" panose="04090805081005020601" pitchFamily="82" charset="0"/>
      <p:regular r:id="rId6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D6E9EA"/>
    <a:srgbClr val="424D7C"/>
    <a:srgbClr val="44546A"/>
    <a:srgbClr val="414B79"/>
    <a:srgbClr val="424D7B"/>
    <a:srgbClr val="106585"/>
    <a:srgbClr val="0097B2"/>
    <a:srgbClr val="76171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font" Target="fonts/font5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font" Target="fonts/font6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font" Target="fonts/font4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18" Type="http://schemas.openxmlformats.org/officeDocument/2006/relationships/slideLayout" Target="../slideLayouts/slideLayout19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1.xml"/><Relationship Id="rId21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slideLayout" Target="../slideLayouts/slideLayout195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20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39.png"/><Relationship Id="rId4" Type="http://schemas.openxmlformats.org/officeDocument/2006/relationships/image" Target="../media/image44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26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36.png"/><Relationship Id="rId10" Type="http://schemas.openxmlformats.org/officeDocument/2006/relationships/image" Target="../media/image38.png"/><Relationship Id="rId4" Type="http://schemas.openxmlformats.org/officeDocument/2006/relationships/image" Target="../media/image47.jpe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2.png"/><Relationship Id="rId7" Type="http://schemas.openxmlformats.org/officeDocument/2006/relationships/image" Target="../media/image3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5.png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microsoft.com/office/2007/relationships/hdphoto" Target="../media/hdphoto5.wdp"/><Relationship Id="rId5" Type="http://schemas.openxmlformats.org/officeDocument/2006/relationships/image" Target="../media/image60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microsoft.com/office/2007/relationships/hdphoto" Target="../media/hdphoto5.wdp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microsoft.com/office/2007/relationships/hdphoto" Target="../media/hdphoto5.wdp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microsoft.com/office/2007/relationships/hdphoto" Target="../media/hdphoto5.wdp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microsoft.com/office/2007/relationships/hdphoto" Target="../media/hdphoto5.wdp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6.png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64.png"/><Relationship Id="rId9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3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D868F27-4B55-0BA5-F1E7-903B98F95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68393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الخامس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1090" y="3429000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92510" y="194093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9934" y="389909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20د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قراءة: استثمار النص 30د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35د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الظواهر اللغوية 20د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45د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10د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637196" y="23968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نشاط اعتيادي 10د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فهم المسموع 35د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icrosoft Uighur" panose="02000000000000000000" pitchFamily="2" charset="-78"/>
              </a:rPr>
              <a:t>إنتاج كتابي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40د</a:t>
            </a: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B90AA961-FD6F-7A21-85B8-3D759B62F65E}"/>
              </a:ext>
            </a:extLst>
          </p:cNvPr>
          <p:cNvSpPr/>
          <p:nvPr/>
        </p:nvSpPr>
        <p:spPr>
          <a:xfrm>
            <a:off x="2796510" y="342900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1336E91-DF3A-3053-EA33-D026EA9EC443}"/>
              </a:ext>
            </a:extLst>
          </p:cNvPr>
          <p:cNvGrpSpPr/>
          <p:nvPr/>
        </p:nvGrpSpPr>
        <p:grpSpPr>
          <a:xfrm flipH="1">
            <a:off x="4726804" y="1930700"/>
            <a:ext cx="3780000" cy="1332000"/>
            <a:chOff x="4735350" y="3482113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BFD0352-B8D6-190F-29D1-2CF4A378A872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786B9329-8AC9-1E3E-6A1D-DFA117833786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70804" y="2326700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20د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معجم: مراجعة وتوليف  35د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تحدث: مراجعة وتوليف 30د</a:t>
            </a:r>
          </a:p>
        </p:txBody>
      </p:sp>
    </p:spTree>
    <p:extLst>
      <p:ext uri="{BB962C8B-B14F-4D97-AF65-F5344CB8AC3E}">
        <p14:creationId xmlns:p14="http://schemas.microsoft.com/office/powerpoint/2010/main" val="844321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70985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7314" y="2734035"/>
            <a:ext cx="468000" cy="468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944823" y="2813076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النص: مذكرتي الجميلة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609795" y="4080533"/>
            <a:ext cx="1029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630533"/>
            <a:ext cx="46149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وصف شخص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عائلة </a:t>
            </a:r>
            <a:r>
              <a:rPr lang="ar-MA" sz="1400" b="1" dirty="0" err="1">
                <a:cs typeface="Microsoft Uighur" panose="02000000000000000000" pitchFamily="2" charset="-78"/>
              </a:rPr>
              <a:t>الكلمة+تحدث</a:t>
            </a:r>
            <a:endParaRPr lang="ar-MA" sz="1400" b="1" dirty="0"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1D91E0A-EB89-437E-23DC-36CA6EF00F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563" y="1443724"/>
            <a:ext cx="427944" cy="4926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7B4CB4-C3E7-1563-3A5C-5F1BCBBCC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8" y="4027727"/>
            <a:ext cx="424748" cy="48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بطلاقة واستثماره على مستوى الفهم.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4934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مهارة الوصف لوصف شخص.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59DDD75E-08D1-2DCA-36B3-A19F98D2F5F2}"/>
              </a:ext>
            </a:extLst>
          </p:cNvPr>
          <p:cNvGrpSpPr/>
          <p:nvPr/>
        </p:nvGrpSpPr>
        <p:grpSpPr>
          <a:xfrm>
            <a:off x="398069" y="126423"/>
            <a:ext cx="7750183" cy="293350"/>
            <a:chOff x="398069" y="126423"/>
            <a:chExt cx="7750183" cy="293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1FF2608-4F6C-BB52-8A3C-04CB2DCC8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7677C2E-1E41-0D9F-5A3C-6ED65F276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6735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A5108C-3DCE-088D-20FE-2B1F4BBDE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67951" y="13138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36E378F-61B4-745C-429C-DB2D8C76D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5EF1D0C-E184-2CC7-5850-32716F201A6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772F4AC-E23C-8D86-4FAB-CA6FCA974596}"/>
                </a:ext>
              </a:extLst>
            </p:cNvPr>
            <p:cNvSpPr>
              <a:spLocks/>
            </p:cNvSpPr>
            <p:nvPr/>
          </p:nvSpPr>
          <p:spPr>
            <a:xfrm>
              <a:off x="2397693" y="12642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D46C98A-E5C7-8311-F654-3604E5A0DA9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25C6CEB-EB14-95A4-577B-94B6A55E1E09}"/>
                </a:ext>
              </a:extLst>
            </p:cNvPr>
            <p:cNvSpPr>
              <a:spLocks/>
            </p:cNvSpPr>
            <p:nvPr/>
          </p:nvSpPr>
          <p:spPr>
            <a:xfrm>
              <a:off x="4510776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</p:grp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95783-8010-DBC8-D7A7-82B5F2DA8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9488DEB8-BF58-D1C2-54C7-38BE1EDB3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4B9C5D8-865D-0D0D-6CA0-11A7D9547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92C1EF5-5EDE-EFCD-70BB-E4012F9683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094D259-0D10-55A3-F233-8A08F0542B94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عائلة الكلمة + تَحَدث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174BFD5-417A-D65B-BD11-E42B78FC0B9D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6F90136-5761-1CE2-F4EE-7884D47171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61F8B5-3B56-31B4-5BA3-45E613C62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88" y="1838046"/>
            <a:ext cx="480123" cy="55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538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6E72CA9-256E-8321-71B6-4FFB99EF0554}"/>
              </a:ext>
            </a:extLst>
          </p:cNvPr>
          <p:cNvGrpSpPr/>
          <p:nvPr/>
        </p:nvGrpSpPr>
        <p:grpSpPr>
          <a:xfrm>
            <a:off x="398069" y="126423"/>
            <a:ext cx="7750183" cy="293350"/>
            <a:chOff x="398069" y="126423"/>
            <a:chExt cx="7750183" cy="293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E2A15-9BEE-38D3-3428-C0A7364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93A4D3D-B8CA-7E81-2C89-EA7EE8360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6735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24BA650-505F-3200-54A9-6CB77765E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67951" y="13138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B6B5E63-2BE4-D5A3-5AAA-233DDC530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ED1A380-6E1E-1A2C-3EEC-7EA2F07E17D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F8B3A26-DDA7-B4D7-3A06-E3A9FB87D1DC}"/>
                </a:ext>
              </a:extLst>
            </p:cNvPr>
            <p:cNvSpPr>
              <a:spLocks/>
            </p:cNvSpPr>
            <p:nvPr/>
          </p:nvSpPr>
          <p:spPr>
            <a:xfrm>
              <a:off x="2397693" y="12642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E1CBB89-FCDE-3B86-2F66-7F678C66C4B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2996B7B-16BA-AC48-20A6-552CFBD0BF8C}"/>
                </a:ext>
              </a:extLst>
            </p:cNvPr>
            <p:cNvSpPr>
              <a:spLocks/>
            </p:cNvSpPr>
            <p:nvPr/>
          </p:nvSpPr>
          <p:spPr>
            <a:xfrm>
              <a:off x="4510776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2A535F-1E61-6165-B171-FC831CA18C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1094" y="1503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58DD38-2585-EDC6-FF6E-E478DA2678E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735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7504-9C08-E114-F5C5-7C3BA0EE5C0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951" y="13138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B63B7D-2D51-BAFB-7683-4F3A832DA39F}"/>
              </a:ext>
            </a:extLst>
          </p:cNvPr>
          <p:cNvSpPr>
            <a:spLocks/>
          </p:cNvSpPr>
          <p:nvPr/>
        </p:nvSpPr>
        <p:spPr>
          <a:xfrm>
            <a:off x="2397693" y="12642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E429B-F59E-46E1-A900-FCF199F45879}"/>
              </a:ext>
            </a:extLst>
          </p:cNvPr>
          <p:cNvSpPr>
            <a:spLocks/>
          </p:cNvSpPr>
          <p:nvPr/>
        </p:nvSpPr>
        <p:spPr>
          <a:xfrm>
            <a:off x="451077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7272-0BD1-AB29-0B66-B19611FF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282B9-ACA0-E417-BBC4-83CD6B87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الكلمة الدخيلة لعائلة الكلمة التالية. ترفعون ألواحكم بعد قليل.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9314B2-0AA0-0204-7501-7D89DE44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5A64E122-E778-2CF5-63B1-930B530EA92A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4BA70D4-D55D-1687-3243-5C3E286A8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7EBDABC-8B35-15B9-183C-0CB009EE9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9B7AD00-2F02-5A68-BFE9-301AD8D18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3221B6B-E05B-740C-3DAC-A84138C83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6295320-1707-5657-206D-694BB4FD220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6F06C54-E288-DCBD-8B88-0E0BAF70677E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3D7942C-6518-3095-5E4B-6DBE233D4EB9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7C7DC16-2610-2BD7-A83F-546EE4BB1FAA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5127C05-1630-D516-8083-E5BFD5423E3F}"/>
              </a:ext>
            </a:extLst>
          </p:cNvPr>
          <p:cNvGrpSpPr/>
          <p:nvPr/>
        </p:nvGrpSpPr>
        <p:grpSpPr>
          <a:xfrm>
            <a:off x="1028069" y="1766893"/>
            <a:ext cx="6722584" cy="627626"/>
            <a:chOff x="477197" y="1738969"/>
            <a:chExt cx="6722584" cy="62762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642315-B81C-0ED9-65A6-01F803ABAE0A}"/>
                </a:ext>
              </a:extLst>
            </p:cNvPr>
            <p:cNvSpPr/>
            <p:nvPr/>
          </p:nvSpPr>
          <p:spPr>
            <a:xfrm>
              <a:off x="6082946" y="1763934"/>
              <a:ext cx="1116835" cy="60266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ناجِحٌ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EEB785A-0F3C-E78C-84CA-53F383AF7E60}"/>
                </a:ext>
              </a:extLst>
            </p:cNvPr>
            <p:cNvSpPr/>
            <p:nvPr/>
          </p:nvSpPr>
          <p:spPr>
            <a:xfrm>
              <a:off x="4737907" y="1751575"/>
              <a:ext cx="1126440" cy="60266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نَجاحٌ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170440D-4D72-6BB9-71BB-B8393066C3B0}"/>
                </a:ext>
              </a:extLst>
            </p:cNvPr>
            <p:cNvSpPr/>
            <p:nvPr/>
          </p:nvSpPr>
          <p:spPr>
            <a:xfrm>
              <a:off x="3289392" y="1750468"/>
              <a:ext cx="1251390" cy="60266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يَنْجَحُ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F41CE6A-C3A5-B450-04A5-4589D5FC1B05}"/>
                </a:ext>
              </a:extLst>
            </p:cNvPr>
            <p:cNvSpPr/>
            <p:nvPr/>
          </p:nvSpPr>
          <p:spPr>
            <a:xfrm>
              <a:off x="1877607" y="1738970"/>
              <a:ext cx="1264877" cy="60266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اِنْجَحْ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5837F76-52CD-1E14-B4B5-4EBBB33F0D02}"/>
                </a:ext>
              </a:extLst>
            </p:cNvPr>
            <p:cNvSpPr/>
            <p:nvPr/>
          </p:nvSpPr>
          <p:spPr>
            <a:xfrm>
              <a:off x="477197" y="1738969"/>
              <a:ext cx="1264876" cy="60266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جَناحٌ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5749D52-9FA5-5B23-90A7-A93CD6C7F4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90" y="3018458"/>
            <a:ext cx="7962498" cy="326331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AB7132D-9508-F4E7-21B2-437C4F81D79C}"/>
              </a:ext>
            </a:extLst>
          </p:cNvPr>
          <p:cNvSpPr/>
          <p:nvPr/>
        </p:nvSpPr>
        <p:spPr>
          <a:xfrm>
            <a:off x="3889910" y="4348786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نَجَحَ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4679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3C6B0-CE43-9555-29E2-44D6926F4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BF934-0183-8B9A-C2C1-61C4EFF67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الكلمة الدخيلة هي: جَناحٌ.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79DCE6-ABDB-C7F2-57F6-544B7E9882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75BE5751-B245-7833-C226-1421E5151F87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E1C855B-E6D0-8EC4-3279-889E005A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D8A260E3-47EB-C88F-B7C5-30F8CFEB3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FABB5BE-0E85-B2B4-554B-9DEB74D13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8A07B1D-B68E-E9EB-CCDC-093ACC801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5BE1DDF-F022-C9BA-B080-C760124583F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B65EEB-06D2-9A9A-E0F8-743E8DC47F4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FB2764C-5124-EE00-BCE7-E326D36323D6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B3B1269-38F7-5226-B77B-9288CCFE3A23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37B09FE-D996-5E3F-3F08-A164D6C8A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90" y="3018458"/>
            <a:ext cx="7962498" cy="32633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044753-AA4F-CE0D-D72B-56A5F8DE30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90" y="3170858"/>
            <a:ext cx="7962498" cy="326331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AC1B28E-C5E1-58DA-FE6F-A05CA7D761A4}"/>
              </a:ext>
            </a:extLst>
          </p:cNvPr>
          <p:cNvSpPr/>
          <p:nvPr/>
        </p:nvSpPr>
        <p:spPr>
          <a:xfrm>
            <a:off x="6317910" y="3435724"/>
            <a:ext cx="1116835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ناجِحٌ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7265D8-1C14-175E-F433-2DE445E1851D}"/>
              </a:ext>
            </a:extLst>
          </p:cNvPr>
          <p:cNvSpPr/>
          <p:nvPr/>
        </p:nvSpPr>
        <p:spPr>
          <a:xfrm>
            <a:off x="4098705" y="4501186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نَجَحَ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B5BB5C9-3FEF-2350-6FEB-2CF4265B7010}"/>
              </a:ext>
            </a:extLst>
          </p:cNvPr>
          <p:cNvSpPr/>
          <p:nvPr/>
        </p:nvSpPr>
        <p:spPr>
          <a:xfrm>
            <a:off x="6610249" y="5533196"/>
            <a:ext cx="112644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نَجاحٌ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1F13E5D-3FA5-35C5-2190-3313A409607F}"/>
              </a:ext>
            </a:extLst>
          </p:cNvPr>
          <p:cNvSpPr/>
          <p:nvPr/>
        </p:nvSpPr>
        <p:spPr>
          <a:xfrm>
            <a:off x="2076800" y="3435724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يَنْجَحُ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8538D61-1466-56D2-53F9-7548238C25F0}"/>
              </a:ext>
            </a:extLst>
          </p:cNvPr>
          <p:cNvSpPr/>
          <p:nvPr/>
        </p:nvSpPr>
        <p:spPr>
          <a:xfrm>
            <a:off x="1894473" y="5533196"/>
            <a:ext cx="1433717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اِنْجَحْ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46F1ECA-E5D1-DD6D-CB0C-D696C4A3DBB9}"/>
              </a:ext>
            </a:extLst>
          </p:cNvPr>
          <p:cNvSpPr/>
          <p:nvPr/>
        </p:nvSpPr>
        <p:spPr>
          <a:xfrm>
            <a:off x="629597" y="1891369"/>
            <a:ext cx="1264876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جَناحٌ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0888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AFF24-FCD9-B311-1933-40809ADA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02F91-7370-C0A4-544A-6F443E31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الكلمة الدخيلة لعائلة الكلمة التالية. بعد قليل ترفعون ألواحكم.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3641FB-CF1C-C5C1-2EE9-0F4FACF7CB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607FAB-7ED3-1CAE-FA72-BD8EB6F895D3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E690354-3A76-0A70-DAB9-D6E98549C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F6BB034-C86F-0520-D644-A897D0096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C03E531-722F-3406-E8E5-5B6F20ED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060F2807-67C2-8BBD-A746-531EF8737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4C8B657-C2A5-459E-C960-36DA02CF11A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D820AF8-BB41-43A1-20F3-666C4F5FB63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A93BD50-B6B7-C2F9-2E60-8143199CE4E9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A8DB5C9-C5EB-D445-3975-242DEDE1FC10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04C1AF-0D80-9D14-5DB9-2BBC8515B4E5}"/>
              </a:ext>
            </a:extLst>
          </p:cNvPr>
          <p:cNvSpPr/>
          <p:nvPr/>
        </p:nvSpPr>
        <p:spPr>
          <a:xfrm>
            <a:off x="6579996" y="1779375"/>
            <a:ext cx="1335473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مَنْقولٌ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0262455-4259-505F-8AC0-682B9AC1ADED}"/>
              </a:ext>
            </a:extLst>
          </p:cNvPr>
          <p:cNvSpPr/>
          <p:nvPr/>
        </p:nvSpPr>
        <p:spPr>
          <a:xfrm>
            <a:off x="5256431" y="1779374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قالَ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DACCD9-75CF-6277-C0A9-8AE0C62348FC}"/>
              </a:ext>
            </a:extLst>
          </p:cNvPr>
          <p:cNvSpPr/>
          <p:nvPr/>
        </p:nvSpPr>
        <p:spPr>
          <a:xfrm>
            <a:off x="3973733" y="1771340"/>
            <a:ext cx="112644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نَقْلٌ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7B3766-2869-90E7-2C20-1D613DD35FBE}"/>
              </a:ext>
            </a:extLst>
          </p:cNvPr>
          <p:cNvSpPr/>
          <p:nvPr/>
        </p:nvSpPr>
        <p:spPr>
          <a:xfrm>
            <a:off x="2525218" y="1770233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ناقِلٌ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125A379-17DF-C6A4-7A06-90CBA0F8B006}"/>
              </a:ext>
            </a:extLst>
          </p:cNvPr>
          <p:cNvSpPr/>
          <p:nvPr/>
        </p:nvSpPr>
        <p:spPr>
          <a:xfrm>
            <a:off x="1094346" y="1779373"/>
            <a:ext cx="1264876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ناقِلَةٌ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C204D1-B1E3-7EF6-5B27-D7822B95E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90" y="3018458"/>
            <a:ext cx="7962498" cy="32633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2A7264-3683-CB48-6FA0-BFE9EF9BFB0D}"/>
              </a:ext>
            </a:extLst>
          </p:cNvPr>
          <p:cNvSpPr/>
          <p:nvPr/>
        </p:nvSpPr>
        <p:spPr>
          <a:xfrm>
            <a:off x="4036250" y="4348786"/>
            <a:ext cx="1264877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نَقَلَ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717965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730C8-8FD4-2AFD-B452-1986FCD08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4A381-1CD3-967A-532E-0EAEF365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الكلمة الدخيلة هي: قال.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75F611-832E-F267-7E1C-91F6326972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C2B20B9F-6CC9-B4A7-57B1-204B30289C74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941A9EE-5770-56D2-8256-7B6369422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1726880-2A81-47A3-AD01-313323FDF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2858BF87-8E8C-EFBA-8737-C18CD258C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CEF75BE7-ED89-4F9E-BC05-3E4EFC04A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9402E6E-67BA-E850-37B8-102E730F94E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7EBC405-EF47-E2FD-A6ED-CB0A0B6EBCF4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54C2174-2EE8-0C80-2121-71AD8E895FCB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1E567CA-50EF-FFCE-ED1C-37E9B5DD4ED7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E0C91F8-512E-AC3B-047B-D1B7FAEB6A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90" y="3018458"/>
            <a:ext cx="7962498" cy="32633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A6B372-3F85-B6A9-E6E7-B07815762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465" y="3013492"/>
            <a:ext cx="7962498" cy="326331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07CC3B-3484-8260-FC43-C033B014F217}"/>
              </a:ext>
            </a:extLst>
          </p:cNvPr>
          <p:cNvSpPr/>
          <p:nvPr/>
        </p:nvSpPr>
        <p:spPr>
          <a:xfrm>
            <a:off x="6032882" y="3283324"/>
            <a:ext cx="1335473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مَنْقولٌ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82B835-5348-9D46-F2F3-D34BAA3882CE}"/>
              </a:ext>
            </a:extLst>
          </p:cNvPr>
          <p:cNvSpPr/>
          <p:nvPr/>
        </p:nvSpPr>
        <p:spPr>
          <a:xfrm>
            <a:off x="6020605" y="1759609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قالَ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E297C55-6A1F-D0F8-5AB9-C7DD95387E26}"/>
              </a:ext>
            </a:extLst>
          </p:cNvPr>
          <p:cNvSpPr/>
          <p:nvPr/>
        </p:nvSpPr>
        <p:spPr>
          <a:xfrm>
            <a:off x="6145555" y="5413454"/>
            <a:ext cx="112644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نَقْلٌ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B7732E-FD0C-6049-B267-2B62721DABA9}"/>
              </a:ext>
            </a:extLst>
          </p:cNvPr>
          <p:cNvSpPr/>
          <p:nvPr/>
        </p:nvSpPr>
        <p:spPr>
          <a:xfrm>
            <a:off x="1859729" y="3283323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ناقِلٌ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FA86F82-8302-574D-0AE5-123C1950B487}"/>
              </a:ext>
            </a:extLst>
          </p:cNvPr>
          <p:cNvSpPr/>
          <p:nvPr/>
        </p:nvSpPr>
        <p:spPr>
          <a:xfrm>
            <a:off x="3908343" y="4348786"/>
            <a:ext cx="1264877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نَقَلَ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C1F41F7-7289-1905-3E69-B0EF71116D54}"/>
              </a:ext>
            </a:extLst>
          </p:cNvPr>
          <p:cNvSpPr/>
          <p:nvPr/>
        </p:nvSpPr>
        <p:spPr>
          <a:xfrm>
            <a:off x="1851264" y="5413454"/>
            <a:ext cx="1264876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ناقِلَةٌ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07591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59417-E957-17D3-5A1B-8F830699E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9C0AF7-6081-CE55-99F6-9B668E7F3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أكملوا عائلة كلمة: لَعِبَ، ارفعوا الألواح عند الإشارة.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7E43EA-61EB-CAD9-A232-90BFEF6A3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2A8F917-470D-9042-6A9C-4CD70ECB8C80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1DBCD69-A9C3-D7BC-2C06-7651645C6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6BC544D-D5A1-7AE8-B2DD-35B0D8A7B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F2DA4BAF-13E6-801A-21D7-26D702DF1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57D9961F-8BF9-4D20-FC38-907F0ADD9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9A490A9-B57B-F3A0-FB64-1CA794C0456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079FE25-F98E-5315-7BC0-02CBC291D8E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B35165F-4DC3-6A63-77EC-C0D251322A56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08D7567-8C1F-3DC9-4BF6-5E52F962FC8B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13B6FE3-6492-809F-3B67-AEC3E94750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90" y="3018458"/>
            <a:ext cx="7962498" cy="32633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3D2E61-6377-66C7-CE13-536AD126E6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465" y="3013492"/>
            <a:ext cx="7962498" cy="326331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306ABC-953D-1927-B47C-91C26887D310}"/>
              </a:ext>
            </a:extLst>
          </p:cNvPr>
          <p:cNvSpPr/>
          <p:nvPr/>
        </p:nvSpPr>
        <p:spPr>
          <a:xfrm>
            <a:off x="6032882" y="3283324"/>
            <a:ext cx="1335473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AD68C9-302F-A7E2-FD2B-07AD3730C6B1}"/>
              </a:ext>
            </a:extLst>
          </p:cNvPr>
          <p:cNvSpPr/>
          <p:nvPr/>
        </p:nvSpPr>
        <p:spPr>
          <a:xfrm>
            <a:off x="6145555" y="5413454"/>
            <a:ext cx="112644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5400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1A10396-22C9-F43B-6EEC-AD157D85C6C2}"/>
              </a:ext>
            </a:extLst>
          </p:cNvPr>
          <p:cNvSpPr/>
          <p:nvPr/>
        </p:nvSpPr>
        <p:spPr>
          <a:xfrm>
            <a:off x="1859729" y="3283323"/>
            <a:ext cx="125139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5400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E4A575C-D01B-D3CC-2A26-68B42E43C844}"/>
              </a:ext>
            </a:extLst>
          </p:cNvPr>
          <p:cNvSpPr/>
          <p:nvPr/>
        </p:nvSpPr>
        <p:spPr>
          <a:xfrm>
            <a:off x="3908343" y="4348786"/>
            <a:ext cx="1264877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لَعِبَ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FE80D4E-6E4B-1CFD-4B83-CB97FBD72F14}"/>
              </a:ext>
            </a:extLst>
          </p:cNvPr>
          <p:cNvSpPr/>
          <p:nvPr/>
        </p:nvSpPr>
        <p:spPr>
          <a:xfrm>
            <a:off x="1851264" y="5413454"/>
            <a:ext cx="1264876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5400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04344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4C06-02FE-875E-5503-3FFFA653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54682F-DD23-BC67-C278-21BE45C11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0DE066-7A2C-AD40-7016-727F893AB0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D701CFB-D499-DFDF-94C3-57E120637A64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699B5B0-4F2B-EFD9-AFE4-06C18D5F3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5C82052-D39C-0185-4762-E188A4DB2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43E7337-5D06-70EB-2CE6-7A2C79D50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EE508BA7-82C3-2AD0-9BA0-758905199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B804B13-FB99-2168-FFCB-D281FE5315B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EA3519C-96E7-2716-CEDD-5DBF827B9D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16807B-45DA-A45A-7157-5F18519F5A2A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6F88C6E-0236-1239-66CE-8B4A8D758335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A54B7CA-F8B2-95A1-3A72-18AE66B1E1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90" y="3018458"/>
            <a:ext cx="7962498" cy="32633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69E651-AAA0-14A2-8878-299BEBE0AE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465" y="3013492"/>
            <a:ext cx="7962498" cy="326331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2E9D46-01CF-A991-215D-1D4F4CD5C40B}"/>
              </a:ext>
            </a:extLst>
          </p:cNvPr>
          <p:cNvSpPr/>
          <p:nvPr/>
        </p:nvSpPr>
        <p:spPr>
          <a:xfrm>
            <a:off x="6032882" y="3283324"/>
            <a:ext cx="1335473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لاعِبٌ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18C2B4-3C86-3B0A-1EA3-FBA465277D16}"/>
              </a:ext>
            </a:extLst>
          </p:cNvPr>
          <p:cNvSpPr/>
          <p:nvPr/>
        </p:nvSpPr>
        <p:spPr>
          <a:xfrm>
            <a:off x="6145555" y="5413454"/>
            <a:ext cx="112644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لَعِبٌ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0C37706-78F3-3136-0189-8610C9ED8D8A}"/>
              </a:ext>
            </a:extLst>
          </p:cNvPr>
          <p:cNvSpPr/>
          <p:nvPr/>
        </p:nvSpPr>
        <p:spPr>
          <a:xfrm>
            <a:off x="1658069" y="3283323"/>
            <a:ext cx="1453050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مَلْعوبٌ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9A1491-1D20-3966-ACD8-3FF071E84C1A}"/>
              </a:ext>
            </a:extLst>
          </p:cNvPr>
          <p:cNvSpPr/>
          <p:nvPr/>
        </p:nvSpPr>
        <p:spPr>
          <a:xfrm>
            <a:off x="4122112" y="4343820"/>
            <a:ext cx="1253204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لَعِبَ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FECCA1-E011-2A1C-1E81-5B8B04D39636}"/>
              </a:ext>
            </a:extLst>
          </p:cNvPr>
          <p:cNvSpPr/>
          <p:nvPr/>
        </p:nvSpPr>
        <p:spPr>
          <a:xfrm>
            <a:off x="1851264" y="5413454"/>
            <a:ext cx="1264876" cy="6026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لُعَبَةٌ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93509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5C02-A736-0F2D-D641-44CD5BDF5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A569F-E236-5675-7C9E-A2605B68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المشاركة في حوار. من يقرأ الوضعية التالية؟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F8DC87-231D-D3AC-BC92-1017BF5874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5322012-8CF6-DFDC-4123-AD23FA0BA5FE}"/>
              </a:ext>
            </a:extLst>
          </p:cNvPr>
          <p:cNvSpPr txBox="1"/>
          <p:nvPr/>
        </p:nvSpPr>
        <p:spPr>
          <a:xfrm>
            <a:off x="550506" y="2426296"/>
            <a:ext cx="8192963" cy="29625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دَخَلْتَ مَحَلّاً لِبَيْعِ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</a:rPr>
              <a:t>ٱللُّعَبِ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، فَدارَ بَيْنَكَ وَبَيْنَ والِدِكَ حِوارٌ حَوْلَ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</a:rPr>
              <a:t>ٱللُّعْبَةِ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</a:rPr>
              <a:t>ٱلَّتي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تُفَضِّلُها. </a:t>
            </a:r>
          </a:p>
          <a:p>
            <a:pPr marL="457200" lvl="0" indent="-457200" algn="r" rtl="1">
              <a:buFontTx/>
              <a:buChar char="-"/>
            </a:pP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ما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</a:rPr>
              <a:t>ٱللُّعبةُ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</a:rPr>
              <a:t>ٱلتي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 تُفَضِّلُها يا </a:t>
            </a:r>
            <a:r>
              <a:rPr lang="ar-SA" sz="2800" dirty="0">
                <a:solidFill>
                  <a:schemeClr val="accent1">
                    <a:lumMod val="50000"/>
                  </a:schemeClr>
                </a:solidFill>
              </a:rPr>
              <a:t>.............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..........................؟</a:t>
            </a:r>
          </a:p>
          <a:p>
            <a:pPr marL="457200" lvl="0" indent="-457200" algn="r" rtl="1">
              <a:buFontTx/>
              <a:buChar char="-"/>
            </a:pPr>
            <a:r>
              <a:rPr lang="ar-SA" sz="2800" dirty="0">
                <a:solidFill>
                  <a:schemeClr val="accent1">
                    <a:lumMod val="50000"/>
                  </a:schemeClr>
                </a:solidFill>
              </a:rPr>
              <a:t>......................................................................</a:t>
            </a:r>
            <a:endParaRPr lang="ar-MA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 algn="r" rtl="1">
              <a:buFontTx/>
              <a:buChar char="-"/>
            </a:pP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هَلْ يُمْكِنُكَ أَنْ تَصِفَ لي لُعْبَتَكَ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</a:rPr>
              <a:t>ٱلْمُفَضَّلَةَ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؟</a:t>
            </a:r>
          </a:p>
          <a:p>
            <a:pPr marL="457200" lvl="0" indent="-457200" algn="r" rtl="1">
              <a:buFontTx/>
              <a:buChar char="-"/>
            </a:pPr>
            <a:r>
              <a:rPr lang="ar-MA" sz="2800" dirty="0">
                <a:solidFill>
                  <a:schemeClr val="accent1">
                    <a:lumMod val="50000"/>
                  </a:schemeClr>
                </a:solidFill>
              </a:rPr>
              <a:t>......................................................................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8AA65F2-EF98-6E71-8609-C6C6D5B37BB4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9B0986E-4C9F-992F-761D-2C838EE53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E8F839C-6BAD-FAE0-4983-1986CA652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1FC33E2-65DE-A5FA-3A4D-68187DAE5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02E77AAB-AF00-90A7-D104-8CF18056C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82F85F3-A185-9688-D3A7-D5327659FDA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D331FF-0C75-1ED1-AA9D-C8C52819BB3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0C55D11-AE26-B0C5-8D09-E96CF9200F1D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86A6866-7718-47F4-3686-ACBB01A65BFE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709663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2AB36-932D-16D6-9C9E-153F05992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EB49B-BA66-8C2E-8DC4-E54C8E65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لتقديم الحوار. سأشرك الجميع.</a:t>
            </a:r>
            <a:endParaRPr lang="fr-FR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42731E-6A6C-C358-1651-D135E4B0A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849" y="3658179"/>
            <a:ext cx="888459" cy="24826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ECDB34-B619-823C-27EC-AB54279FF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357" y="3692683"/>
            <a:ext cx="1114939" cy="2482641"/>
          </a:xfrm>
          <a:prstGeom prst="rect">
            <a:avLst/>
          </a:prstGeom>
        </p:spPr>
      </p:pic>
      <p:sp>
        <p:nvSpPr>
          <p:cNvPr id="9" name="Bulle narrative : rectangle à coins arrondis 2">
            <a:extLst>
              <a:ext uri="{FF2B5EF4-FFF2-40B4-BE49-F238E27FC236}">
                <a16:creationId xmlns:a16="http://schemas.microsoft.com/office/drawing/2014/main" id="{F46D3A97-DE91-E18D-BC3B-C0A6A8FCD758}"/>
              </a:ext>
            </a:extLst>
          </p:cNvPr>
          <p:cNvSpPr/>
          <p:nvPr/>
        </p:nvSpPr>
        <p:spPr>
          <a:xfrm>
            <a:off x="5985026" y="1927579"/>
            <a:ext cx="2608468" cy="1730600"/>
          </a:xfrm>
          <a:prstGeom prst="wedgeEllipseCallout">
            <a:avLst>
              <a:gd name="adj1" fmla="val -36681"/>
              <a:gd name="adj2" fmla="val 57064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400" b="1" dirty="0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............................</a:t>
            </a:r>
          </a:p>
        </p:txBody>
      </p:sp>
      <p:sp>
        <p:nvSpPr>
          <p:cNvPr id="17" name="Bulle narrative : rectangle à coins arrondis 3">
            <a:extLst>
              <a:ext uri="{FF2B5EF4-FFF2-40B4-BE49-F238E27FC236}">
                <a16:creationId xmlns:a16="http://schemas.microsoft.com/office/drawing/2014/main" id="{A30BDB89-DDB1-C74B-16DD-F7A45E2D875B}"/>
              </a:ext>
            </a:extLst>
          </p:cNvPr>
          <p:cNvSpPr/>
          <p:nvPr/>
        </p:nvSpPr>
        <p:spPr>
          <a:xfrm>
            <a:off x="398069" y="1632857"/>
            <a:ext cx="3276583" cy="2025322"/>
          </a:xfrm>
          <a:prstGeom prst="wedgeEllipseCallout">
            <a:avLst>
              <a:gd name="adj1" fmla="val 47458"/>
              <a:gd name="adj2" fmla="val 55440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................................................................................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37F0C57C-773A-A67D-DC4E-6E1A7E3FF3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B23D8516-D66B-9F7C-A4C0-E3D568880367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24427EB-25C0-4D69-4FD0-2354F2941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470BBD2-16CC-F36D-196B-F5D2CE5D3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2D10C8C3-5FC3-18BB-044C-08CEFD4FF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457E404-1F18-103C-B696-2C37E5F4C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DD5581-BCA7-4100-B630-CA8B4EEB6CA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BCE09B7-0CB5-3B4F-285C-545549CE7EA5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DD304DC-8B68-F452-C2F8-5A497803C398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D41531-5906-CD4F-1503-54825A463B6F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625891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استثمار النص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C607D5C-1899-EFA6-6CE9-A73BB4A82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7642" y="1002163"/>
            <a:ext cx="491982" cy="491982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8B22B1-2DF4-5F44-C29E-545D3ADA04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4" y="1777877"/>
            <a:ext cx="563091" cy="6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النص "مذكرتي الجميلة" ص 115-116. سنمر إلى تحدي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DE7BDB-5A75-F229-8C85-997B4ADF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EBD185-BA9A-6804-BC90-5FC06A594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3DA949-8380-0C40-8EEA-9787217309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AE0AAA3-ECBB-8568-44EA-D38BF6A65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971A4A-42D7-0632-C116-F0F4E80287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A5EE801-55CE-67CB-61CE-ABB617BE6D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917B65-F9CE-722B-AA29-E18A8A2DC5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D42BFE-A807-CAEE-D4F5-F983BE0881DC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65F68B-24B9-DC20-9223-53E6A7A5C246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8B2AAB8-7657-B81B-B502-224CABAF52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5283" y="2466367"/>
            <a:ext cx="2050112" cy="294192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Image 4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1F3DFD1B-0A9B-0E87-1C4E-B58CF8A4A2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1753" y="2741095"/>
            <a:ext cx="2094874" cy="300349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C746D-2D7A-E72D-9C9E-18D75769C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02B2B1-079E-1300-1131-A71EC203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الفقرة الأولى؟ تابع (ي)؟ آخر ... ارفعوا أيديكم عندما يقرأ كلمة لا تفهمونها.</a:t>
            </a: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وقفة بعد كل قراءة لتشجيع القارئ واستثمار الأخطاء المرتكبة.</a:t>
            </a:r>
            <a:endParaRPr lang="fr-FR" sz="2400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87ED4E-98B7-9DB1-3444-F1B3D6F144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D6E8D-6E02-41C5-6C84-38F5C18C5F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48E4A5-498B-A802-7306-E22A3AAF78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BBAB12D-2134-0C46-3730-F491B4886A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CD063A-40D9-5F69-44E2-7B7E36BF40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2D4BB59-425D-B6BD-25E6-A2DF468A27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7ACAB-B930-706A-85DF-98114AF998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6F7C40-4AE2-A8CC-D167-37D72BD03044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E6C231-C4DA-869A-0ED8-DED5C9CBA8A8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81DFF3D-EE3E-7B8D-2765-2E5A29FD31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5283" y="2466367"/>
            <a:ext cx="2050112" cy="294192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Image 4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C3302D69-3D23-6962-69AA-D3DACA8F20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1753" y="2741095"/>
            <a:ext cx="2094874" cy="300349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6124695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00D94-EABD-5CA0-F872-EE7A8F628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C67EB-E788-6F98-DEB4-EA0B4B2A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التعليمة؟ أنجزوا. سأتنقل إليكم. </a:t>
            </a:r>
            <a:endParaRPr lang="fr-FR" sz="2400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EEDD6-1F0D-DB9B-D0A2-13428B9510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DE29B4-1CAA-86CE-A4C6-67F09D4AC1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7430D4-79D1-D3E2-B709-B58ECF64E5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A02517-CB2D-1088-C925-EE96F7D35C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E0B9100-F4FB-CA15-B689-C17E13AC28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B0F32E2-DC98-70ED-276D-A617F8737A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08A5D9-39EA-CE9E-D160-207191141B7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27E342-5552-E0C8-4C64-281F1DF407ED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CC3ACD-4B86-3499-2A47-EE44EE003374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7DBE700-62E1-E486-A374-8BD4CB0467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5650" y="2513020"/>
            <a:ext cx="2050112" cy="294192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C136A3-EDCF-5819-FBFB-AF20A39D3B52}"/>
              </a:ext>
            </a:extLst>
          </p:cNvPr>
          <p:cNvSpPr/>
          <p:nvPr/>
        </p:nvSpPr>
        <p:spPr>
          <a:xfrm>
            <a:off x="3713584" y="2789853"/>
            <a:ext cx="1996751" cy="52251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21230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69B9-4F02-5898-941E-AC10F16C1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73717-E5EB-F34C-1A9D-C8D217817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BFDB18-3924-5B4F-D480-6A0E96416D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7057DC-76F4-ED39-4F38-47E1B1FC34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E5C95C-2EE5-2B23-1E0C-7E9226F4A1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33E4FA-25F1-67F2-8154-A935308110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6724513-B8A7-E638-A71A-4354B4F09A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4556E-8BD1-8EC4-CC0C-C32CF4D8270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DEF95-E912-A599-EF53-F4F6536180C4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1DBF29-5FA2-6674-B417-5AE8245FA1A8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BCA85F49-00D8-1CC1-71B5-154A186D5C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3C2AD6-EA54-3089-2DF8-426FEF8F05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147" y="2231119"/>
            <a:ext cx="7848890" cy="2499259"/>
          </a:xfrm>
          <a:prstGeom prst="rect">
            <a:avLst/>
          </a:prstGeom>
        </p:spPr>
      </p:pic>
      <p:sp>
        <p:nvSpPr>
          <p:cNvPr id="12" name="ZoneTexte 34">
            <a:extLst>
              <a:ext uri="{FF2B5EF4-FFF2-40B4-BE49-F238E27FC236}">
                <a16:creationId xmlns:a16="http://schemas.microsoft.com/office/drawing/2014/main" id="{4D3BBA2C-DED6-0CB3-1BC4-C51513C6CB41}"/>
              </a:ext>
            </a:extLst>
          </p:cNvPr>
          <p:cNvSpPr txBox="1"/>
          <p:nvPr/>
        </p:nvSpPr>
        <p:spPr>
          <a:xfrm>
            <a:off x="5644070" y="3193800"/>
            <a:ext cx="1641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دَفَّتَيْ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3">
            <a:extLst>
              <a:ext uri="{FF2B5EF4-FFF2-40B4-BE49-F238E27FC236}">
                <a16:creationId xmlns:a16="http://schemas.microsoft.com/office/drawing/2014/main" id="{A75F7883-B2B9-6A49-896F-877E2620F9B5}"/>
              </a:ext>
            </a:extLst>
          </p:cNvPr>
          <p:cNvSpPr txBox="1"/>
          <p:nvPr/>
        </p:nvSpPr>
        <p:spPr>
          <a:xfrm>
            <a:off x="4863989" y="3934583"/>
            <a:ext cx="1641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اَلْحَماسُ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3D48F2C2-CB26-9325-2943-5E2296116FFB}"/>
              </a:ext>
            </a:extLst>
          </p:cNvPr>
          <p:cNvSpPr txBox="1"/>
          <p:nvPr/>
        </p:nvSpPr>
        <p:spPr>
          <a:xfrm>
            <a:off x="1587389" y="3193800"/>
            <a:ext cx="1641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تَلَقَّفَ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25">
            <a:extLst>
              <a:ext uri="{FF2B5EF4-FFF2-40B4-BE49-F238E27FC236}">
                <a16:creationId xmlns:a16="http://schemas.microsoft.com/office/drawing/2014/main" id="{0A9C87A1-2EFD-BC9B-4213-9192E52FC495}"/>
              </a:ext>
            </a:extLst>
          </p:cNvPr>
          <p:cNvSpPr txBox="1"/>
          <p:nvPr/>
        </p:nvSpPr>
        <p:spPr>
          <a:xfrm>
            <a:off x="544924" y="3934583"/>
            <a:ext cx="1641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نَفَضَ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7613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B345-37FE-1216-2733-AA31CFE70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EFD8D6-6B58-1AA4-4A79-D44787CA9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خذوا دفاتر القسم. أجيبوا عن الأسئلة التالية انطلاقا من النص.</a:t>
            </a:r>
            <a:endParaRPr lang="fr-FR" sz="2400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3865481-19AD-8E14-ECB0-0022AD09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228517-CB39-7B99-4C04-8E2315E081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AC80EA-E2AB-A16A-013E-96FE0A30CB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FD3D87E-63EC-2461-A2BB-6C08F6B8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3D6796C-2852-C1B4-9C5A-05B351D7A9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63A8D4-D0C3-36BA-7D7A-46D1AC852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006E1A-F59B-C0C7-2F9B-3902FCBB58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E7BAD7-7EFB-8802-DDB4-2F3801EAEDE1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89A7C0-9A56-5336-A2BE-F3CE1852B0FC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6DF5AA-587E-F8E8-1D27-6C3457B0A523}"/>
              </a:ext>
            </a:extLst>
          </p:cNvPr>
          <p:cNvSpPr txBox="1"/>
          <p:nvPr/>
        </p:nvSpPr>
        <p:spPr>
          <a:xfrm>
            <a:off x="463763" y="1818944"/>
            <a:ext cx="7865706" cy="37031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يُخاطِبُ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بِماذَا كانَتْ تُسَمّى مَدينَةُ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ٱلصَّويرَةِ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ٱلمَآثِرُ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ٱلقَديمَةُ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شاهَدَها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بِمُرّاكُشَ؟</a:t>
            </a:r>
          </a:p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قارِنْ بَيْنَ جَوِّ مُرّاكُشَ وَجَوِّ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ٱلصَّويرَةِ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952314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505E4-D05A-F3BB-ABBA-ED1730EB8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9B17A-2F2C-7BA8-FDFB-FE956667E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نصحح. من يقرأ السؤال الأول؟ من يجيب؟ ما رأيكم؟</a:t>
            </a:r>
            <a:endParaRPr lang="fr-FR" sz="2400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F722D5-5D8B-BC05-F389-27690D9AE9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70BA9-BAB9-96B3-39DE-307DA09711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61426F-5355-B553-3DC5-AB733FE037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17B32C-98B0-E311-40E0-77FEBD31B3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123DC9-301D-363F-8FB3-D5781E2C23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084050-1E50-857B-827D-2F4B7A95A7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35914B-FBA8-EEB4-BE95-AC7A17E6C3E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8D2F92-CE9A-A19F-B0DB-7B2322FDC200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0B9ABD-D45B-F0E1-030B-89BA787E9B6D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1A20D3-F378-F358-4A98-5E078DE60114}"/>
              </a:ext>
            </a:extLst>
          </p:cNvPr>
          <p:cNvSpPr txBox="1"/>
          <p:nvPr/>
        </p:nvSpPr>
        <p:spPr>
          <a:xfrm>
            <a:off x="463763" y="1818944"/>
            <a:ext cx="7865706" cy="37031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يُخاطِبُ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بِماذَا كانَتْ تُسَمّى مَدينَةُ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ٱلصَّويرَةِ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قَديماً؟</a:t>
            </a:r>
          </a:p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ٱلْمَآثِرُ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ٱلْقَديمَةُ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شاهَدَها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بِمُرّاكُشَ؟</a:t>
            </a:r>
          </a:p>
          <a:p>
            <a:pPr marL="514350" indent="-514350" algn="r" rtl="1">
              <a:lnSpc>
                <a:spcPct val="150000"/>
              </a:lnSpc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قارِنْ بَيْنَ طَقْسِ مُرّاكُشَ وَطَقْسِ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ٱلصَّويرَةِ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232304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D09A8-53DB-A0AC-197F-C1071569A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C22B44-42FD-DAF7-123A-F6A0ADCEC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تأكدوا من صحة إجاباتكم.</a:t>
            </a:r>
            <a:endParaRPr lang="fr-FR" sz="2400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F0EBB1-8F00-4ECA-F14B-15D55D3564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B095C16-8D6B-F443-412E-434E044B0EC6}"/>
              </a:ext>
            </a:extLst>
          </p:cNvPr>
          <p:cNvGrpSpPr/>
          <p:nvPr/>
        </p:nvGrpSpPr>
        <p:grpSpPr>
          <a:xfrm>
            <a:off x="398069" y="131773"/>
            <a:ext cx="7750183" cy="298475"/>
            <a:chOff x="398069" y="131773"/>
            <a:chExt cx="7750183" cy="29847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D0A2B66-7637-1026-9FF8-B7A0C5AC5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862F0B5-EBE3-BFF0-DDFA-A0B7A5DAD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1877DFA-4027-4E3A-7B31-72799F703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EA864C4-E7C1-70C4-284A-52FBFE74D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C944646-B323-E92D-DE8B-4CD653A03AB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EB224B-EBE0-A9D7-8FC5-E24B95932FB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DFB889-2D6A-1F90-948A-E7E0A5DBBBC9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86EAAAA-334C-707B-8954-44D6B2CF08CC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كتابي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E9FAE4F-B2F5-A960-BA70-7D7718EC41AE}"/>
              </a:ext>
            </a:extLst>
          </p:cNvPr>
          <p:cNvSpPr txBox="1"/>
          <p:nvPr/>
        </p:nvSpPr>
        <p:spPr>
          <a:xfrm>
            <a:off x="547738" y="1530875"/>
            <a:ext cx="7865706" cy="3779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 algn="r" rtl="1"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يُخاطِبُ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ٱلْكاتِبُ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مُذَكِّرَتَهُ. </a:t>
            </a:r>
          </a:p>
          <a:p>
            <a:pPr marL="514350" indent="-514350" algn="r" rtl="1"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تُسَمّى مَدينَةُ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ٱلصَّويرَةِ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قَديماً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موكادور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14350" indent="-514350" algn="r" rtl="1"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اَلمَآثِرُ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ٱلقَديمَةُ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شاهَدَها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بِمُرّاكُشَ هِيَ: قَصْرا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ٱلْباهِيَةِ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وَٱلْبَديعِ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وَحَدائِقَ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ٱلْمَنارَةِ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14350" indent="-514350" algn="r" rtl="1">
              <a:buAutoNum type="arabicPeriod"/>
            </a:pP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طَقْسُ مُرّاكُشَ ساخِنٌ بَيْنَما طَقْسُ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ٱلصَّويرَةِ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بارِدٌ./ طَقْسُ الصَّويرَةِ أَبْرَدُ مِنْ طَقْسِ مُرّاكُشَ.</a:t>
            </a:r>
            <a:endParaRPr lang="fr-FR" sz="3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46383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C4D8-988E-0304-42AB-1E02A4A6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203E810F-C227-74FD-C7E8-89174B16AFBA}"/>
              </a:ext>
            </a:extLst>
          </p:cNvPr>
          <p:cNvSpPr txBox="1"/>
          <p:nvPr/>
        </p:nvSpPr>
        <p:spPr>
          <a:xfrm>
            <a:off x="3620344" y="2969003"/>
            <a:ext cx="1553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(لغز)</a:t>
            </a:r>
          </a:p>
        </p:txBody>
      </p:sp>
    </p:spTree>
    <p:extLst>
      <p:ext uri="{BB962C8B-B14F-4D97-AF65-F5344CB8AC3E}">
        <p14:creationId xmlns:p14="http://schemas.microsoft.com/office/powerpoint/2010/main" val="87804149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30122-DE38-F8AC-FDEB-BE893154F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30;p157">
            <a:extLst>
              <a:ext uri="{FF2B5EF4-FFF2-40B4-BE49-F238E27FC236}">
                <a16:creationId xmlns:a16="http://schemas.microsoft.com/office/drawing/2014/main" id="{BD95484E-64D4-2351-4A2D-084B633A26FC}"/>
              </a:ext>
            </a:extLst>
          </p:cNvPr>
          <p:cNvGrpSpPr/>
          <p:nvPr/>
        </p:nvGrpSpPr>
        <p:grpSpPr>
          <a:xfrm>
            <a:off x="389166" y="1700148"/>
            <a:ext cx="8365668" cy="2124150"/>
            <a:chOff x="203931" y="3256148"/>
            <a:chExt cx="8365668" cy="1712162"/>
          </a:xfrm>
        </p:grpSpPr>
        <p:grpSp>
          <p:nvGrpSpPr>
            <p:cNvPr id="3" name="Google Shape;731;p157">
              <a:extLst>
                <a:ext uri="{FF2B5EF4-FFF2-40B4-BE49-F238E27FC236}">
                  <a16:creationId xmlns:a16="http://schemas.microsoft.com/office/drawing/2014/main" id="{82F120FD-AE1F-0519-5455-FD2459754370}"/>
                </a:ext>
              </a:extLst>
            </p:cNvPr>
            <p:cNvGrpSpPr/>
            <p:nvPr/>
          </p:nvGrpSpPr>
          <p:grpSpPr>
            <a:xfrm>
              <a:off x="301246" y="3256148"/>
              <a:ext cx="8268353" cy="1639702"/>
              <a:chOff x="-903973" y="4519498"/>
              <a:chExt cx="8268353" cy="2431829"/>
            </a:xfrm>
          </p:grpSpPr>
          <p:pic>
            <p:nvPicPr>
              <p:cNvPr id="5" name="Google Shape;732;p157">
                <a:extLst>
                  <a:ext uri="{FF2B5EF4-FFF2-40B4-BE49-F238E27FC236}">
                    <a16:creationId xmlns:a16="http://schemas.microsoft.com/office/drawing/2014/main" id="{86C516E6-A5BF-6E2F-4E08-758A8F84B6AD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 rot="-2314028">
                <a:off x="2706964" y="4775854"/>
                <a:ext cx="1046478" cy="6404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Google Shape;733;p157">
                <a:extLst>
                  <a:ext uri="{FF2B5EF4-FFF2-40B4-BE49-F238E27FC236}">
                    <a16:creationId xmlns:a16="http://schemas.microsoft.com/office/drawing/2014/main" id="{3EA6BCBF-899F-3C58-BD6A-E628046AF082}"/>
                  </a:ext>
                </a:extLst>
              </p:cNvPr>
              <p:cNvSpPr/>
              <p:nvPr/>
            </p:nvSpPr>
            <p:spPr>
              <a:xfrm>
                <a:off x="-903973" y="5096077"/>
                <a:ext cx="8268353" cy="1855250"/>
              </a:xfrm>
              <a:custGeom>
                <a:avLst/>
                <a:gdLst/>
                <a:ahLst/>
                <a:cxnLst/>
                <a:rect l="l" t="t" r="r" b="b"/>
                <a:pathLst>
                  <a:path w="8268353" h="1855250" extrusionOk="0">
                    <a:moveTo>
                      <a:pt x="0" y="398267"/>
                    </a:moveTo>
                    <a:cubicBezTo>
                      <a:pt x="32362" y="163699"/>
                      <a:pt x="166920" y="-12063"/>
                      <a:pt x="398267" y="0"/>
                    </a:cubicBezTo>
                    <a:cubicBezTo>
                      <a:pt x="764216" y="23726"/>
                      <a:pt x="937723" y="-10726"/>
                      <a:pt x="1152241" y="0"/>
                    </a:cubicBezTo>
                    <a:cubicBezTo>
                      <a:pt x="1366759" y="10726"/>
                      <a:pt x="1787184" y="34923"/>
                      <a:pt x="1980934" y="0"/>
                    </a:cubicBezTo>
                    <a:cubicBezTo>
                      <a:pt x="2174684" y="-34923"/>
                      <a:pt x="2370273" y="-7092"/>
                      <a:pt x="2734909" y="0"/>
                    </a:cubicBezTo>
                    <a:cubicBezTo>
                      <a:pt x="3099545" y="7092"/>
                      <a:pt x="3149586" y="-19254"/>
                      <a:pt x="3264728" y="0"/>
                    </a:cubicBezTo>
                    <a:cubicBezTo>
                      <a:pt x="3379870" y="19254"/>
                      <a:pt x="3561523" y="-18035"/>
                      <a:pt x="3794548" y="0"/>
                    </a:cubicBezTo>
                    <a:cubicBezTo>
                      <a:pt x="4027573" y="18035"/>
                      <a:pt x="4226900" y="-26241"/>
                      <a:pt x="4548523" y="0"/>
                    </a:cubicBezTo>
                    <a:cubicBezTo>
                      <a:pt x="4870146" y="26241"/>
                      <a:pt x="4894618" y="7809"/>
                      <a:pt x="5003625" y="0"/>
                    </a:cubicBezTo>
                    <a:cubicBezTo>
                      <a:pt x="5112632" y="-7809"/>
                      <a:pt x="5446490" y="-18854"/>
                      <a:pt x="5682881" y="0"/>
                    </a:cubicBezTo>
                    <a:cubicBezTo>
                      <a:pt x="5919272" y="18854"/>
                      <a:pt x="5995623" y="22220"/>
                      <a:pt x="6212701" y="0"/>
                    </a:cubicBezTo>
                    <a:cubicBezTo>
                      <a:pt x="6429779" y="-22220"/>
                      <a:pt x="6641546" y="-13833"/>
                      <a:pt x="6891957" y="0"/>
                    </a:cubicBezTo>
                    <a:cubicBezTo>
                      <a:pt x="7142368" y="13833"/>
                      <a:pt x="7587772" y="43389"/>
                      <a:pt x="7870086" y="0"/>
                    </a:cubicBezTo>
                    <a:cubicBezTo>
                      <a:pt x="8080489" y="33777"/>
                      <a:pt x="8288107" y="184220"/>
                      <a:pt x="8268353" y="398267"/>
                    </a:cubicBezTo>
                    <a:cubicBezTo>
                      <a:pt x="8278349" y="660955"/>
                      <a:pt x="8289518" y="807959"/>
                      <a:pt x="8268353" y="948799"/>
                    </a:cubicBezTo>
                    <a:cubicBezTo>
                      <a:pt x="8247188" y="1089639"/>
                      <a:pt x="8273867" y="1278515"/>
                      <a:pt x="8268353" y="1456983"/>
                    </a:cubicBezTo>
                    <a:cubicBezTo>
                      <a:pt x="8309697" y="1708150"/>
                      <a:pt x="8122158" y="1886001"/>
                      <a:pt x="7870086" y="1855250"/>
                    </a:cubicBezTo>
                    <a:cubicBezTo>
                      <a:pt x="7682967" y="1866033"/>
                      <a:pt x="7363880" y="1830719"/>
                      <a:pt x="7116112" y="1855250"/>
                    </a:cubicBezTo>
                    <a:cubicBezTo>
                      <a:pt x="6868344" y="1879781"/>
                      <a:pt x="6814021" y="1844037"/>
                      <a:pt x="6661010" y="1855250"/>
                    </a:cubicBezTo>
                    <a:cubicBezTo>
                      <a:pt x="6507999" y="1866463"/>
                      <a:pt x="6224475" y="1857118"/>
                      <a:pt x="5832317" y="1855250"/>
                    </a:cubicBezTo>
                    <a:cubicBezTo>
                      <a:pt x="5440159" y="1853382"/>
                      <a:pt x="5442169" y="1831936"/>
                      <a:pt x="5153061" y="1855250"/>
                    </a:cubicBezTo>
                    <a:cubicBezTo>
                      <a:pt x="4863953" y="1878564"/>
                      <a:pt x="4615469" y="1839791"/>
                      <a:pt x="4473805" y="1855250"/>
                    </a:cubicBezTo>
                    <a:cubicBezTo>
                      <a:pt x="4332141" y="1870709"/>
                      <a:pt x="4194355" y="1877197"/>
                      <a:pt x="4018703" y="1855250"/>
                    </a:cubicBezTo>
                    <a:cubicBezTo>
                      <a:pt x="3843051" y="1833303"/>
                      <a:pt x="3367117" y="1891563"/>
                      <a:pt x="3190010" y="1855250"/>
                    </a:cubicBezTo>
                    <a:cubicBezTo>
                      <a:pt x="3012903" y="1818937"/>
                      <a:pt x="2734954" y="1842927"/>
                      <a:pt x="2510754" y="1855250"/>
                    </a:cubicBezTo>
                    <a:cubicBezTo>
                      <a:pt x="2286554" y="1867573"/>
                      <a:pt x="2095170" y="1827583"/>
                      <a:pt x="1682061" y="1855250"/>
                    </a:cubicBezTo>
                    <a:cubicBezTo>
                      <a:pt x="1268952" y="1882917"/>
                      <a:pt x="1450827" y="1841055"/>
                      <a:pt x="1226960" y="1855250"/>
                    </a:cubicBezTo>
                    <a:cubicBezTo>
                      <a:pt x="1003093" y="1869445"/>
                      <a:pt x="680700" y="1826885"/>
                      <a:pt x="398267" y="1855250"/>
                    </a:cubicBezTo>
                    <a:cubicBezTo>
                      <a:pt x="212001" y="1817879"/>
                      <a:pt x="-23630" y="1719126"/>
                      <a:pt x="0" y="1456983"/>
                    </a:cubicBezTo>
                    <a:cubicBezTo>
                      <a:pt x="-4932" y="1292828"/>
                      <a:pt x="-5300" y="1090601"/>
                      <a:pt x="0" y="959386"/>
                    </a:cubicBezTo>
                    <a:cubicBezTo>
                      <a:pt x="5300" y="828171"/>
                      <a:pt x="22666" y="514544"/>
                      <a:pt x="0" y="398267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96C7B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734;p157">
              <a:extLst>
                <a:ext uri="{FF2B5EF4-FFF2-40B4-BE49-F238E27FC236}">
                  <a16:creationId xmlns:a16="http://schemas.microsoft.com/office/drawing/2014/main" id="{FB4D990E-6133-E644-2529-CF9D41E3294B}"/>
                </a:ext>
              </a:extLst>
            </p:cNvPr>
            <p:cNvSpPr txBox="1"/>
            <p:nvPr/>
          </p:nvSpPr>
          <p:spPr>
            <a:xfrm>
              <a:off x="203931" y="3554275"/>
              <a:ext cx="8268353" cy="1414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لي رِجْلٌ واحِدَةٌ وَ ثَلاثُ أَعْيُنٍ، اَلْجَميعُ يَحْتَرِمُني.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lang="ar-MA" sz="5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مَنْ أَكونُ؟</a:t>
              </a:r>
              <a:endParaRPr kumimoji="0" sz="5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7" name="Google Shape;729;p157" descr="Une image contenant orange&#10;&#10;Description générée automatiquement">
            <a:extLst>
              <a:ext uri="{FF2B5EF4-FFF2-40B4-BE49-F238E27FC236}">
                <a16:creationId xmlns:a16="http://schemas.microsoft.com/office/drawing/2014/main" id="{913ACBB3-AA10-CCE5-1AEB-D22B6365A5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2716" y="3824298"/>
            <a:ext cx="1929809" cy="1929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735;p157">
            <a:extLst>
              <a:ext uri="{FF2B5EF4-FFF2-40B4-BE49-F238E27FC236}">
                <a16:creationId xmlns:a16="http://schemas.microsoft.com/office/drawing/2014/main" id="{274C2F4F-FC10-278E-AAC9-F1A709ED3180}"/>
              </a:ext>
            </a:extLst>
          </p:cNvPr>
          <p:cNvGrpSpPr/>
          <p:nvPr/>
        </p:nvGrpSpPr>
        <p:grpSpPr>
          <a:xfrm rot="588512">
            <a:off x="848663" y="4748238"/>
            <a:ext cx="2530114" cy="808482"/>
            <a:chOff x="1841956" y="2811972"/>
            <a:chExt cx="5560125" cy="3049297"/>
          </a:xfrm>
        </p:grpSpPr>
        <p:grpSp>
          <p:nvGrpSpPr>
            <p:cNvPr id="9" name="Google Shape;736;p157">
              <a:extLst>
                <a:ext uri="{FF2B5EF4-FFF2-40B4-BE49-F238E27FC236}">
                  <a16:creationId xmlns:a16="http://schemas.microsoft.com/office/drawing/2014/main" id="{EBDC2F7E-ECEA-F28B-2BDF-23147B6DA03C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12" name="Google Shape;737;p157">
                <a:extLst>
                  <a:ext uri="{FF2B5EF4-FFF2-40B4-BE49-F238E27FC236}">
                    <a16:creationId xmlns:a16="http://schemas.microsoft.com/office/drawing/2014/main" id="{18E96685-5B28-B5EB-40F8-B91050CF5F76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738;p157">
                <a:extLst>
                  <a:ext uri="{FF2B5EF4-FFF2-40B4-BE49-F238E27FC236}">
                    <a16:creationId xmlns:a16="http://schemas.microsoft.com/office/drawing/2014/main" id="{938500A9-A587-BA66-5CBA-8364E8A947C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739;p157">
                <a:extLst>
                  <a:ext uri="{FF2B5EF4-FFF2-40B4-BE49-F238E27FC236}">
                    <a16:creationId xmlns:a16="http://schemas.microsoft.com/office/drawing/2014/main" id="{DC1898B0-7CFE-8142-87E5-12CCF5DC1494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740;p157">
                <a:extLst>
                  <a:ext uri="{FF2B5EF4-FFF2-40B4-BE49-F238E27FC236}">
                    <a16:creationId xmlns:a16="http://schemas.microsoft.com/office/drawing/2014/main" id="{CD5EB8C4-BC9F-63E7-5A0D-B3E49CB5E0D8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" name="Google Shape;741;p157">
              <a:extLst>
                <a:ext uri="{FF2B5EF4-FFF2-40B4-BE49-F238E27FC236}">
                  <a16:creationId xmlns:a16="http://schemas.microsoft.com/office/drawing/2014/main" id="{90AEDB6B-DE90-EB25-FD20-ACD3D9AB0A0D}"/>
                </a:ext>
              </a:extLst>
            </p:cNvPr>
            <p:cNvSpPr/>
            <p:nvPr/>
          </p:nvSpPr>
          <p:spPr>
            <a:xfrm>
              <a:off x="2059354" y="3052889"/>
              <a:ext cx="5262737" cy="2632256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rPr>
                <a:t>ثَلاثُ أَعْيُنٍ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742;p157">
              <a:extLst>
                <a:ext uri="{FF2B5EF4-FFF2-40B4-BE49-F238E27FC236}">
                  <a16:creationId xmlns:a16="http://schemas.microsoft.com/office/drawing/2014/main" id="{AB371E12-B23D-50A4-0266-2D94D85FD044}"/>
                </a:ext>
              </a:extLst>
            </p:cNvPr>
            <p:cNvSpPr/>
            <p:nvPr/>
          </p:nvSpPr>
          <p:spPr>
            <a:xfrm>
              <a:off x="1841956" y="2811972"/>
              <a:ext cx="5560125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" name="Google Shape;743;p157">
            <a:extLst>
              <a:ext uri="{FF2B5EF4-FFF2-40B4-BE49-F238E27FC236}">
                <a16:creationId xmlns:a16="http://schemas.microsoft.com/office/drawing/2014/main" id="{EA9FF0A3-0140-D4CF-BA16-62536CDD495B}"/>
              </a:ext>
            </a:extLst>
          </p:cNvPr>
          <p:cNvGrpSpPr/>
          <p:nvPr/>
        </p:nvGrpSpPr>
        <p:grpSpPr>
          <a:xfrm rot="-629760">
            <a:off x="5840619" y="4673028"/>
            <a:ext cx="2399306" cy="808482"/>
            <a:chOff x="1841956" y="2811974"/>
            <a:chExt cx="5272663" cy="3049297"/>
          </a:xfrm>
        </p:grpSpPr>
        <p:grpSp>
          <p:nvGrpSpPr>
            <p:cNvPr id="17" name="Google Shape;744;p157">
              <a:extLst>
                <a:ext uri="{FF2B5EF4-FFF2-40B4-BE49-F238E27FC236}">
                  <a16:creationId xmlns:a16="http://schemas.microsoft.com/office/drawing/2014/main" id="{6006551D-7A38-A83E-DB55-E8452D9769DB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0" name="Google Shape;745;p157">
                <a:extLst>
                  <a:ext uri="{FF2B5EF4-FFF2-40B4-BE49-F238E27FC236}">
                    <a16:creationId xmlns:a16="http://schemas.microsoft.com/office/drawing/2014/main" id="{32C86FBA-D8D9-B41B-2EBC-56981E6909DD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746;p157">
                <a:extLst>
                  <a:ext uri="{FF2B5EF4-FFF2-40B4-BE49-F238E27FC236}">
                    <a16:creationId xmlns:a16="http://schemas.microsoft.com/office/drawing/2014/main" id="{011199DB-CF26-1AAE-4D12-C7B3E4A2797C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747;p157">
                <a:extLst>
                  <a:ext uri="{FF2B5EF4-FFF2-40B4-BE49-F238E27FC236}">
                    <a16:creationId xmlns:a16="http://schemas.microsoft.com/office/drawing/2014/main" id="{698DD333-0B1F-A2E9-2124-1AE960960326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748;p157">
                <a:extLst>
                  <a:ext uri="{FF2B5EF4-FFF2-40B4-BE49-F238E27FC236}">
                    <a16:creationId xmlns:a16="http://schemas.microsoft.com/office/drawing/2014/main" id="{67A1A486-427F-213C-6743-5C7CABC7326D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" name="Google Shape;749;p157">
              <a:extLst>
                <a:ext uri="{FF2B5EF4-FFF2-40B4-BE49-F238E27FC236}">
                  <a16:creationId xmlns:a16="http://schemas.microsoft.com/office/drawing/2014/main" id="{E33F1826-DD20-B24B-A903-3CD5F0BECD28}"/>
                </a:ext>
              </a:extLst>
            </p:cNvPr>
            <p:cNvSpPr/>
            <p:nvPr/>
          </p:nvSpPr>
          <p:spPr>
            <a:xfrm>
              <a:off x="2020218" y="3045212"/>
              <a:ext cx="4924405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  <a:tabLst/>
                <a:defRPr/>
              </a:pPr>
              <a:r>
                <a:rPr kumimoji="0" lang="ar-MA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rPr>
                <a:t>رِجْلُ واحِدَةٌ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750;p157">
              <a:extLst>
                <a:ext uri="{FF2B5EF4-FFF2-40B4-BE49-F238E27FC236}">
                  <a16:creationId xmlns:a16="http://schemas.microsoft.com/office/drawing/2014/main" id="{628F66DC-15EC-3A7A-CEE3-8129D397774B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9918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43E24-6B53-2499-C4F4-936FC62F4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771;p159">
            <a:extLst>
              <a:ext uri="{FF2B5EF4-FFF2-40B4-BE49-F238E27FC236}">
                <a16:creationId xmlns:a16="http://schemas.microsoft.com/office/drawing/2014/main" id="{FEAA0BDE-3F4E-5282-B390-F91D3DA90D3B}"/>
              </a:ext>
            </a:extLst>
          </p:cNvPr>
          <p:cNvGrpSpPr/>
          <p:nvPr/>
        </p:nvGrpSpPr>
        <p:grpSpPr>
          <a:xfrm>
            <a:off x="2021243" y="2416959"/>
            <a:ext cx="5101514" cy="808482"/>
            <a:chOff x="1519159" y="2811974"/>
            <a:chExt cx="5852468" cy="3049297"/>
          </a:xfrm>
        </p:grpSpPr>
        <p:grpSp>
          <p:nvGrpSpPr>
            <p:cNvPr id="25" name="Google Shape;772;p159">
              <a:extLst>
                <a:ext uri="{FF2B5EF4-FFF2-40B4-BE49-F238E27FC236}">
                  <a16:creationId xmlns:a16="http://schemas.microsoft.com/office/drawing/2014/main" id="{4AC844C8-0266-947C-3F87-BC1ED75B2023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8" name="Google Shape;773;p159">
                <a:extLst>
                  <a:ext uri="{FF2B5EF4-FFF2-40B4-BE49-F238E27FC236}">
                    <a16:creationId xmlns:a16="http://schemas.microsoft.com/office/drawing/2014/main" id="{153775BF-D425-21CC-5070-DCC80FA065D4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774;p159">
                <a:extLst>
                  <a:ext uri="{FF2B5EF4-FFF2-40B4-BE49-F238E27FC236}">
                    <a16:creationId xmlns:a16="http://schemas.microsoft.com/office/drawing/2014/main" id="{4306AE77-F3C3-0BAC-0D07-C074F9453402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775;p159">
                <a:extLst>
                  <a:ext uri="{FF2B5EF4-FFF2-40B4-BE49-F238E27FC236}">
                    <a16:creationId xmlns:a16="http://schemas.microsoft.com/office/drawing/2014/main" id="{6947EC67-E7C2-6659-D4BE-97D2AAEB0EEB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776;p159">
                <a:extLst>
                  <a:ext uri="{FF2B5EF4-FFF2-40B4-BE49-F238E27FC236}">
                    <a16:creationId xmlns:a16="http://schemas.microsoft.com/office/drawing/2014/main" id="{923BF8DD-FA14-B1EA-3C68-8002EBCD7D58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777;p159">
              <a:extLst>
                <a:ext uri="{FF2B5EF4-FFF2-40B4-BE49-F238E27FC236}">
                  <a16:creationId xmlns:a16="http://schemas.microsoft.com/office/drawing/2014/main" id="{6A903D5E-6657-C6BD-731E-6630676F6198}"/>
                </a:ext>
              </a:extLst>
            </p:cNvPr>
            <p:cNvSpPr/>
            <p:nvPr/>
          </p:nvSpPr>
          <p:spPr>
            <a:xfrm>
              <a:off x="1519159" y="2902897"/>
              <a:ext cx="5852468" cy="2632256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rPr>
                <a:t>اَلْحَلُّ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78;p159">
              <a:extLst>
                <a:ext uri="{FF2B5EF4-FFF2-40B4-BE49-F238E27FC236}">
                  <a16:creationId xmlns:a16="http://schemas.microsoft.com/office/drawing/2014/main" id="{A103706A-A929-8CA3-6CDD-26598FE76C8B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42939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DF6DA-E37B-CFD8-1D63-2B058B3CE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771;p159">
            <a:extLst>
              <a:ext uri="{FF2B5EF4-FFF2-40B4-BE49-F238E27FC236}">
                <a16:creationId xmlns:a16="http://schemas.microsoft.com/office/drawing/2014/main" id="{960EF4FD-D102-CDCF-FD12-2A0A58C795B8}"/>
              </a:ext>
            </a:extLst>
          </p:cNvPr>
          <p:cNvGrpSpPr/>
          <p:nvPr/>
        </p:nvGrpSpPr>
        <p:grpSpPr>
          <a:xfrm>
            <a:off x="1567168" y="3704338"/>
            <a:ext cx="5101514" cy="808482"/>
            <a:chOff x="1519159" y="2811974"/>
            <a:chExt cx="5852468" cy="3049297"/>
          </a:xfrm>
        </p:grpSpPr>
        <p:grpSp>
          <p:nvGrpSpPr>
            <p:cNvPr id="25" name="Google Shape;772;p159">
              <a:extLst>
                <a:ext uri="{FF2B5EF4-FFF2-40B4-BE49-F238E27FC236}">
                  <a16:creationId xmlns:a16="http://schemas.microsoft.com/office/drawing/2014/main" id="{F2DD383F-D132-1D02-D5F1-71519783C111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8" name="Google Shape;773;p159">
                <a:extLst>
                  <a:ext uri="{FF2B5EF4-FFF2-40B4-BE49-F238E27FC236}">
                    <a16:creationId xmlns:a16="http://schemas.microsoft.com/office/drawing/2014/main" id="{BCB0C509-2B4E-F490-1ED8-0D9FAA3D6D80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774;p159">
                <a:extLst>
                  <a:ext uri="{FF2B5EF4-FFF2-40B4-BE49-F238E27FC236}">
                    <a16:creationId xmlns:a16="http://schemas.microsoft.com/office/drawing/2014/main" id="{77B5CFBA-578F-8402-4FF1-FF55A119BEC2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775;p159">
                <a:extLst>
                  <a:ext uri="{FF2B5EF4-FFF2-40B4-BE49-F238E27FC236}">
                    <a16:creationId xmlns:a16="http://schemas.microsoft.com/office/drawing/2014/main" id="{CEB01776-BBC5-9714-0B42-165056001382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776;p159">
                <a:extLst>
                  <a:ext uri="{FF2B5EF4-FFF2-40B4-BE49-F238E27FC236}">
                    <a16:creationId xmlns:a16="http://schemas.microsoft.com/office/drawing/2014/main" id="{FCB115A7-56AE-AC57-C0EC-AC7AB9CA0F99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777;p159">
              <a:extLst>
                <a:ext uri="{FF2B5EF4-FFF2-40B4-BE49-F238E27FC236}">
                  <a16:creationId xmlns:a16="http://schemas.microsoft.com/office/drawing/2014/main" id="{B118E37F-E7A6-506B-E8E9-C30B7AB700D9}"/>
                </a:ext>
              </a:extLst>
            </p:cNvPr>
            <p:cNvSpPr/>
            <p:nvPr/>
          </p:nvSpPr>
          <p:spPr>
            <a:xfrm>
              <a:off x="1519159" y="2902897"/>
              <a:ext cx="5852468" cy="2632256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rPr>
                <a:t>إِشاراتُ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rPr>
                <a:t>ٱلْمُرورِ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rPr>
                <a:t>ٱلضَّوْئِيَّةُ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78;p159">
              <a:extLst>
                <a:ext uri="{FF2B5EF4-FFF2-40B4-BE49-F238E27FC236}">
                  <a16:creationId xmlns:a16="http://schemas.microsoft.com/office/drawing/2014/main" id="{BC8DD4CF-41A3-257F-DFCB-6493669B52BA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730;p157">
            <a:extLst>
              <a:ext uri="{FF2B5EF4-FFF2-40B4-BE49-F238E27FC236}">
                <a16:creationId xmlns:a16="http://schemas.microsoft.com/office/drawing/2014/main" id="{C763CD46-A329-05F1-0296-360DFF57542F}"/>
              </a:ext>
            </a:extLst>
          </p:cNvPr>
          <p:cNvGrpSpPr/>
          <p:nvPr/>
        </p:nvGrpSpPr>
        <p:grpSpPr>
          <a:xfrm>
            <a:off x="340509" y="1435453"/>
            <a:ext cx="8365668" cy="2124150"/>
            <a:chOff x="203931" y="3256148"/>
            <a:chExt cx="8365668" cy="1712162"/>
          </a:xfrm>
        </p:grpSpPr>
        <p:grpSp>
          <p:nvGrpSpPr>
            <p:cNvPr id="33" name="Google Shape;731;p157">
              <a:extLst>
                <a:ext uri="{FF2B5EF4-FFF2-40B4-BE49-F238E27FC236}">
                  <a16:creationId xmlns:a16="http://schemas.microsoft.com/office/drawing/2014/main" id="{56C54064-8D0A-989C-43A2-7091F2591B67}"/>
                </a:ext>
              </a:extLst>
            </p:cNvPr>
            <p:cNvGrpSpPr/>
            <p:nvPr/>
          </p:nvGrpSpPr>
          <p:grpSpPr>
            <a:xfrm>
              <a:off x="301246" y="3256148"/>
              <a:ext cx="8268353" cy="1639702"/>
              <a:chOff x="-903973" y="4519498"/>
              <a:chExt cx="8268353" cy="2431829"/>
            </a:xfrm>
          </p:grpSpPr>
          <p:pic>
            <p:nvPicPr>
              <p:cNvPr id="35" name="Google Shape;732;p157">
                <a:extLst>
                  <a:ext uri="{FF2B5EF4-FFF2-40B4-BE49-F238E27FC236}">
                    <a16:creationId xmlns:a16="http://schemas.microsoft.com/office/drawing/2014/main" id="{7F4C26B8-6FCA-2034-2A0C-C3660FFC1928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 rot="-2314028">
                <a:off x="2706964" y="4775854"/>
                <a:ext cx="1046478" cy="6404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" name="Google Shape;733;p157">
                <a:extLst>
                  <a:ext uri="{FF2B5EF4-FFF2-40B4-BE49-F238E27FC236}">
                    <a16:creationId xmlns:a16="http://schemas.microsoft.com/office/drawing/2014/main" id="{BB3DAC70-8BDF-015B-6E89-F28EEB792434}"/>
                  </a:ext>
                </a:extLst>
              </p:cNvPr>
              <p:cNvSpPr/>
              <p:nvPr/>
            </p:nvSpPr>
            <p:spPr>
              <a:xfrm>
                <a:off x="-903973" y="5096077"/>
                <a:ext cx="8268353" cy="1855250"/>
              </a:xfrm>
              <a:custGeom>
                <a:avLst/>
                <a:gdLst/>
                <a:ahLst/>
                <a:cxnLst/>
                <a:rect l="l" t="t" r="r" b="b"/>
                <a:pathLst>
                  <a:path w="8268353" h="1855250" extrusionOk="0">
                    <a:moveTo>
                      <a:pt x="0" y="398267"/>
                    </a:moveTo>
                    <a:cubicBezTo>
                      <a:pt x="32362" y="163699"/>
                      <a:pt x="166920" y="-12063"/>
                      <a:pt x="398267" y="0"/>
                    </a:cubicBezTo>
                    <a:cubicBezTo>
                      <a:pt x="764216" y="23726"/>
                      <a:pt x="937723" y="-10726"/>
                      <a:pt x="1152241" y="0"/>
                    </a:cubicBezTo>
                    <a:cubicBezTo>
                      <a:pt x="1366759" y="10726"/>
                      <a:pt x="1787184" y="34923"/>
                      <a:pt x="1980934" y="0"/>
                    </a:cubicBezTo>
                    <a:cubicBezTo>
                      <a:pt x="2174684" y="-34923"/>
                      <a:pt x="2370273" y="-7092"/>
                      <a:pt x="2734909" y="0"/>
                    </a:cubicBezTo>
                    <a:cubicBezTo>
                      <a:pt x="3099545" y="7092"/>
                      <a:pt x="3149586" y="-19254"/>
                      <a:pt x="3264728" y="0"/>
                    </a:cubicBezTo>
                    <a:cubicBezTo>
                      <a:pt x="3379870" y="19254"/>
                      <a:pt x="3561523" y="-18035"/>
                      <a:pt x="3794548" y="0"/>
                    </a:cubicBezTo>
                    <a:cubicBezTo>
                      <a:pt x="4027573" y="18035"/>
                      <a:pt x="4226900" y="-26241"/>
                      <a:pt x="4548523" y="0"/>
                    </a:cubicBezTo>
                    <a:cubicBezTo>
                      <a:pt x="4870146" y="26241"/>
                      <a:pt x="4894618" y="7809"/>
                      <a:pt x="5003625" y="0"/>
                    </a:cubicBezTo>
                    <a:cubicBezTo>
                      <a:pt x="5112632" y="-7809"/>
                      <a:pt x="5446490" y="-18854"/>
                      <a:pt x="5682881" y="0"/>
                    </a:cubicBezTo>
                    <a:cubicBezTo>
                      <a:pt x="5919272" y="18854"/>
                      <a:pt x="5995623" y="22220"/>
                      <a:pt x="6212701" y="0"/>
                    </a:cubicBezTo>
                    <a:cubicBezTo>
                      <a:pt x="6429779" y="-22220"/>
                      <a:pt x="6641546" y="-13833"/>
                      <a:pt x="6891957" y="0"/>
                    </a:cubicBezTo>
                    <a:cubicBezTo>
                      <a:pt x="7142368" y="13833"/>
                      <a:pt x="7587772" y="43389"/>
                      <a:pt x="7870086" y="0"/>
                    </a:cubicBezTo>
                    <a:cubicBezTo>
                      <a:pt x="8080489" y="33777"/>
                      <a:pt x="8288107" y="184220"/>
                      <a:pt x="8268353" y="398267"/>
                    </a:cubicBezTo>
                    <a:cubicBezTo>
                      <a:pt x="8278349" y="660955"/>
                      <a:pt x="8289518" y="807959"/>
                      <a:pt x="8268353" y="948799"/>
                    </a:cubicBezTo>
                    <a:cubicBezTo>
                      <a:pt x="8247188" y="1089639"/>
                      <a:pt x="8273867" y="1278515"/>
                      <a:pt x="8268353" y="1456983"/>
                    </a:cubicBezTo>
                    <a:cubicBezTo>
                      <a:pt x="8309697" y="1708150"/>
                      <a:pt x="8122158" y="1886001"/>
                      <a:pt x="7870086" y="1855250"/>
                    </a:cubicBezTo>
                    <a:cubicBezTo>
                      <a:pt x="7682967" y="1866033"/>
                      <a:pt x="7363880" y="1830719"/>
                      <a:pt x="7116112" y="1855250"/>
                    </a:cubicBezTo>
                    <a:cubicBezTo>
                      <a:pt x="6868344" y="1879781"/>
                      <a:pt x="6814021" y="1844037"/>
                      <a:pt x="6661010" y="1855250"/>
                    </a:cubicBezTo>
                    <a:cubicBezTo>
                      <a:pt x="6507999" y="1866463"/>
                      <a:pt x="6224475" y="1857118"/>
                      <a:pt x="5832317" y="1855250"/>
                    </a:cubicBezTo>
                    <a:cubicBezTo>
                      <a:pt x="5440159" y="1853382"/>
                      <a:pt x="5442169" y="1831936"/>
                      <a:pt x="5153061" y="1855250"/>
                    </a:cubicBezTo>
                    <a:cubicBezTo>
                      <a:pt x="4863953" y="1878564"/>
                      <a:pt x="4615469" y="1839791"/>
                      <a:pt x="4473805" y="1855250"/>
                    </a:cubicBezTo>
                    <a:cubicBezTo>
                      <a:pt x="4332141" y="1870709"/>
                      <a:pt x="4194355" y="1877197"/>
                      <a:pt x="4018703" y="1855250"/>
                    </a:cubicBezTo>
                    <a:cubicBezTo>
                      <a:pt x="3843051" y="1833303"/>
                      <a:pt x="3367117" y="1891563"/>
                      <a:pt x="3190010" y="1855250"/>
                    </a:cubicBezTo>
                    <a:cubicBezTo>
                      <a:pt x="3012903" y="1818937"/>
                      <a:pt x="2734954" y="1842927"/>
                      <a:pt x="2510754" y="1855250"/>
                    </a:cubicBezTo>
                    <a:cubicBezTo>
                      <a:pt x="2286554" y="1867573"/>
                      <a:pt x="2095170" y="1827583"/>
                      <a:pt x="1682061" y="1855250"/>
                    </a:cubicBezTo>
                    <a:cubicBezTo>
                      <a:pt x="1268952" y="1882917"/>
                      <a:pt x="1450827" y="1841055"/>
                      <a:pt x="1226960" y="1855250"/>
                    </a:cubicBezTo>
                    <a:cubicBezTo>
                      <a:pt x="1003093" y="1869445"/>
                      <a:pt x="680700" y="1826885"/>
                      <a:pt x="398267" y="1855250"/>
                    </a:cubicBezTo>
                    <a:cubicBezTo>
                      <a:pt x="212001" y="1817879"/>
                      <a:pt x="-23630" y="1719126"/>
                      <a:pt x="0" y="1456983"/>
                    </a:cubicBezTo>
                    <a:cubicBezTo>
                      <a:pt x="-4932" y="1292828"/>
                      <a:pt x="-5300" y="1090601"/>
                      <a:pt x="0" y="959386"/>
                    </a:cubicBezTo>
                    <a:cubicBezTo>
                      <a:pt x="5300" y="828171"/>
                      <a:pt x="22666" y="514544"/>
                      <a:pt x="0" y="398267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96C7B2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" name="Google Shape;734;p157">
              <a:extLst>
                <a:ext uri="{FF2B5EF4-FFF2-40B4-BE49-F238E27FC236}">
                  <a16:creationId xmlns:a16="http://schemas.microsoft.com/office/drawing/2014/main" id="{09EDA8B0-0DF7-CD8F-20A9-F10ECE27D4B1}"/>
                </a:ext>
              </a:extLst>
            </p:cNvPr>
            <p:cNvSpPr txBox="1"/>
            <p:nvPr/>
          </p:nvSpPr>
          <p:spPr>
            <a:xfrm>
              <a:off x="203931" y="3554275"/>
              <a:ext cx="8268353" cy="1414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لي رِجْلٌ واحِدَةٌ وَ ثَلاثُ أَعْيُنٍ ، اَلْجَميعُ يَحْتَرِمُني.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مَنْ أَكونُ؟</a:t>
              </a:r>
            </a:p>
          </p:txBody>
        </p:sp>
      </p:grpSp>
      <p:pic>
        <p:nvPicPr>
          <p:cNvPr id="37" name="Image 36" descr="Une image contenant transport, léger, Appareil de signalisation, feu de signalisation&#10;&#10;Le contenu généré par l’IA peut être incorrect.">
            <a:extLst>
              <a:ext uri="{FF2B5EF4-FFF2-40B4-BE49-F238E27FC236}">
                <a16:creationId xmlns:a16="http://schemas.microsoft.com/office/drawing/2014/main" id="{D49E36DE-69F1-BE75-F6E6-76C538FB0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119" y="4209047"/>
            <a:ext cx="2063940" cy="206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695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4861B-63B9-BE40-CC44-E84E9DFA7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63F5E91-4169-7CDD-294D-754A6E40C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إنتاج كتابي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AB21E-3DB0-A7DE-F99D-CE14D5375B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333794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9212277-A4A6-965F-CB55-4BE1001B1649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وصف شخص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51F02C6-F9DC-FA89-E6BA-C5DFB6EA7BF2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6288D17-C761-677B-EE28-AD8BECE9C0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9103CA-367A-7CE7-02B7-CEF624136C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2526" y="1038315"/>
            <a:ext cx="441760" cy="44176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9EFD11-9C5D-88F4-D9DA-4A7F42FA49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06" y="1777877"/>
            <a:ext cx="588728" cy="67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0998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F5F23-C408-9F8F-AC5A-8514E9E97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9626E5-042A-B93B-5AF4-0666B5192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الصفحة 119. من يقرأ التعليمة الثانية؟ ما المطلوب؟ ما عناصر الوصف التي يمكن وصفها؟</a:t>
            </a:r>
            <a:endParaRPr lang="fr-FR" sz="2200" dirty="0">
              <a:solidFill>
                <a:srgbClr val="FF0000"/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D72B76A-4A6B-5078-A8DE-908BED0589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0ACE91B-BBC2-4E75-DB96-FD978898A149}"/>
              </a:ext>
            </a:extLst>
          </p:cNvPr>
          <p:cNvGrpSpPr/>
          <p:nvPr/>
        </p:nvGrpSpPr>
        <p:grpSpPr>
          <a:xfrm>
            <a:off x="407400" y="131773"/>
            <a:ext cx="7750183" cy="298475"/>
            <a:chOff x="398069" y="131773"/>
            <a:chExt cx="7750183" cy="29847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2FF9D9F-A9C1-50C9-E365-77E32BAAA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5EEC091-0F1F-9092-4CD8-2603FDF0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2C8797-85B0-BDBA-5171-A33D9F862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D3685F-72FB-2C13-82F6-F2D1CA7F8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CB0366-73E9-78C4-C636-CEC65F0E093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F7E4E6-8C97-FC59-8DBE-8F2D7F6FC83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1BF800-E5F2-47CE-5E35-959AD53199A5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950758-A229-640F-BE1C-FF0880792154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كتابي</a:t>
              </a:r>
            </a:p>
          </p:txBody>
        </p:sp>
      </p:grpSp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1A1045-DB5A-68CB-E43C-848B32C790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0679" y="1709193"/>
            <a:ext cx="3021079" cy="43352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6064F80-4694-8546-FB4C-1B9B08439D80}"/>
              </a:ext>
            </a:extLst>
          </p:cNvPr>
          <p:cNvSpPr/>
          <p:nvPr/>
        </p:nvSpPr>
        <p:spPr>
          <a:xfrm>
            <a:off x="2715208" y="3505077"/>
            <a:ext cx="2939143" cy="251316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1434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C7F89-B87C-C49D-9BBB-AF40DCE54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C5B721-A836-31B2-39CD-5C734C6E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فقرة تصفون فيها الطفل. تذكروا خطوات وصف شخص. (7 دقائق)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ويسجل أهم الأخطاء التي رصدها.</a:t>
            </a:r>
            <a:endParaRPr lang="fr-FR" sz="22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01FAD3A-3FE1-D47C-A53C-09595796A598}"/>
              </a:ext>
            </a:extLst>
          </p:cNvPr>
          <p:cNvGrpSpPr/>
          <p:nvPr/>
        </p:nvGrpSpPr>
        <p:grpSpPr>
          <a:xfrm>
            <a:off x="407400" y="131773"/>
            <a:ext cx="7750183" cy="298475"/>
            <a:chOff x="398069" y="131773"/>
            <a:chExt cx="7750183" cy="29847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683E9F-4F6A-7CF8-70D3-815A5E750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747938-A8C5-EB8E-D80E-F4E3B51FE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D831A8E-3A68-0FAF-708E-27C645A84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C5C9D49-8536-8016-82AE-804E7662C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B2183A1-5598-5477-3515-C30ECB69AE6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10C9516-FDC2-E5A9-8F37-E8A1E0FCAAB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35B1D6-E313-D8EF-B19D-B578200CE727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E21B1F-285D-9EC6-4F52-8186D267B157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6A069F2-664D-C7A6-3241-8510E6B962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0251" y="1768225"/>
            <a:ext cx="4119987" cy="34752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85DEA4-DCA2-D2E0-2D36-46184183C6B9}"/>
              </a:ext>
            </a:extLst>
          </p:cNvPr>
          <p:cNvSpPr txBox="1"/>
          <p:nvPr/>
        </p:nvSpPr>
        <p:spPr>
          <a:xfrm>
            <a:off x="398068" y="2575249"/>
            <a:ext cx="3822183" cy="181588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أُحَدِّدُ مَنْ ثُمَّ أَصِفُهُ وَصْفاً عامّاً؛</a:t>
            </a:r>
          </a:p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أَصِفُ مَلامِحَ وَجْهِهِ، قامَتَهُ، مَلابِسَهُ،  </a:t>
            </a:r>
          </a:p>
          <a:p>
            <a:pPr algn="r" rtl="1"/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أذْكُرُ أَوْصافاً تُمَيِّزُ شَخْصِيَّتَهُ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وَٱلْأَفْعالَ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يُحِبُّ </a:t>
            </a:r>
            <a:r>
              <a:rPr lang="ar-MA" sz="2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ٱلْقِيامَ</a:t>
            </a: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بِها.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E5A93CBE-47C9-01C5-BFE8-1A06A5B39D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23512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10795-0CF0-C2A8-DCA9-CC42CBBB7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BF637B-314E-D594-25B1-E003D5262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من يقرأ الفقرة التي كتبها؟ ما العناصر التي وصفها زميلكم؟ (8 دقائق)</a:t>
            </a:r>
            <a:b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تتم مناقشة أهم الأخطاء وتصحيحها على السبورة.</a:t>
            </a:r>
            <a:endParaRPr lang="fr-FR" sz="22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D900D4A-83F9-5C98-C6A0-0D5AA4906E25}"/>
              </a:ext>
            </a:extLst>
          </p:cNvPr>
          <p:cNvGrpSpPr/>
          <p:nvPr/>
        </p:nvGrpSpPr>
        <p:grpSpPr>
          <a:xfrm>
            <a:off x="407400" y="131773"/>
            <a:ext cx="7750183" cy="298475"/>
            <a:chOff x="398069" y="131773"/>
            <a:chExt cx="7750183" cy="29847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A8C2B8A-B827-5A5E-7051-9EC1CB3C2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680BAEF-E5C4-6B9C-CC6B-535E22F77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1C3EAF0-73E2-735A-FE48-413D3F4D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871AC0-A132-4002-6D1A-7A14CA73A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2707FDA-721F-BE64-DC1D-2B60E4861FD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0C2ABF-1219-8D2E-5EC2-A9997C039A0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7B9992-DF08-EC16-10CD-5F9EF45FB70A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9C3F0B-74DC-CC8C-044A-298F2BBDE18C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كتابي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F4D1F68-75AF-1243-3ACA-2915D3830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0932" y="1584000"/>
            <a:ext cx="5880837" cy="496053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9C5E159-A543-E3C0-E466-00232BED87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716630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BFF1A-8255-4F72-FBC6-C2BCDF8D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197706-3285-E428-02C5-5D82CA52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وصفٌ آخر. استعينوا به في التصحيح.</a:t>
            </a:r>
            <a:endParaRPr lang="fr-FR" sz="22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6521EEC-9E69-25F1-99E7-0A6F93B761A5}"/>
              </a:ext>
            </a:extLst>
          </p:cNvPr>
          <p:cNvGrpSpPr/>
          <p:nvPr/>
        </p:nvGrpSpPr>
        <p:grpSpPr>
          <a:xfrm>
            <a:off x="407400" y="131773"/>
            <a:ext cx="7750183" cy="298475"/>
            <a:chOff x="398069" y="131773"/>
            <a:chExt cx="7750183" cy="29847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73F2B6-7AEA-A5EB-46B0-FE4E12BD9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741268A-993D-35CD-91AA-02A519449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A0C8627-AF57-1445-4CCE-DB7F7514B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D0484F-3CE0-F204-C307-479751E4E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EE271AF-2D3B-7FE3-E094-164B4FE3620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9A978C-79F1-02C9-F446-A89822BB41E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646725-83F9-28A8-569C-5583B0BA2285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694380-FB25-F78A-E27F-70EE4498F19A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كتابي</a:t>
              </a:r>
            </a:p>
          </p:txBody>
        </p:sp>
      </p:grp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2C4744C-B954-7AEE-8F4A-353ED8CEF8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CF7532-76C3-B7BA-E511-AD176D11F5EF}"/>
              </a:ext>
            </a:extLst>
          </p:cNvPr>
          <p:cNvSpPr txBox="1"/>
          <p:nvPr/>
        </p:nvSpPr>
        <p:spPr>
          <a:xfrm>
            <a:off x="593314" y="1853193"/>
            <a:ext cx="77809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اَلطِّفْلُ أَمينٌ وَسيمٌ وَأَنيقٌ. هادِئُ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ٱلْمَلامِحِ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ذو وَجْهٍ مُسْتَديرٍ وَعَيْنَيْنِ بَرّاقَتَيْنِ. مُتَوَسِّطُ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ٱلْقامَةِ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يَضَعُ قُبَّعَةً حَمْراءَ عَلى رَأْسِهِ وَيَرْتَدي لِباساً أَخْضَرَ، وَسِرْوالًا أَزْرَقَ يُشْبِهُ زُرْقَةَ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وَحِذاءً بُرْتُقالِيّاً مَصْنوعاً مِنَ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ٱلْجِلْدِ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يَقِفُ أَمينٌ شارِدَ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ٱلذِّهْنِ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لَكِنَّهُ يُفَكِّرُ في أَشْياءَ جَميلَةٍ. يَتَخَيَّلُ الْمُدُنَ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ٱلْمَغْرِبِيَّةَ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واحِدَةً تِلْوَ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ٱلْأُخْرى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فَيَتَذَكَّرُ فاسَ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ٱلْعَريقَةَ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وَمُرّاكشَ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ٱلدّافِئَةَ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وَٱلصَّويرَةَ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بِقَوارِبِها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ٱلشِّراعِيَّةِ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وَٱلدّاخْلَةَ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بِشَواطِئِها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ٱلْواسِعَةِ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يَبْتَسِمُ أَمينٌ وَهُوَ يُفَكِّرُ، كَأَنَّهُ يُسافِرُ بَيْنَ هذِهِ </a:t>
            </a:r>
            <a:r>
              <a:rPr lang="ar-MA" sz="36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ٱلْمُدُنِ</a:t>
            </a:r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أَنْ يُغادِرَ مَكانَهُ، إِنَّهُ طِفْلٌ عاشِقٌ لِبَلَدِهِ.</a:t>
            </a:r>
          </a:p>
        </p:txBody>
      </p:sp>
    </p:spTree>
    <p:extLst>
      <p:ext uri="{BB962C8B-B14F-4D97-AF65-F5344CB8AC3E}">
        <p14:creationId xmlns:p14="http://schemas.microsoft.com/office/powerpoint/2010/main" val="57156456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74D6A-7532-C26C-A81F-A1652E6B2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554AC5-E2DC-0ACE-46D8-EF27A338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اكتبوا فقرة تصفون فيها شخصا من اختياركم.</a:t>
            </a:r>
            <a:endParaRPr lang="fr-FR" sz="22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F307B47-6559-1666-A1D6-529E1490A7C6}"/>
              </a:ext>
            </a:extLst>
          </p:cNvPr>
          <p:cNvGrpSpPr/>
          <p:nvPr/>
        </p:nvGrpSpPr>
        <p:grpSpPr>
          <a:xfrm>
            <a:off x="407400" y="131773"/>
            <a:ext cx="7750183" cy="298475"/>
            <a:chOff x="398069" y="131773"/>
            <a:chExt cx="7750183" cy="29847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CA7B03-C893-98BA-3CCB-3BC462087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EB5C12B-67AF-A2C8-FEB2-34DA1C6D2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2946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873D75E-47FB-FE71-D69F-C84FA0AC6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3285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715829A-E0D8-26A9-F1AD-5DAD043E9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710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09E642-95C8-EBD3-ED98-3C5C6801A32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7E97DA-2F07-F10C-5F7B-281B7FFF13CE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48375A-867C-F122-365D-437EF92C1C7E}"/>
                </a:ext>
              </a:extLst>
            </p:cNvPr>
            <p:cNvSpPr>
              <a:spLocks/>
            </p:cNvSpPr>
            <p:nvPr/>
          </p:nvSpPr>
          <p:spPr>
            <a:xfrm>
              <a:off x="4812020" y="14224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29C902-6C98-7856-F257-9C636F6C6F6E}"/>
                </a:ext>
              </a:extLst>
            </p:cNvPr>
            <p:cNvSpPr>
              <a:spLocks/>
            </p:cNvSpPr>
            <p:nvPr/>
          </p:nvSpPr>
          <p:spPr>
            <a:xfrm>
              <a:off x="270175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9E63EBB-E0D0-E60E-BD4A-4E40E1465D54}"/>
              </a:ext>
            </a:extLst>
          </p:cNvPr>
          <p:cNvSpPr txBox="1"/>
          <p:nvPr/>
        </p:nvSpPr>
        <p:spPr>
          <a:xfrm>
            <a:off x="593314" y="3105834"/>
            <a:ext cx="778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أَصِفُ شَخْصاً مِنِ اخْتِياري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7A1EF5D-E839-1FD2-65E6-5097FBC394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578753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7C72B-492C-C5F0-FB85-683F70C9C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27092-8EDF-1F83-7E97-5F07D242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9549244-043B-A116-30EA-7EEF566AE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E6A077-E5C6-73FE-B153-6F8A1C835C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1C5D41-EC27-9618-7FE9-8D9CC239C5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C77E38-A63A-9333-2952-2E0E913EA8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289E72-9EE4-6B8F-DC25-78B9B49580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95D95C-1D9F-D455-FC53-75725991B566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A692E5-F48C-3444-235D-892DD355A432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8CAA445-22F4-F13C-AB85-4EB2D989A1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BA9B367-310D-5BA6-5689-72697DD8B7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85012ED-AACE-8323-D3AE-9F52F35B663F}"/>
              </a:ext>
            </a:extLst>
          </p:cNvPr>
          <p:cNvSpPr/>
          <p:nvPr/>
        </p:nvSpPr>
        <p:spPr>
          <a:xfrm>
            <a:off x="3132000" y="3411541"/>
            <a:ext cx="2880000" cy="984622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كَيْفَ أَبْني شَبَكَةَ كَلِمَةٍ؟</a:t>
            </a:r>
          </a:p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ما بَعْضُ أَساليبِ التَّفْضيلِ؟</a:t>
            </a:r>
          </a:p>
        </p:txBody>
      </p:sp>
    </p:spTree>
    <p:extLst>
      <p:ext uri="{BB962C8B-B14F-4D97-AF65-F5344CB8AC3E}">
        <p14:creationId xmlns:p14="http://schemas.microsoft.com/office/powerpoint/2010/main" val="12687922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مراجعة دروسكم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2345" y="2803850"/>
            <a:ext cx="1402455" cy="1402455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04B8DD-37E1-DD10-7E10-460BDA5A62AE}"/>
              </a:ext>
            </a:extLst>
          </p:cNvPr>
          <p:cNvSpPr txBox="1"/>
          <p:nvPr/>
        </p:nvSpPr>
        <p:spPr>
          <a:xfrm>
            <a:off x="632373" y="2855168"/>
            <a:ext cx="5835356" cy="14642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ٱسْتِعْداداً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لِفُروضِ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. </a:t>
            </a:r>
            <a:endParaRPr lang="fr-FR" sz="4000" dirty="0">
              <a:solidFill>
                <a:srgbClr val="424D7C"/>
              </a:solidFill>
            </a:endParaRP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CD1C09-9227-FD1B-515D-2D4D7FD6E6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05FF80-9258-FEBF-3148-B10EBB872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D43E65-49B2-C560-6ADD-412DD8B6DF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441377-7945-7DB8-DB9E-87113F4C74E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17D04A-EE2A-850F-3A1C-BD63D7F34221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0E685A-2360-B555-7904-589F004E9660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94ACF4A-C7C3-BC50-7358-10E74F451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FE6BC2-FB27-8F6D-3801-EBB254DDD7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891183-4959-1983-2B74-28C149EC14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07BB87-069E-D8EB-4B1B-B24BEA3655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F8096F-0BCA-ECDC-CF8E-9D620E05C5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416CD15-B114-373E-8563-801FEC811C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5B691F-C22E-3598-616B-93F55D32A4DD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9BC260-8212-EFFE-DFA9-95EBC214F17F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4F2D75F-4E95-1BA5-EA19-B71889D7F80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C970AD6-D9DF-7A6C-2FD7-2AAD396246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C6693A-7061-71E4-AE9D-B043916CE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94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3F9933-537D-BF9B-4C57-A1B77114FD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285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5EF7FAF-1E74-D427-EC9F-2E1B0E58E9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710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7434033-E086-AB50-D8AA-DCE139D6DF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06A978-919A-93AF-EA5C-04AFF3790588}"/>
              </a:ext>
            </a:extLst>
          </p:cNvPr>
          <p:cNvSpPr>
            <a:spLocks/>
          </p:cNvSpPr>
          <p:nvPr/>
        </p:nvSpPr>
        <p:spPr>
          <a:xfrm>
            <a:off x="4812020" y="14224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BE60BB-B151-04CE-E52E-7AF2DAA3509A}"/>
              </a:ext>
            </a:extLst>
          </p:cNvPr>
          <p:cNvSpPr>
            <a:spLocks/>
          </p:cNvSpPr>
          <p:nvPr/>
        </p:nvSpPr>
        <p:spPr>
          <a:xfrm>
            <a:off x="270175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9D57C94-6365-CF88-0F7C-B57668B463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138C6FC-19E0-2010-EA4F-40C5419CAC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27782</TotalTime>
  <Words>1027</Words>
  <Application>Microsoft Office PowerPoint</Application>
  <PresentationFormat>Affichage à l'écran (4:3)</PresentationFormat>
  <Paragraphs>262</Paragraphs>
  <Slides>40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40</vt:i4>
      </vt:variant>
    </vt:vector>
  </HeadingPairs>
  <TitlesOfParts>
    <vt:vector size="68" baseType="lpstr">
      <vt:lpstr>Calibri</vt:lpstr>
      <vt:lpstr>Dosis ExtraBold</vt:lpstr>
      <vt:lpstr>Dosis Medium</vt:lpstr>
      <vt:lpstr>Arial</vt:lpstr>
      <vt:lpstr>AXtDamourBold</vt:lpstr>
      <vt:lpstr>Wingdings</vt:lpstr>
      <vt:lpstr>Microsoft Uighur</vt:lpstr>
      <vt:lpstr>Dosis SemiBold</vt:lpstr>
      <vt:lpstr>Calibri Light</vt:lpstr>
      <vt:lpstr>Modern Love</vt:lpstr>
      <vt:lpstr>Dosis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الخامس </vt:lpstr>
      <vt:lpstr>هيكلة حصة اليوم</vt:lpstr>
      <vt:lpstr>عند نهاية الحصة</vt:lpstr>
      <vt:lpstr>مرحبا بكم. سننطلق في حصة اللغة العربية.</vt:lpstr>
      <vt:lpstr>افتتاح الحصة</vt:lpstr>
      <vt:lpstr>قبل أن نبدأ حصة اليوم نتذكر شروط الحصول على نجمة التميز. </vt:lpstr>
      <vt:lpstr>ضعوا اللوحة والكراسة في القمطر.</vt:lpstr>
      <vt:lpstr>حددوا الكلمة الدخيلة لعائلة الكلمة التالية. ترفعون ألواحكم بعد قليل.</vt:lpstr>
      <vt:lpstr>صححوا: الكلمة الدخيلة هي: جَناحٌ.</vt:lpstr>
      <vt:lpstr>حددوا الكلمة الدخيلة لعائلة الكلمة التالية. بعد قليل ترفعون ألواحكم.</vt:lpstr>
      <vt:lpstr>صححوا: الكلمة الدخيلة هي: قال.</vt:lpstr>
      <vt:lpstr>الآن أكملوا عائلة كلمة: لَعِبَ، ارفعوا الألواح عند الإشارة.</vt:lpstr>
      <vt:lpstr>انتبهوا للتصحيح</vt:lpstr>
      <vt:lpstr>ستتدربون في هذه الحصة على المشاركة في حوار. من يقرأ الوضعية التالية؟</vt:lpstr>
      <vt:lpstr>سأعين ثنائيا لتقديم الحوار. سأشرك الجميع.</vt:lpstr>
      <vt:lpstr>قراءة</vt:lpstr>
      <vt:lpstr>خذوا النص "مذكرتي الجميلة" ص 115-116. سنمر إلى تحدي القراءة.</vt:lpstr>
      <vt:lpstr>من يقرأ الفقرة الأولى؟ تابع (ي)؟ آخر ... ارفعوا أيديكم عندما يقرأ كلمة لا تفهمونها. وقفة بعد كل قراءة لتشجيع القارئ واستثمار الأخطاء المرتكبة.</vt:lpstr>
      <vt:lpstr>من يقرأ التعليمة؟ أنجزوا. سأتنقل إليكم. </vt:lpstr>
      <vt:lpstr>انتبهوا للتصحيح.</vt:lpstr>
      <vt:lpstr>الآن خذوا دفاتر القسم. أجيبوا عن الأسئلة التالية انطلاقا من النص.</vt:lpstr>
      <vt:lpstr>نصحح. من يقرأ السؤال الأول؟ من يجيب؟ ما رأيكم؟</vt:lpstr>
      <vt:lpstr>تأكدوا من صحة إجاباتكم.</vt:lpstr>
      <vt:lpstr>Présentation PowerPoint</vt:lpstr>
      <vt:lpstr>Présentation PowerPoint</vt:lpstr>
      <vt:lpstr>Présentation PowerPoint</vt:lpstr>
      <vt:lpstr>Présentation PowerPoint</vt:lpstr>
      <vt:lpstr>إنتاج كتابي</vt:lpstr>
      <vt:lpstr>خذوا الصفحة 119. من يقرأ التعليمة الثانية؟ ما المطلوب؟ ما عناصر الوصف التي يمكن وصفها؟</vt:lpstr>
      <vt:lpstr>اكتبوا فقرة تصفون فيها الطفل. تذكروا خطوات وصف شخص. (7 دقائق) يتنقل الأستاذ ويسجل أهم الأخطاء التي رصدها.</vt:lpstr>
      <vt:lpstr>انتهى الوقت. من يقرأ الفقرة التي كتبها؟ ما العناصر التي وصفها زميلكم؟ (8 دقائق) تتم مناقشة أهم الأخطاء وتصحيحها على السبورة.</vt:lpstr>
      <vt:lpstr>هذا وصفٌ آخر. استعينوا به في التصحيح.</vt:lpstr>
      <vt:lpstr>على دفاتركم. اكتبوا فقرة تصفون فيها شخصا من اختياركم.</vt:lpstr>
      <vt:lpstr>اختتام الحصة</vt:lpstr>
      <vt:lpstr>ماذا تعلمتم؟</vt:lpstr>
      <vt:lpstr>تذكروا مراجعة دروسكم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KHAOUA AZEDDIN</cp:lastModifiedBy>
  <cp:revision>231</cp:revision>
  <dcterms:created xsi:type="dcterms:W3CDTF">2023-09-20T21:35:22Z</dcterms:created>
  <dcterms:modified xsi:type="dcterms:W3CDTF">2026-01-11T21:13:47Z</dcterms:modified>
</cp:coreProperties>
</file>