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11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3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4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</p:sldMasterIdLst>
  <p:notesMasterIdLst>
    <p:notesMasterId r:id="rId66"/>
  </p:notesMasterIdLst>
  <p:sldIdLst>
    <p:sldId id="2147482761" r:id="rId18"/>
    <p:sldId id="2147482608" r:id="rId19"/>
    <p:sldId id="2147482739" r:id="rId20"/>
    <p:sldId id="2147482692" r:id="rId21"/>
    <p:sldId id="2147482693" r:id="rId22"/>
    <p:sldId id="2147482467" r:id="rId23"/>
    <p:sldId id="2147482746" r:id="rId24"/>
    <p:sldId id="2147482630" r:id="rId25"/>
    <p:sldId id="2147482468" r:id="rId26"/>
    <p:sldId id="2147482632" r:id="rId27"/>
    <p:sldId id="2134806896" r:id="rId28"/>
    <p:sldId id="2147482803" r:id="rId29"/>
    <p:sldId id="2147482804" r:id="rId30"/>
    <p:sldId id="2147482805" r:id="rId31"/>
    <p:sldId id="2147482806" r:id="rId32"/>
    <p:sldId id="2147482807" r:id="rId33"/>
    <p:sldId id="2147482808" r:id="rId34"/>
    <p:sldId id="2147482809" r:id="rId35"/>
    <p:sldId id="2147482724" r:id="rId36"/>
    <p:sldId id="2147482810" r:id="rId37"/>
    <p:sldId id="2147482740" r:id="rId38"/>
    <p:sldId id="2147482726" r:id="rId39"/>
    <p:sldId id="2147482811" r:id="rId40"/>
    <p:sldId id="2147482730" r:id="rId41"/>
    <p:sldId id="2147482731" r:id="rId42"/>
    <p:sldId id="2147482732" r:id="rId43"/>
    <p:sldId id="2147482733" r:id="rId44"/>
    <p:sldId id="2147482734" r:id="rId45"/>
    <p:sldId id="2147482735" r:id="rId46"/>
    <p:sldId id="2147482737" r:id="rId47"/>
    <p:sldId id="2147482812" r:id="rId48"/>
    <p:sldId id="2147482782" r:id="rId49"/>
    <p:sldId id="2147482781" r:id="rId50"/>
    <p:sldId id="2147482784" r:id="rId51"/>
    <p:sldId id="2147482785" r:id="rId52"/>
    <p:sldId id="2147482798" r:id="rId53"/>
    <p:sldId id="2147482799" r:id="rId54"/>
    <p:sldId id="2147482786" r:id="rId55"/>
    <p:sldId id="2147482800" r:id="rId56"/>
    <p:sldId id="2147482802" r:id="rId57"/>
    <p:sldId id="2147482801" r:id="rId58"/>
    <p:sldId id="2147482813" r:id="rId59"/>
    <p:sldId id="2147482814" r:id="rId60"/>
    <p:sldId id="2147482794" r:id="rId61"/>
    <p:sldId id="2147482795" r:id="rId62"/>
    <p:sldId id="2147482459" r:id="rId63"/>
    <p:sldId id="2147482465" r:id="rId64"/>
    <p:sldId id="2147482466" r:id="rId65"/>
  </p:sldIdLst>
  <p:sldSz cx="9144000" cy="6858000" type="screen4x3"/>
  <p:notesSz cx="6858000" cy="9144000"/>
  <p:embeddedFontLst>
    <p:embeddedFont>
      <p:font typeface="Dosis" panose="02010703020202060003" pitchFamily="2" charset="0"/>
      <p:regular r:id="rId67"/>
      <p:bold r:id="rId68"/>
    </p:embeddedFont>
    <p:embeddedFont>
      <p:font typeface="Dosis ExtraBold" pitchFamily="2" charset="0"/>
      <p:bold r:id="rId69"/>
    </p:embeddedFont>
    <p:embeddedFont>
      <p:font typeface="Dosis Medium" pitchFamily="2" charset="0"/>
      <p:regular r:id="rId70"/>
    </p:embeddedFont>
    <p:embeddedFont>
      <p:font typeface="Dosis SemiBold" panose="02010703020202060003" pitchFamily="2" charset="0"/>
      <p:regular r:id="rId71"/>
      <p:bold r:id="rId72"/>
    </p:embeddedFont>
    <p:embeddedFont>
      <p:font typeface="Microsoft Uighur" panose="02000000000000000000" pitchFamily="2" charset="-78"/>
      <p:regular r:id="rId73"/>
      <p:bold r:id="rId74"/>
    </p:embeddedFont>
    <p:embeddedFont>
      <p:font typeface="Modern Love" panose="04090805081005020601" pitchFamily="82" charset="0"/>
      <p:regular r:id="rId7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D6E9EA"/>
    <a:srgbClr val="424D7C"/>
    <a:srgbClr val="44546A"/>
    <a:srgbClr val="414B79"/>
    <a:srgbClr val="424D7B"/>
    <a:srgbClr val="106585"/>
    <a:srgbClr val="0070C0"/>
    <a:srgbClr val="0097B2"/>
    <a:srgbClr val="761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0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font" Target="fonts/font2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notesMaster" Target="notesMasters/notesMaster1.xml"/><Relationship Id="rId74" Type="http://schemas.openxmlformats.org/officeDocument/2006/relationships/font" Target="fonts/font8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4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font" Target="fonts/font3.fntdata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font" Target="fonts/font1.fntdata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font" Target="fonts/font4.fntdata"/><Relationship Id="rId75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font" Target="fonts/font7.fntdata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0T12:13:05.637"/>
    </inkml:context>
    <inkml:brush xml:id="br0">
      <inkml:brushProperty name="width" value="0.2" units="cm"/>
      <inkml:brushProperty name="height" value="0.2" units="cm"/>
      <inkml:brushProperty name="color" value="#66CCFF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0648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F9AB80-4A33-6DF2-80E1-E8A656E9825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7F1E7F-FCB1-DB7F-AD96-871BB190B7C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7643A20-C4D8-BF9C-F3EA-CFA7DD48D04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F964E87D-23E0-5741-8A85-DF37CDECA766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8646258-A959-F600-2206-2BA41D6E1A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2FB6A86-22A2-ABA9-807D-F094A02D55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3EE87273-A98E-CCCC-1BDB-328EFFAD7D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7AD4F6F3-9513-39A0-216F-D043ED7FE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7">
            <a:extLst>
              <a:ext uri="{FF2B5EF4-FFF2-40B4-BE49-F238E27FC236}">
                <a16:creationId xmlns:a16="http://schemas.microsoft.com/office/drawing/2014/main" id="{BB6323A4-20B8-421E-0E1D-FF08D031FD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7">
            <a:extLst>
              <a:ext uri="{FF2B5EF4-FFF2-40B4-BE49-F238E27FC236}">
                <a16:creationId xmlns:a16="http://schemas.microsoft.com/office/drawing/2014/main" id="{5603BEB0-4315-EADB-F7A0-F4E441E48A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49FEEAA2-EA63-3F6E-D9F6-D68810723F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23ECC305-C4E9-31F3-9A5E-341F36046F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109CABDE-5387-A0F5-C62F-19585A7389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CF24539A-8A0C-283E-DB87-624BD5856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708B5967-E1E4-5C15-5A52-9F7844834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12B9E12D-2268-AEF6-BF3F-EBBAD22481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14763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572398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1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59.xml"/><Relationship Id="rId21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17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72.xml"/><Relationship Id="rId20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66.xml"/><Relationship Id="rId19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Relationship Id="rId22" Type="http://schemas.openxmlformats.org/officeDocument/2006/relationships/slideLayout" Target="../slideLayouts/slideLayout1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theme" Target="../theme/theme17.xml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869" r:id="rId12"/>
    <p:sldLayoutId id="2147483870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6" r:id="rId23"/>
    <p:sldLayoutId id="214748389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17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microsoft.com/office/2007/relationships/media" Target="../media/media2.mp4"/><Relationship Id="rId7" Type="http://schemas.openxmlformats.org/officeDocument/2006/relationships/image" Target="../media/image26.gif"/><Relationship Id="rId12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slideLayout" Target="../slideLayouts/slideLayout98.xml"/><Relationship Id="rId10" Type="http://schemas.openxmlformats.org/officeDocument/2006/relationships/image" Target="../media/image38.png"/><Relationship Id="rId4" Type="http://schemas.openxmlformats.org/officeDocument/2006/relationships/video" Target="../media/media2.mp4"/><Relationship Id="rId9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3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41.png"/><Relationship Id="rId4" Type="http://schemas.openxmlformats.org/officeDocument/2006/relationships/image" Target="../media/image44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88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6.gif"/><Relationship Id="rId5" Type="http://schemas.openxmlformats.org/officeDocument/2006/relationships/image" Target="../media/image48.png"/><Relationship Id="rId10" Type="http://schemas.openxmlformats.org/officeDocument/2006/relationships/image" Target="../media/image41.png"/><Relationship Id="rId4" Type="http://schemas.openxmlformats.org/officeDocument/2006/relationships/image" Target="../media/image47.jpe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2.png"/><Relationship Id="rId5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9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9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9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9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5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2.png"/><Relationship Id="rId5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3.png"/><Relationship Id="rId5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6.png"/><Relationship Id="rId5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7.png"/><Relationship Id="rId5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41.png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1.png"/><Relationship Id="rId7" Type="http://schemas.openxmlformats.org/officeDocument/2006/relationships/image" Target="../media/image4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customXml" Target="../ink/ink1.xml"/><Relationship Id="rId7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61.png"/><Relationship Id="rId4" Type="http://schemas.openxmlformats.org/officeDocument/2006/relationships/image" Target="../media/image62.png"/><Relationship Id="rId9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2.png"/><Relationship Id="rId7" Type="http://schemas.openxmlformats.org/officeDocument/2006/relationships/image" Target="../media/image4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6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65.xml"/><Relationship Id="rId7" Type="http://schemas.openxmlformats.org/officeDocument/2006/relationships/image" Target="../media/image3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8.png"/><Relationship Id="rId5" Type="http://schemas.openxmlformats.org/officeDocument/2006/relationships/image" Target="../media/image22.png"/><Relationship Id="rId4" Type="http://schemas.openxmlformats.org/officeDocument/2006/relationships/image" Target="../media/image65.png"/><Relationship Id="rId9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4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EB2411F-21EB-7DC8-17BF-2F9CA2EF5A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520123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FF8019D-36D9-DFB2-53BB-0D285D14B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 و 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الخامس </a:t>
            </a: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9934" y="1924050"/>
            <a:ext cx="3831420" cy="1362012"/>
          </a:xfrm>
          <a:prstGeom prst="rect">
            <a:avLst/>
          </a:prstGeom>
        </p:spPr>
      </p:pic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2999934" y="19045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- 3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699350" y="1903694"/>
            <a:ext cx="3780000" cy="1378130"/>
            <a:chOff x="4735350" y="4977158"/>
            <a:chExt cx="3780000" cy="137813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805016" y="497715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79934" y="3482113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659934" y="389909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نشاط اعتيادي 20د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قراءة  30 د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35د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722574" y="2382481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نشاط اعتيادي 10د</a:t>
            </a:r>
          </a:p>
          <a:p>
            <a:pPr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المسموع  35د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إنتاج كتابي 40د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79350" y="2335056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20د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معجم: مراجعة وتوليف  35د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تحدث: مراجعة وتوليف 30د</a:t>
            </a: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49ABEE16-DD2A-389B-0AD4-02E57180CE2B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rgbClr val="D9D9D9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نشاط اعتيادي 10د</a:t>
            </a:r>
          </a:p>
          <a:p>
            <a:pPr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الظواهر اللغوية 20د</a:t>
            </a:r>
          </a:p>
          <a:p>
            <a:pPr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45د</a:t>
            </a:r>
          </a:p>
          <a:p>
            <a:pPr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إملاء 10د</a:t>
            </a:r>
          </a:p>
        </p:txBody>
      </p:sp>
    </p:spTree>
    <p:extLst>
      <p:ext uri="{BB962C8B-B14F-4D97-AF65-F5344CB8AC3E}">
        <p14:creationId xmlns:p14="http://schemas.microsoft.com/office/powerpoint/2010/main" val="8443214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41198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02365"/>
            <a:ext cx="5525521" cy="125909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6E822ACE-CB1A-2AEA-FC9A-DC2A35426F30}"/>
              </a:ext>
            </a:extLst>
          </p:cNvPr>
          <p:cNvSpPr txBox="1"/>
          <p:nvPr/>
        </p:nvSpPr>
        <p:spPr>
          <a:xfrm>
            <a:off x="5532851" y="2813076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فهم المسموع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30CF4400-3EC4-FD85-AC5A-1D1ED8425E2B}"/>
              </a:ext>
            </a:extLst>
          </p:cNvPr>
          <p:cNvSpPr txBox="1">
            <a:spLocks/>
          </p:cNvSpPr>
          <p:nvPr/>
        </p:nvSpPr>
        <p:spPr>
          <a:xfrm>
            <a:off x="2122822" y="314636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15BC0FD-ED84-F9CB-E2AF-9E02561E5AB8}"/>
              </a:ext>
            </a:extLst>
          </p:cNvPr>
          <p:cNvSpPr txBox="1"/>
          <p:nvPr/>
        </p:nvSpPr>
        <p:spPr>
          <a:xfrm>
            <a:off x="5609795" y="4080533"/>
            <a:ext cx="10294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6BEA925D-CD44-6538-A204-FED65AC84D97}"/>
              </a:ext>
            </a:extLst>
          </p:cNvPr>
          <p:cNvSpPr txBox="1">
            <a:spLocks/>
          </p:cNvSpPr>
          <p:nvPr/>
        </p:nvSpPr>
        <p:spPr>
          <a:xfrm>
            <a:off x="2093079" y="4256879"/>
            <a:ext cx="461491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الوصف</a:t>
            </a:r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DB9F98EF-3576-109D-5F99-60A2999D772D}"/>
              </a:ext>
            </a:extLst>
          </p:cNvPr>
          <p:cNvSpPr txBox="1">
            <a:spLocks/>
          </p:cNvSpPr>
          <p:nvPr/>
        </p:nvSpPr>
        <p:spPr>
          <a:xfrm>
            <a:off x="2122822" y="18952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400" b="1" dirty="0">
                <a:cs typeface="Microsoft Uighur" panose="02000000000000000000" pitchFamily="2" charset="-78"/>
              </a:rPr>
              <a:t>إكمال جمل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5233090" y="1538032"/>
            <a:ext cx="1406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50679BC-AD8E-17D4-9134-EFA1A766CF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708" y="3888176"/>
            <a:ext cx="434016" cy="49963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CC3228F-7EF6-F519-EF32-45134DF994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060" y="2707019"/>
            <a:ext cx="434016" cy="49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7"/>
            <a:ext cx="6696000" cy="1148152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50400" y="3054114"/>
              <a:ext cx="5019838" cy="3104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إكمال جمل استنادا إلى القرار النحوي؛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793067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90359"/>
              <a:ext cx="516746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استخراج معلومات صريحة وضمنية من نص مسموع؛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01A78D3-EC53-4908-59D9-F2D656A943C7}"/>
              </a:ext>
            </a:extLst>
          </p:cNvPr>
          <p:cNvGrpSpPr/>
          <p:nvPr/>
        </p:nvGrpSpPr>
        <p:grpSpPr>
          <a:xfrm>
            <a:off x="1232546" y="4679684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2B91EE9-0254-DA42-DC38-F2A03E08982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7BBD6D6-8F10-5855-CCF6-0A433F2AA840}"/>
                </a:ext>
              </a:extLst>
            </p:cNvPr>
            <p:cNvSpPr/>
            <p:nvPr/>
          </p:nvSpPr>
          <p:spPr>
            <a:xfrm>
              <a:off x="1331545" y="3190359"/>
              <a:ext cx="516746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مهارة الوصف لوصف مكان؛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972F7327-4DD1-C01C-B95B-814907DC97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2242" y="693331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EB26F0-DEF1-3D5E-56D2-AA216766B8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3D371536-DC1A-28DA-0F13-EAA7F81E05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1616900C-A79C-EC5C-5C23-257548A29FD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062B051-7B47-3128-BECB-2181504214C0}"/>
              </a:ext>
            </a:extLst>
          </p:cNvPr>
          <p:cNvGrpSpPr/>
          <p:nvPr/>
        </p:nvGrpSpPr>
        <p:grpSpPr>
          <a:xfrm>
            <a:off x="398069" y="125331"/>
            <a:ext cx="7750183" cy="313590"/>
            <a:chOff x="398069" y="125331"/>
            <a:chExt cx="7750183" cy="31359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34A4A84-7FAC-8A9C-2104-4A552E92E1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01C7998-1E8F-5A37-6355-6F62235A2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4038" y="125331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6F08F0B-322D-FDEB-E6A2-2688CD628982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F38FDF6-BB60-471D-C7AA-464CA3BD7484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2442CA0-3B97-1384-B98D-D6F2522CE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DE2A4F3-0938-2724-512A-7EC1126A7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72353" y="159595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5531468-7FE8-AD9B-6745-8B7F93BC320B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2628E9B-C93F-7292-EFCA-02BA6016BAB7}"/>
                </a:ext>
              </a:extLst>
            </p:cNvPr>
            <p:cNvSpPr>
              <a:spLocks/>
            </p:cNvSpPr>
            <p:nvPr/>
          </p:nvSpPr>
          <p:spPr>
            <a:xfrm>
              <a:off x="2553551" y="1509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7663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95783-8010-DBC8-D7A7-82B5F2DA8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9488DEB8-BF58-D1C2-54C7-38BE1EDB3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A4B9C5D8-865D-0D0D-6CA0-11A7D9547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92C1EF5-5EDE-EFCD-70BB-E4012F9683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5094D259-0D10-55A3-F233-8A08F0542B94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 إكمال جمل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174BFD5-417A-D65B-BD11-E42B78FC0B9D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6F90136-5761-1CE2-F4EE-7884D47171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13472344-BD95-E082-4376-DE08B8D0640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953830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53646E3F-85B1-3DBD-0731-28E3604CB517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DD4A961B-3A29-8D74-9CBF-ABC479DFC0F6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62C03E4-833C-055D-F390-29070B54C243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55C03D6-CFE1-3887-0873-52B5E5EA8586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ACFAA-A5C0-C48A-0E7B-9135A2672C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C057F04-A583-0098-4D22-B6D96BFBC1E1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C1AE05E-03C1-80B9-343A-1B363614507C}"/>
              </a:ext>
            </a:extLst>
          </p:cNvPr>
          <p:cNvGrpSpPr/>
          <p:nvPr/>
        </p:nvGrpSpPr>
        <p:grpSpPr>
          <a:xfrm>
            <a:off x="398069" y="125331"/>
            <a:ext cx="7750183" cy="313590"/>
            <a:chOff x="398069" y="125331"/>
            <a:chExt cx="7750183" cy="31359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EE648AF-BEE9-1543-0AA6-9A0AEADE2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58D6B26-57A1-BAC4-0BC6-57287CD3CB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4038" y="125331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6A46C0F-6903-1CDA-49B0-54DFA688738E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08DD651-8F7D-25CD-F094-A0A6D0F2E19E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C322756-95E5-CFA1-4895-036A4DD6A1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FA42C2-8750-82D3-249A-496E3C137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72353" y="159595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E2E5FB3-478D-F4C4-8068-11D36DE2F0FC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9C443F3-F8D4-E841-ECF9-C3A5C0AE4492}"/>
                </a:ext>
              </a:extLst>
            </p:cNvPr>
            <p:cNvSpPr>
              <a:spLocks/>
            </p:cNvSpPr>
            <p:nvPr/>
          </p:nvSpPr>
          <p:spPr>
            <a:xfrm>
              <a:off x="2553551" y="1509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D167E-7DD0-BA41-96DA-A84A4BADD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E8B780D-007B-CA4F-A126-B6F206F2F7B2}"/>
              </a:ext>
            </a:extLst>
          </p:cNvPr>
          <p:cNvGrpSpPr/>
          <p:nvPr/>
        </p:nvGrpSpPr>
        <p:grpSpPr>
          <a:xfrm>
            <a:off x="7838915" y="517196"/>
            <a:ext cx="1033344" cy="1033344"/>
            <a:chOff x="498143" y="776756"/>
            <a:chExt cx="792000" cy="792000"/>
          </a:xfrm>
          <a:noFill/>
        </p:grpSpPr>
        <p:sp>
          <p:nvSpPr>
            <p:cNvPr id="17" name="Rectangle : coins arrondis 5">
              <a:extLst>
                <a:ext uri="{FF2B5EF4-FFF2-40B4-BE49-F238E27FC236}">
                  <a16:creationId xmlns:a16="http://schemas.microsoft.com/office/drawing/2014/main" id="{425C5ECA-38A6-D24F-A40F-9BA81C527949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2784B86-A7FC-A344-8F0D-6506CBC3A6F6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94" b="-7494"/>
            <a:stretch>
              <a:fillRect/>
            </a:stretch>
          </p:blipFill>
          <p:spPr>
            <a:xfrm>
              <a:off x="598910" y="923010"/>
              <a:ext cx="634615" cy="634615"/>
            </a:xfrm>
            <a:prstGeom prst="rect">
              <a:avLst/>
            </a:prstGeom>
            <a:grpFill/>
          </p:spPr>
        </p:pic>
      </p:grpSp>
      <p:pic>
        <p:nvPicPr>
          <p:cNvPr id="14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2B50117A-B77B-A52C-43E8-F1988AC23C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9257" y="1693526"/>
            <a:ext cx="6910635" cy="38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937E725-53CA-8BCB-8F98-829CEB20C4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06D9BFC-80A1-B363-6807-7FE17A79DD04}"/>
              </a:ext>
            </a:extLst>
          </p:cNvPr>
          <p:cNvGrpSpPr/>
          <p:nvPr/>
        </p:nvGrpSpPr>
        <p:grpSpPr>
          <a:xfrm>
            <a:off x="398069" y="125331"/>
            <a:ext cx="7750183" cy="313590"/>
            <a:chOff x="398069" y="125331"/>
            <a:chExt cx="7750183" cy="31359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4AF8297-EF28-2529-C134-97E2E7621D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C992E43-D523-830F-2DF0-68903CFEF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4038" y="125331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7FF19DB-9E2D-BF58-E9FF-EC7F6812C81C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C0890F4-128B-D2CE-8924-CCC64E6481B8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37B47FB-AF6C-CD9C-05BD-2ABAB11EAF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121A9CA-3252-98F4-FBF4-63146E8B5D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72353" y="159595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9E523B5-26B8-9A68-4E40-639F031EE9D9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D086A74-247F-74FB-4466-2B6896E2EF46}"/>
                </a:ext>
              </a:extLst>
            </p:cNvPr>
            <p:cNvSpPr>
              <a:spLocks/>
            </p:cNvSpPr>
            <p:nvPr/>
          </p:nvSpPr>
          <p:spPr>
            <a:xfrm>
              <a:off x="2553551" y="1509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12689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13" y="78648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11C0BF-0033-ADA1-3493-E78CE195601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F56039-606F-DBF0-9C64-F2979DEA0F6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26A2A37-1048-9090-4C4B-C8037C8A26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Google Shape;1379;p12">
            <a:extLst>
              <a:ext uri="{FF2B5EF4-FFF2-40B4-BE49-F238E27FC236}">
                <a16:creationId xmlns:a16="http://schemas.microsoft.com/office/drawing/2014/main" id="{5B840896-1E49-B1E4-1EED-EBB2B7ED493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781325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855B-E2F9-04B4-3279-BB2373AC6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5A365-2C27-2949-8B60-630DD4144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573" y="776808"/>
            <a:ext cx="6840000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ستكتبون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94F068-7B31-70E7-7987-71578BD10D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6C8C1C-1836-94D5-1756-CC90818553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7A115C-7845-8141-7566-AF6AA6B503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CE8037-2FAA-2930-B03F-2B389DB4E1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CC0310-A04A-A53F-5719-D09FCDC0A8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E158DE-BA7E-623D-3D3F-668B943C66C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9863E5-978A-7735-CC3D-0A5DF8DDB86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4BFBD9F-71ED-E959-C3B2-E34EDFAA4CAC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F86258-6992-9DEC-A574-2A99D73A422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3" name="Google Shape;1666;p201">
            <a:extLst>
              <a:ext uri="{FF2B5EF4-FFF2-40B4-BE49-F238E27FC236}">
                <a16:creationId xmlns:a16="http://schemas.microsoft.com/office/drawing/2014/main" id="{E78634EA-B7C3-09A3-FE28-5557DE91E43E}"/>
              </a:ext>
            </a:extLst>
          </p:cNvPr>
          <p:cNvSpPr/>
          <p:nvPr/>
        </p:nvSpPr>
        <p:spPr>
          <a:xfrm>
            <a:off x="6616716" y="243673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يَتَمَيَّزُ</a:t>
            </a:r>
          </a:p>
        </p:txBody>
      </p:sp>
      <p:sp>
        <p:nvSpPr>
          <p:cNvPr id="4" name="Google Shape;1667;p201">
            <a:extLst>
              <a:ext uri="{FF2B5EF4-FFF2-40B4-BE49-F238E27FC236}">
                <a16:creationId xmlns:a16="http://schemas.microsoft.com/office/drawing/2014/main" id="{CD13455B-A744-8F86-BB65-5719CE587A4C}"/>
              </a:ext>
            </a:extLst>
          </p:cNvPr>
          <p:cNvSpPr/>
          <p:nvPr/>
        </p:nvSpPr>
        <p:spPr>
          <a:xfrm>
            <a:off x="4659287" y="245430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تَتَمَيَّزُ</a:t>
            </a:r>
          </a:p>
        </p:txBody>
      </p:sp>
      <p:sp>
        <p:nvSpPr>
          <p:cNvPr id="8" name="Google Shape;1668;p201">
            <a:extLst>
              <a:ext uri="{FF2B5EF4-FFF2-40B4-BE49-F238E27FC236}">
                <a16:creationId xmlns:a16="http://schemas.microsoft.com/office/drawing/2014/main" id="{368F62DF-3BD5-EC9F-3579-16EE21F9F6AD}"/>
              </a:ext>
            </a:extLst>
          </p:cNvPr>
          <p:cNvSpPr/>
          <p:nvPr/>
        </p:nvSpPr>
        <p:spPr>
          <a:xfrm>
            <a:off x="942657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يَتَمَيَّزْنَ</a:t>
            </a: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3DB1E397-6AD6-60F9-0242-A2C84732AC48}"/>
              </a:ext>
            </a:extLst>
          </p:cNvPr>
          <p:cNvSpPr/>
          <p:nvPr/>
        </p:nvSpPr>
        <p:spPr>
          <a:xfrm>
            <a:off x="2800972" y="2471875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تَتَمَيَّزانِ</a:t>
            </a:r>
          </a:p>
        </p:txBody>
      </p:sp>
      <p:sp>
        <p:nvSpPr>
          <p:cNvPr id="20" name="Google Shape;677;p154">
            <a:extLst>
              <a:ext uri="{FF2B5EF4-FFF2-40B4-BE49-F238E27FC236}">
                <a16:creationId xmlns:a16="http://schemas.microsoft.com/office/drawing/2014/main" id="{905EFA21-9D14-DAF1-4BA3-4AF93FA7089A}"/>
              </a:ext>
            </a:extLst>
          </p:cNvPr>
          <p:cNvSpPr txBox="1"/>
          <p:nvPr/>
        </p:nvSpPr>
        <p:spPr>
          <a:xfrm>
            <a:off x="507748" y="5220353"/>
            <a:ext cx="812850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000000"/>
              </a:buClr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اَلْمَدينَتانِ  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بِجَوٍّ مُعْتَدِلٍ وَشَمْسٍ دافِئَةٍ. </a:t>
            </a:r>
          </a:p>
        </p:txBody>
      </p:sp>
    </p:spTree>
    <p:extLst>
      <p:ext uri="{BB962C8B-B14F-4D97-AF65-F5344CB8AC3E}">
        <p14:creationId xmlns:p14="http://schemas.microsoft.com/office/powerpoint/2010/main" val="150621436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5898B-EF6B-8162-545D-05FBF5E42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B1D4CB-37A9-0482-32AE-59C9075FC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573" y="77680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395D747-71FD-81E2-35B0-C87DFC2B1D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3AA04FE-53F7-4980-472E-08FB44DB86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E37A65F-6B8A-CE83-9C05-4553AAA1255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06EB01-D8F4-93A6-0CB9-56CD54A87A8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Google Shape;1666;p201">
            <a:extLst>
              <a:ext uri="{FF2B5EF4-FFF2-40B4-BE49-F238E27FC236}">
                <a16:creationId xmlns:a16="http://schemas.microsoft.com/office/drawing/2014/main" id="{18CA8C67-9D70-0F75-34BE-60150991EBC1}"/>
              </a:ext>
            </a:extLst>
          </p:cNvPr>
          <p:cNvSpPr/>
          <p:nvPr/>
        </p:nvSpPr>
        <p:spPr>
          <a:xfrm>
            <a:off x="6616716" y="243673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يَتَمَيَّزُ</a:t>
            </a:r>
          </a:p>
        </p:txBody>
      </p:sp>
      <p:sp>
        <p:nvSpPr>
          <p:cNvPr id="4" name="Google Shape;1667;p201">
            <a:extLst>
              <a:ext uri="{FF2B5EF4-FFF2-40B4-BE49-F238E27FC236}">
                <a16:creationId xmlns:a16="http://schemas.microsoft.com/office/drawing/2014/main" id="{6442FD08-908F-8AD1-F46A-7A74CE098632}"/>
              </a:ext>
            </a:extLst>
          </p:cNvPr>
          <p:cNvSpPr/>
          <p:nvPr/>
        </p:nvSpPr>
        <p:spPr>
          <a:xfrm>
            <a:off x="4659287" y="245430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تَتَمَيَّزُ</a:t>
            </a:r>
          </a:p>
        </p:txBody>
      </p:sp>
      <p:sp>
        <p:nvSpPr>
          <p:cNvPr id="8" name="Google Shape;1668;p201">
            <a:extLst>
              <a:ext uri="{FF2B5EF4-FFF2-40B4-BE49-F238E27FC236}">
                <a16:creationId xmlns:a16="http://schemas.microsoft.com/office/drawing/2014/main" id="{3F5B189B-B02D-83B7-5030-60C106E8293A}"/>
              </a:ext>
            </a:extLst>
          </p:cNvPr>
          <p:cNvSpPr/>
          <p:nvPr/>
        </p:nvSpPr>
        <p:spPr>
          <a:xfrm>
            <a:off x="942657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يَتَمَيَّزْنَ</a:t>
            </a: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3034917A-0BC4-017B-ADB1-BEA3B884040C}"/>
              </a:ext>
            </a:extLst>
          </p:cNvPr>
          <p:cNvSpPr/>
          <p:nvPr/>
        </p:nvSpPr>
        <p:spPr>
          <a:xfrm>
            <a:off x="2800972" y="2471875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تَتَمَيَّزانِ</a:t>
            </a:r>
          </a:p>
        </p:txBody>
      </p:sp>
      <p:sp>
        <p:nvSpPr>
          <p:cNvPr id="20" name="Google Shape;677;p154">
            <a:extLst>
              <a:ext uri="{FF2B5EF4-FFF2-40B4-BE49-F238E27FC236}">
                <a16:creationId xmlns:a16="http://schemas.microsoft.com/office/drawing/2014/main" id="{F76FD8E6-A58E-93EE-A588-69E5C94CA5FD}"/>
              </a:ext>
            </a:extLst>
          </p:cNvPr>
          <p:cNvSpPr txBox="1"/>
          <p:nvPr/>
        </p:nvSpPr>
        <p:spPr>
          <a:xfrm>
            <a:off x="507748" y="5220353"/>
            <a:ext cx="812850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000000"/>
              </a:buClr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اَلْمَدينَتانِ  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بِجَوٍّ مُعْتَدِلٍ وَشَمْسٍ دافِئَةٍ.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FB04198-460E-8E4B-B098-FC7496D736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DC914EA-1465-FEDF-7937-4105598D777E}"/>
              </a:ext>
            </a:extLst>
          </p:cNvPr>
          <p:cNvSpPr txBox="1"/>
          <p:nvPr/>
        </p:nvSpPr>
        <p:spPr>
          <a:xfrm>
            <a:off x="5169159" y="5251110"/>
            <a:ext cx="1259633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تَتَمَيَّزانِ</a:t>
            </a:r>
            <a:endParaRPr lang="fr-FR" sz="4400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8D822C0-5952-D64D-8B2A-010DE24E11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C596E4B-A098-1E55-D98D-8199F1A6E0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B53E6F8-457F-18DC-F54C-C1D3E8638209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AB6C11-EE95-8FC2-D343-0AAD1BBCB6FD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</p:spTree>
    <p:extLst>
      <p:ext uri="{BB962C8B-B14F-4D97-AF65-F5344CB8AC3E}">
        <p14:creationId xmlns:p14="http://schemas.microsoft.com/office/powerpoint/2010/main" val="7781762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8D931-C852-D27C-72FD-E8F22264B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8A7631-1634-2FC0-1069-AACC2AD0B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573" y="776808"/>
            <a:ext cx="6840000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ستكتبون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AAC282-1F19-71EA-A188-DA1809F98E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9E9BC02-50BE-525A-15F3-BE35DE8047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ACF0827-1611-5FC3-DE4B-217DAEAB5E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39DE608-E86C-C14B-E0BF-B442FA0D8B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5B59F54-FB51-C223-6A6A-8678BBFCF9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D993650-B505-C9EE-07F9-6FAA61337D9A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693AFA2-B531-782F-14FF-3DED8419FF9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Google Shape;1666;p201">
            <a:extLst>
              <a:ext uri="{FF2B5EF4-FFF2-40B4-BE49-F238E27FC236}">
                <a16:creationId xmlns:a16="http://schemas.microsoft.com/office/drawing/2014/main" id="{1C3FEC2D-5C56-5E64-5662-BAFAAB72E311}"/>
              </a:ext>
            </a:extLst>
          </p:cNvPr>
          <p:cNvSpPr/>
          <p:nvPr/>
        </p:nvSpPr>
        <p:spPr>
          <a:xfrm>
            <a:off x="6616715" y="2436733"/>
            <a:ext cx="1760173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تَشْتَاقونِ</a:t>
            </a:r>
          </a:p>
        </p:txBody>
      </p:sp>
      <p:sp>
        <p:nvSpPr>
          <p:cNvPr id="4" name="Google Shape;1667;p201">
            <a:extLst>
              <a:ext uri="{FF2B5EF4-FFF2-40B4-BE49-F238E27FC236}">
                <a16:creationId xmlns:a16="http://schemas.microsoft.com/office/drawing/2014/main" id="{5EF92AF7-BED0-CAB2-F732-1B8A8E6A002B}"/>
              </a:ext>
            </a:extLst>
          </p:cNvPr>
          <p:cNvSpPr/>
          <p:nvPr/>
        </p:nvSpPr>
        <p:spPr>
          <a:xfrm>
            <a:off x="4659287" y="2454304"/>
            <a:ext cx="1760174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يَشْتاقونَ</a:t>
            </a:r>
          </a:p>
        </p:txBody>
      </p:sp>
      <p:sp>
        <p:nvSpPr>
          <p:cNvPr id="8" name="Google Shape;1668;p201">
            <a:extLst>
              <a:ext uri="{FF2B5EF4-FFF2-40B4-BE49-F238E27FC236}">
                <a16:creationId xmlns:a16="http://schemas.microsoft.com/office/drawing/2014/main" id="{BA11699B-3C87-B263-2510-69808A442E08}"/>
              </a:ext>
            </a:extLst>
          </p:cNvPr>
          <p:cNvSpPr/>
          <p:nvPr/>
        </p:nvSpPr>
        <p:spPr>
          <a:xfrm>
            <a:off x="942657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يَشْتاقانِ</a:t>
            </a: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B45FF634-F03C-0098-9CE7-CD2B03B04858}"/>
              </a:ext>
            </a:extLst>
          </p:cNvPr>
          <p:cNvSpPr/>
          <p:nvPr/>
        </p:nvSpPr>
        <p:spPr>
          <a:xfrm>
            <a:off x="2800972" y="2471875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يَشْتاقُ</a:t>
            </a:r>
          </a:p>
        </p:txBody>
      </p:sp>
      <p:sp>
        <p:nvSpPr>
          <p:cNvPr id="20" name="Google Shape;677;p154">
            <a:extLst>
              <a:ext uri="{FF2B5EF4-FFF2-40B4-BE49-F238E27FC236}">
                <a16:creationId xmlns:a16="http://schemas.microsoft.com/office/drawing/2014/main" id="{AB3D0F26-8369-290F-E990-9CE3E184E663}"/>
              </a:ext>
            </a:extLst>
          </p:cNvPr>
          <p:cNvSpPr txBox="1"/>
          <p:nvPr/>
        </p:nvSpPr>
        <p:spPr>
          <a:xfrm>
            <a:off x="507748" y="5220353"/>
            <a:ext cx="812850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000000"/>
              </a:buClr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سُكّانُ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ٱلْمُدُنِ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 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لِجَمالِ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ٱلْقَرْيَةِ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D515A6-AFF7-BC2B-7716-102DA4F1A7A0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926FA0-CDF4-0C69-CBDC-F04CEBF90955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</p:spTree>
    <p:extLst>
      <p:ext uri="{BB962C8B-B14F-4D97-AF65-F5344CB8AC3E}">
        <p14:creationId xmlns:p14="http://schemas.microsoft.com/office/powerpoint/2010/main" val="134963505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A2256-BA9D-1829-B733-B1E6C749C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677;p154">
            <a:extLst>
              <a:ext uri="{FF2B5EF4-FFF2-40B4-BE49-F238E27FC236}">
                <a16:creationId xmlns:a16="http://schemas.microsoft.com/office/drawing/2014/main" id="{2F042921-35DB-41F7-02D0-751DB89DFA41}"/>
              </a:ext>
            </a:extLst>
          </p:cNvPr>
          <p:cNvSpPr txBox="1"/>
          <p:nvPr/>
        </p:nvSpPr>
        <p:spPr>
          <a:xfrm>
            <a:off x="507748" y="5220353"/>
            <a:ext cx="812850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000000"/>
              </a:buClr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سُكّانُ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ٱلْمُدُنِ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                 لِجَمالِ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ٱلْقَرْيَةِ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071AA8-42CC-1A33-1EC4-C64599F25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573" y="77680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2C00D8-6D05-42E1-568E-0E28B70B61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D77B8B9-2E70-8B96-3E50-0A56CF646D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97EA254-5EA8-830A-1792-01FF18DE15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300DC14-0BF8-31C0-3C55-2F9B68C330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7581EA-A9B9-7CA0-A625-59C582A6B575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18E4B1-56BB-308C-BC90-17EA6C623C1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81D2BCF-6D86-CCAE-C3F7-51D9305243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A2CC0DB6-265E-50A9-F392-25547EB1E99E}"/>
              </a:ext>
            </a:extLst>
          </p:cNvPr>
          <p:cNvSpPr txBox="1"/>
          <p:nvPr/>
        </p:nvSpPr>
        <p:spPr>
          <a:xfrm>
            <a:off x="3928188" y="5258417"/>
            <a:ext cx="1464906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يَشْتاقونَ</a:t>
            </a:r>
            <a:endParaRPr lang="fr-FR" sz="4400" dirty="0"/>
          </a:p>
        </p:txBody>
      </p:sp>
      <p:sp>
        <p:nvSpPr>
          <p:cNvPr id="5" name="Google Shape;1666;p201">
            <a:extLst>
              <a:ext uri="{FF2B5EF4-FFF2-40B4-BE49-F238E27FC236}">
                <a16:creationId xmlns:a16="http://schemas.microsoft.com/office/drawing/2014/main" id="{AE3157E5-D967-17D8-71F6-E2A72C59E07B}"/>
              </a:ext>
            </a:extLst>
          </p:cNvPr>
          <p:cNvSpPr/>
          <p:nvPr/>
        </p:nvSpPr>
        <p:spPr>
          <a:xfrm>
            <a:off x="6616715" y="2436733"/>
            <a:ext cx="1760173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تَشْتَاقونِ</a:t>
            </a:r>
          </a:p>
        </p:txBody>
      </p:sp>
      <p:sp>
        <p:nvSpPr>
          <p:cNvPr id="13" name="Google Shape;1667;p201">
            <a:extLst>
              <a:ext uri="{FF2B5EF4-FFF2-40B4-BE49-F238E27FC236}">
                <a16:creationId xmlns:a16="http://schemas.microsoft.com/office/drawing/2014/main" id="{B0B99A68-C06B-944A-9DC7-50CC3E3FC6D7}"/>
              </a:ext>
            </a:extLst>
          </p:cNvPr>
          <p:cNvSpPr/>
          <p:nvPr/>
        </p:nvSpPr>
        <p:spPr>
          <a:xfrm>
            <a:off x="4659287" y="2454304"/>
            <a:ext cx="1760174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يَشْتاقونَ</a:t>
            </a:r>
          </a:p>
        </p:txBody>
      </p:sp>
      <p:sp>
        <p:nvSpPr>
          <p:cNvPr id="14" name="Google Shape;1668;p201">
            <a:extLst>
              <a:ext uri="{FF2B5EF4-FFF2-40B4-BE49-F238E27FC236}">
                <a16:creationId xmlns:a16="http://schemas.microsoft.com/office/drawing/2014/main" id="{9895AC02-06A2-E4A8-83BD-F93470DA73AE}"/>
              </a:ext>
            </a:extLst>
          </p:cNvPr>
          <p:cNvSpPr/>
          <p:nvPr/>
        </p:nvSpPr>
        <p:spPr>
          <a:xfrm>
            <a:off x="942657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يَشْتاقانِ</a:t>
            </a:r>
          </a:p>
        </p:txBody>
      </p:sp>
      <p:sp>
        <p:nvSpPr>
          <p:cNvPr id="15" name="Google Shape;1671;p201">
            <a:extLst>
              <a:ext uri="{FF2B5EF4-FFF2-40B4-BE49-F238E27FC236}">
                <a16:creationId xmlns:a16="http://schemas.microsoft.com/office/drawing/2014/main" id="{5A65894B-18EE-6241-0A22-2D79816E6141}"/>
              </a:ext>
            </a:extLst>
          </p:cNvPr>
          <p:cNvSpPr/>
          <p:nvPr/>
        </p:nvSpPr>
        <p:spPr>
          <a:xfrm>
            <a:off x="2800972" y="2471875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يَشْتاقُ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9CE468-D55D-31EA-D454-61204EE0DC2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A8A8F2-AD6E-AD33-1746-6AE50B915AB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</p:spTree>
    <p:extLst>
      <p:ext uri="{BB962C8B-B14F-4D97-AF65-F5344CB8AC3E}">
        <p14:creationId xmlns:p14="http://schemas.microsoft.com/office/powerpoint/2010/main" val="1880912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CCA6C-070A-FE72-2BE8-6468F8290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E3D2E7-176A-E9DD-3EC2-81D410CED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573" y="776808"/>
            <a:ext cx="6840000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ستكتبون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3B52C6-EFAC-22DF-66AF-188DD2E336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DAC2D3-01AB-A144-7463-A2026C8FAB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F1CF45-8EF7-DDE4-7C66-7D4821FA13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CC9D30-1DAA-2E90-4748-42A71146B7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725930-DBB1-0F4F-5269-3ADD094211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2B24938-B453-9FB6-0166-2C2FA0FDF99E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2194B8-5BA0-5129-3EE8-BDB67165AD8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Google Shape;1666;p201">
            <a:extLst>
              <a:ext uri="{FF2B5EF4-FFF2-40B4-BE49-F238E27FC236}">
                <a16:creationId xmlns:a16="http://schemas.microsoft.com/office/drawing/2014/main" id="{05BCDC65-F5B7-6F2C-E569-0AEACD32E30E}"/>
              </a:ext>
            </a:extLst>
          </p:cNvPr>
          <p:cNvSpPr/>
          <p:nvPr/>
        </p:nvSpPr>
        <p:spPr>
          <a:xfrm>
            <a:off x="6616715" y="2436733"/>
            <a:ext cx="1760173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ٱلزّائِرَةِ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1667;p201">
            <a:extLst>
              <a:ext uri="{FF2B5EF4-FFF2-40B4-BE49-F238E27FC236}">
                <a16:creationId xmlns:a16="http://schemas.microsoft.com/office/drawing/2014/main" id="{FF5443E7-CE34-3CEB-6977-FAD176AA0642}"/>
              </a:ext>
            </a:extLst>
          </p:cNvPr>
          <p:cNvSpPr/>
          <p:nvPr/>
        </p:nvSpPr>
        <p:spPr>
          <a:xfrm>
            <a:off x="4659287" y="2454304"/>
            <a:ext cx="1760174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ٱلزَّائِرُ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1668;p201">
            <a:extLst>
              <a:ext uri="{FF2B5EF4-FFF2-40B4-BE49-F238E27FC236}">
                <a16:creationId xmlns:a16="http://schemas.microsoft.com/office/drawing/2014/main" id="{79DFB0DD-FB7E-A06F-4C39-CE0172071108}"/>
              </a:ext>
            </a:extLst>
          </p:cNvPr>
          <p:cNvSpPr/>
          <p:nvPr/>
        </p:nvSpPr>
        <p:spPr>
          <a:xfrm>
            <a:off x="942657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ٱلزَّائِرَةُ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3EACBE09-B0C1-4A59-EB42-AE21613819A6}"/>
              </a:ext>
            </a:extLst>
          </p:cNvPr>
          <p:cNvSpPr/>
          <p:nvPr/>
        </p:nvSpPr>
        <p:spPr>
          <a:xfrm>
            <a:off x="2800972" y="2471875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ٱلزَّائِرَ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677;p154">
            <a:extLst>
              <a:ext uri="{FF2B5EF4-FFF2-40B4-BE49-F238E27FC236}">
                <a16:creationId xmlns:a16="http://schemas.microsoft.com/office/drawing/2014/main" id="{ACB616E1-1B4C-777C-5938-25CABD15160B}"/>
              </a:ext>
            </a:extLst>
          </p:cNvPr>
          <p:cNvSpPr txBox="1"/>
          <p:nvPr/>
        </p:nvSpPr>
        <p:spPr>
          <a:xfrm>
            <a:off x="507748" y="5220353"/>
            <a:ext cx="812850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000000"/>
              </a:buClr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اِنْبَهَرَتْ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مِنْ رَوْعَةِ بِناءِ جامِعِ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ٱلْقَرَوِيّينَ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C96AA5-5742-1C5B-E846-A4E5E339F1A1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C1902E-31F0-CEF3-2913-F97A81B45A81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</p:spTree>
    <p:extLst>
      <p:ext uri="{BB962C8B-B14F-4D97-AF65-F5344CB8AC3E}">
        <p14:creationId xmlns:p14="http://schemas.microsoft.com/office/powerpoint/2010/main" val="321138793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86735-D91C-B75B-956D-EB728720B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870695-8D3D-C327-D045-4B7C55A07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573" y="77680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18CE48F-F297-D60D-B437-BCCE4DF93DD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49EEE56-6196-5FA8-160D-1220E2ECE6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8A47F7B-6951-9544-9352-B2705696C8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A4FE06D-10C6-3508-13EF-B7BAD0C139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A132E71-C04F-A815-50F8-20A2040C667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D5D3F2-541B-7F55-AC78-9A9554CF6CF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12DA827-57E8-D611-7BFB-2F01DBA67A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Google Shape;1666;p201">
            <a:extLst>
              <a:ext uri="{FF2B5EF4-FFF2-40B4-BE49-F238E27FC236}">
                <a16:creationId xmlns:a16="http://schemas.microsoft.com/office/drawing/2014/main" id="{C97CF105-BF42-4BFB-C85E-9F203EB6AFED}"/>
              </a:ext>
            </a:extLst>
          </p:cNvPr>
          <p:cNvSpPr/>
          <p:nvPr/>
        </p:nvSpPr>
        <p:spPr>
          <a:xfrm>
            <a:off x="6616715" y="2436733"/>
            <a:ext cx="1760173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ٱلزّائِرَةِ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1667;p201">
            <a:extLst>
              <a:ext uri="{FF2B5EF4-FFF2-40B4-BE49-F238E27FC236}">
                <a16:creationId xmlns:a16="http://schemas.microsoft.com/office/drawing/2014/main" id="{36646644-96DD-97E1-A620-972739F577B0}"/>
              </a:ext>
            </a:extLst>
          </p:cNvPr>
          <p:cNvSpPr/>
          <p:nvPr/>
        </p:nvSpPr>
        <p:spPr>
          <a:xfrm>
            <a:off x="4659287" y="2454304"/>
            <a:ext cx="1760174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ٱلزَّائِرُ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668;p201">
            <a:extLst>
              <a:ext uri="{FF2B5EF4-FFF2-40B4-BE49-F238E27FC236}">
                <a16:creationId xmlns:a16="http://schemas.microsoft.com/office/drawing/2014/main" id="{889B23AA-4FD5-6E76-A954-9DB5083EB621}"/>
              </a:ext>
            </a:extLst>
          </p:cNvPr>
          <p:cNvSpPr/>
          <p:nvPr/>
        </p:nvSpPr>
        <p:spPr>
          <a:xfrm>
            <a:off x="942657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ٱلزَّائِرَةُ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671;p201">
            <a:extLst>
              <a:ext uri="{FF2B5EF4-FFF2-40B4-BE49-F238E27FC236}">
                <a16:creationId xmlns:a16="http://schemas.microsoft.com/office/drawing/2014/main" id="{A6A10A1A-2010-8104-726F-CC3CE02B4978}"/>
              </a:ext>
            </a:extLst>
          </p:cNvPr>
          <p:cNvSpPr/>
          <p:nvPr/>
        </p:nvSpPr>
        <p:spPr>
          <a:xfrm>
            <a:off x="2800972" y="2471875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ٱلزَّائِرَ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677;p154">
            <a:extLst>
              <a:ext uri="{FF2B5EF4-FFF2-40B4-BE49-F238E27FC236}">
                <a16:creationId xmlns:a16="http://schemas.microsoft.com/office/drawing/2014/main" id="{0D7A4A39-B71F-CE49-9ED8-FCB6728045C0}"/>
              </a:ext>
            </a:extLst>
          </p:cNvPr>
          <p:cNvSpPr txBox="1"/>
          <p:nvPr/>
        </p:nvSpPr>
        <p:spPr>
          <a:xfrm>
            <a:off x="507748" y="5220353"/>
            <a:ext cx="812850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000000"/>
              </a:buClr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اِنْبَهَرَتْ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  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مِنْ رَوْعَةِ بِناءِ جامِعِ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ٱلْقَرَوِيّينَ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3F7CA72-C338-99E4-90FC-2ED90D585B2B}"/>
              </a:ext>
            </a:extLst>
          </p:cNvPr>
          <p:cNvSpPr txBox="1"/>
          <p:nvPr/>
        </p:nvSpPr>
        <p:spPr>
          <a:xfrm>
            <a:off x="5701885" y="5251110"/>
            <a:ext cx="1071165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ٱلزَّائِرَةُ</a:t>
            </a:r>
            <a:endParaRPr lang="ar-MA" sz="4400" b="1" kern="0" dirty="0">
              <a:solidFill>
                <a:srgbClr val="C00000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8AB5954-1EB3-DBBB-D53B-6915CD1D0F57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58EE9B-8E06-7012-9A82-76992E70C51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</p:spTree>
    <p:extLst>
      <p:ext uri="{BB962C8B-B14F-4D97-AF65-F5344CB8AC3E}">
        <p14:creationId xmlns:p14="http://schemas.microsoft.com/office/powerpoint/2010/main" val="1903188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0E393-E851-300E-9B25-375EC3FD1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A9D27D-E0E5-34D4-4F42-ED1169A43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573" y="776808"/>
            <a:ext cx="6840000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ستكتبون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EAAB18D-837A-D602-AB33-6D42ED759A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2089CF-D860-718B-8256-C7F174BD0F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3169ED-3298-E548-547D-9F1409377E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F86FE3-33C3-1C38-7D64-69B30C84B4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FADF497-692A-28F5-5615-5B6B8B388A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4D266F9-B23A-E74D-9E93-EF636E2911CF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F37BB4-27F7-0F9A-0177-7E57572809D0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Google Shape;1666;p201">
            <a:extLst>
              <a:ext uri="{FF2B5EF4-FFF2-40B4-BE49-F238E27FC236}">
                <a16:creationId xmlns:a16="http://schemas.microsoft.com/office/drawing/2014/main" id="{41ECD30D-B5B5-D9DF-FAAB-A462B29FDB90}"/>
              </a:ext>
            </a:extLst>
          </p:cNvPr>
          <p:cNvSpPr/>
          <p:nvPr/>
        </p:nvSpPr>
        <p:spPr>
          <a:xfrm>
            <a:off x="6616715" y="2436733"/>
            <a:ext cx="1760173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ٱلتَّلاميذَ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1667;p201">
            <a:extLst>
              <a:ext uri="{FF2B5EF4-FFF2-40B4-BE49-F238E27FC236}">
                <a16:creationId xmlns:a16="http://schemas.microsoft.com/office/drawing/2014/main" id="{BE320DB7-E065-2235-1665-871609FB0C99}"/>
              </a:ext>
            </a:extLst>
          </p:cNvPr>
          <p:cNvSpPr/>
          <p:nvPr/>
        </p:nvSpPr>
        <p:spPr>
          <a:xfrm>
            <a:off x="4659287" y="2454304"/>
            <a:ext cx="1760174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5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ٱلتَّلاميذُ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668;p201">
            <a:extLst>
              <a:ext uri="{FF2B5EF4-FFF2-40B4-BE49-F238E27FC236}">
                <a16:creationId xmlns:a16="http://schemas.microsoft.com/office/drawing/2014/main" id="{90E521D9-340C-BE8E-1C45-71D9F8165AC4}"/>
              </a:ext>
            </a:extLst>
          </p:cNvPr>
          <p:cNvSpPr/>
          <p:nvPr/>
        </p:nvSpPr>
        <p:spPr>
          <a:xfrm>
            <a:off x="507748" y="2493000"/>
            <a:ext cx="2018909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5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ٱلتِّلْميذاتُ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CE84B079-0603-1B6E-4992-4697F4454DA0}"/>
              </a:ext>
            </a:extLst>
          </p:cNvPr>
          <p:cNvSpPr/>
          <p:nvPr/>
        </p:nvSpPr>
        <p:spPr>
          <a:xfrm>
            <a:off x="2800972" y="2471875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5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ٱلتَّلاميذِ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677;p154">
            <a:extLst>
              <a:ext uri="{FF2B5EF4-FFF2-40B4-BE49-F238E27FC236}">
                <a16:creationId xmlns:a16="http://schemas.microsoft.com/office/drawing/2014/main" id="{738E1441-73FF-F794-9054-5B93D42A492C}"/>
              </a:ext>
            </a:extLst>
          </p:cNvPr>
          <p:cNvSpPr txBox="1"/>
          <p:nvPr/>
        </p:nvSpPr>
        <p:spPr>
          <a:xfrm>
            <a:off x="507748" y="5220353"/>
            <a:ext cx="812850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000000"/>
              </a:buClr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يَفْرَحُ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بِٱلْمُشارَكَةِ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ٱلْأَنْشِطَةِ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ٱلثَّقافِيَّةِ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A5FE54-A51E-2821-388F-A6033C82DF6E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F555B0-8B20-883B-6C2C-42BCD05736FF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</p:spTree>
    <p:extLst>
      <p:ext uri="{BB962C8B-B14F-4D97-AF65-F5344CB8AC3E}">
        <p14:creationId xmlns:p14="http://schemas.microsoft.com/office/powerpoint/2010/main" val="198922571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06683-5DBF-CA69-29BB-7628178E2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D4D47D-814F-976C-7528-FD79AD463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573" y="77680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1E9568F-DFA4-D18E-DF6C-67C3CBEE15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BA4659-1BF0-CA86-2A67-8246C26DBA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1B3CE7-CFAB-918B-ED58-5DAAACD263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EB30102-69E3-9F81-C0AB-830AD87C3A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368A05-62AA-B4F6-427B-50CEEFFEF157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800A47-853D-7CE7-1B1B-8975F41BD06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AC05649-D60D-73D1-328F-01768E9675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D04C987-9516-9E35-651E-778B1FB2DAA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CEC0E0-E1E0-E780-8502-8278BE7A5585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5" name="Google Shape;1666;p201">
            <a:extLst>
              <a:ext uri="{FF2B5EF4-FFF2-40B4-BE49-F238E27FC236}">
                <a16:creationId xmlns:a16="http://schemas.microsoft.com/office/drawing/2014/main" id="{1290D1CA-E8A3-A1FB-9C73-828672E17D2A}"/>
              </a:ext>
            </a:extLst>
          </p:cNvPr>
          <p:cNvSpPr/>
          <p:nvPr/>
        </p:nvSpPr>
        <p:spPr>
          <a:xfrm>
            <a:off x="6616715" y="2436733"/>
            <a:ext cx="1760173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ٱلتَّلاميذَ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1667;p201">
            <a:extLst>
              <a:ext uri="{FF2B5EF4-FFF2-40B4-BE49-F238E27FC236}">
                <a16:creationId xmlns:a16="http://schemas.microsoft.com/office/drawing/2014/main" id="{4D880F16-AC9A-6B1C-85AF-10106FBDB694}"/>
              </a:ext>
            </a:extLst>
          </p:cNvPr>
          <p:cNvSpPr/>
          <p:nvPr/>
        </p:nvSpPr>
        <p:spPr>
          <a:xfrm>
            <a:off x="4659287" y="2454304"/>
            <a:ext cx="1760174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5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ٱلتَّلاميذُ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1668;p201">
            <a:extLst>
              <a:ext uri="{FF2B5EF4-FFF2-40B4-BE49-F238E27FC236}">
                <a16:creationId xmlns:a16="http://schemas.microsoft.com/office/drawing/2014/main" id="{C92567FA-5D1D-8911-2DA7-FE9C1E08DE02}"/>
              </a:ext>
            </a:extLst>
          </p:cNvPr>
          <p:cNvSpPr/>
          <p:nvPr/>
        </p:nvSpPr>
        <p:spPr>
          <a:xfrm>
            <a:off x="507748" y="2493000"/>
            <a:ext cx="2018909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5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ٱلتِّلْميذاتُ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671;p201">
            <a:extLst>
              <a:ext uri="{FF2B5EF4-FFF2-40B4-BE49-F238E27FC236}">
                <a16:creationId xmlns:a16="http://schemas.microsoft.com/office/drawing/2014/main" id="{3CA1E4E6-68B7-D711-49C4-572BA97D0820}"/>
              </a:ext>
            </a:extLst>
          </p:cNvPr>
          <p:cNvSpPr/>
          <p:nvPr/>
        </p:nvSpPr>
        <p:spPr>
          <a:xfrm>
            <a:off x="2800972" y="2471875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5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ٱلتَّلاميذِ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677;p154">
            <a:extLst>
              <a:ext uri="{FF2B5EF4-FFF2-40B4-BE49-F238E27FC236}">
                <a16:creationId xmlns:a16="http://schemas.microsoft.com/office/drawing/2014/main" id="{929682C7-DF39-FD89-ECCF-C17B0208109F}"/>
              </a:ext>
            </a:extLst>
          </p:cNvPr>
          <p:cNvSpPr txBox="1"/>
          <p:nvPr/>
        </p:nvSpPr>
        <p:spPr>
          <a:xfrm>
            <a:off x="507748" y="5220353"/>
            <a:ext cx="812850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000000"/>
              </a:buClr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يَفْرَحُ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بِٱلْمُشارَكَةِ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ٱلْأَنْشِطَةِ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ٱلثَّقافِيَّةِ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6306AEC-B6A3-11AA-6563-76E40FA9A2E0}"/>
              </a:ext>
            </a:extLst>
          </p:cNvPr>
          <p:cNvSpPr txBox="1"/>
          <p:nvPr/>
        </p:nvSpPr>
        <p:spPr>
          <a:xfrm>
            <a:off x="5747657" y="5251110"/>
            <a:ext cx="1371599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ٱلتَّلاميذُ</a:t>
            </a:r>
            <a:endParaRPr lang="ar-MA" sz="4400" b="1" kern="0" dirty="0">
              <a:solidFill>
                <a:srgbClr val="C00000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17018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فهم المسموع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9A9335C-0BA5-7E51-9A8D-68A0EA843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8E28A76D-972E-1C19-EF5A-C47D0FA6499E}"/>
              </a:ext>
            </a:extLst>
          </p:cNvPr>
          <p:cNvSpPr txBox="1">
            <a:spLocks/>
          </p:cNvSpPr>
          <p:nvPr/>
        </p:nvSpPr>
        <p:spPr>
          <a:xfrm>
            <a:off x="1601169" y="2690694"/>
            <a:ext cx="522083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FDB0199-5E94-F2D6-AEFC-19061BEF45C8}"/>
              </a:ext>
            </a:extLst>
          </p:cNvPr>
          <p:cNvSpPr txBox="1"/>
          <p:nvPr/>
        </p:nvSpPr>
        <p:spPr>
          <a:xfrm>
            <a:off x="5494154" y="1777877"/>
            <a:ext cx="16770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3E2E60A-4D1A-8E53-EB3E-1DEDF75379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C607D5C-1899-EFA6-6CE9-A73BB4A82D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7642" y="1002163"/>
            <a:ext cx="491982" cy="491982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D3283BA2-42DE-12B1-E9CE-073F9434A1B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073500" y="1807373"/>
            <a:ext cx="527669" cy="527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61474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7FABF-3AFE-27CC-D061-7F89D49E4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BF9109-E378-AB9D-65A8-B11DE9267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في هذه الحصة، ستستمعون لنص مرتين، بعد ذلك تجيبون عن أسئلة الفهم. انصتوا جيدا.</a:t>
            </a:r>
            <a:br>
              <a:rPr lang="ar-MA" sz="2200" b="1" dirty="0">
                <a:cs typeface="Microsoft Uighur" panose="02000000000000000000" pitchFamily="2" charset="-78"/>
              </a:rPr>
            </a:b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يفصل الأستاذ الحاسوب عن جهاز العرض قبل البدء في تسميع القصة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DE7BDB-5A75-F229-8C85-997B4ADFCF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EF7DA68-FF33-384C-FE29-D2628B300EEF}"/>
              </a:ext>
            </a:extLst>
          </p:cNvPr>
          <p:cNvSpPr txBox="1"/>
          <p:nvPr/>
        </p:nvSpPr>
        <p:spPr>
          <a:xfrm>
            <a:off x="2757196" y="2995127"/>
            <a:ext cx="36296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اَلِاسْتِماعُ لِلنَّصِّ</a:t>
            </a:r>
            <a:endParaRPr lang="fr-FR" sz="4400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EEBD185-BA9A-6804-BC90-5FC06A594F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B3DA949-8380-0C40-8EEA-9787217309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AE0AAA3-ECBB-8568-44EA-D38BF6A65A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1971A4A-42D7-0632-C116-F0F4E80287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A5EE801-55CE-67CB-61CE-ABB617BE6D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C917B65-F9CE-722B-AA29-E18A8A2DC50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BD42BFE-A807-CAEE-D4F5-F983BE0881DC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65F68B-24B9-DC20-9223-53E6A7A5C246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</p:spTree>
    <p:extLst>
      <p:ext uri="{BB962C8B-B14F-4D97-AF65-F5344CB8AC3E}">
        <p14:creationId xmlns:p14="http://schemas.microsoft.com/office/powerpoint/2010/main" val="72976376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B29CD-56B6-8621-207A-779E9224A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4B0B69-5A85-74AA-25D7-BDA8CF485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يفصل الأستاذ الحاسوب عن جهاز العرض قبل البدء في تسميع القصة</a:t>
            </a:r>
            <a:endParaRPr lang="fr-FR" sz="2400" b="1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4C7955F-9BFB-5792-C949-EA6E08A12B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396EC2C-A58A-A420-CB2B-DB2E383F49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21DF616-393F-B533-9127-EFBCB8B674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C07B10-1ADD-93F4-B886-319BEF55B0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CD299A6-1D54-B7C3-CC20-0D4C3F9A28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E644587-EBC5-7EDC-24CA-731AD9A071C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7D21BDA-B2AB-E05F-16B3-3A9D30C4CD62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68C2520-029B-CC59-9EDE-618938D345D1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BF0707-E398-3296-96DA-F77F0ECC76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61" y="1575871"/>
            <a:ext cx="8280878" cy="496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63233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2A981-1BFA-E3DF-A588-B4D47AEE1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2C1AB8-532A-413C-7805-CFAAA0591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أعيد تسميع النص. حاولوا تذكر أحداث القصة.</a:t>
            </a:r>
            <a:br>
              <a:rPr lang="ar-MA" sz="2200" b="1" dirty="0">
                <a:cs typeface="Microsoft Uighur" panose="02000000000000000000" pitchFamily="2" charset="-78"/>
              </a:rPr>
            </a:b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يفصل الأستاذ الحاسوب عن جهاز العرض قبل البدء في تسميع القصة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8BDF7E-18DB-101F-BE09-E13709A38F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E323438-1A3E-48F3-5BE8-579ADCAC29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64B6E49-9BCD-B30A-3F51-5153D5BABC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8894B1-2D82-C8AB-FFEC-E6F4C0320E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94C7214-3E95-B244-A018-3F4DA32136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4E33066-A325-E421-DB9B-3A6D37FA86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2A778DE-3101-709E-EF19-120A0EE73AB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A854B80-4EC4-6CC2-9BB4-66EA4FB7E448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296EE04-85C2-4331-17D6-75668B9993A1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4F3D51D-14A2-7E8A-2581-E2EBDC469A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61" y="1575871"/>
            <a:ext cx="8280878" cy="496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89596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7D4B6-85ED-D977-9A34-020DC7CA4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2ED5A3-4268-AE43-CC95-879DD0049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خذوا كراساتكم الصفحة 112. أجيبوا عن الأسئلة الأربعة. أمامكم 10 دقائق.</a:t>
            </a:r>
            <a:endParaRPr lang="fr-FR" sz="24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1C73AF3-5C1B-906B-047C-4CD4C549AB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F7320AF-63A8-869C-9DCB-08CA439603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2F49C7E-7C5E-F9E7-7C49-6FBB19FCD0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26487CB-BBD2-FF84-4DBB-3A8D2491AA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C3300EF-B618-901A-BD98-0A439C2CF8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BF9FAF-BFCE-EEEC-B6E3-938FB60F0A3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3AC30A2-0BAF-BF8C-12AE-35DE962D1543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736EC5-7B9A-3C45-917A-D6808A89F485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5" name="Image 4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AA0FA312-F6E9-E863-CB96-42FFF33C59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6141" y="1769707"/>
            <a:ext cx="3154874" cy="4437212"/>
          </a:xfrm>
          <a:prstGeom prst="rect">
            <a:avLst/>
          </a:prstGeom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0A32099D-144E-0CF2-ACC5-0F58CBA2C6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8507104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76D07-6E12-8BA3-5D56-3FB7F1668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32670B-C728-7CF7-0B23-06B719314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السؤال الأول؟ آخر يجيب.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تتم العودة إلى النص لحسم الجواب.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75BB784B-C051-EB6C-ABAB-F83B45E963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2BB004-0AF0-9AE3-E97A-C4BD68CF23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AEDE754-B676-7823-D9BA-053EA77F93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B1D0859-4477-72CD-A0CC-804054164F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7B799CB-7508-B15B-8B5F-9FF82179A9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1432B8E-52DF-505E-C330-C96C763D8A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D11B9B-0D08-AA65-A0A6-039F439FCB4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97C4859-CFD0-628E-780A-1F0ED88C312E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EEB1493-84C8-6D49-6E90-12A82BAAF2E1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5" name="Image 4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7E3D539-54A2-108E-31DE-3CB65C1548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069" y="2164749"/>
            <a:ext cx="6745830" cy="3608235"/>
          </a:xfrm>
          <a:prstGeom prst="roundRect">
            <a:avLst>
              <a:gd name="adj" fmla="val 16667"/>
            </a:avLst>
          </a:prstGeom>
          <a:ln>
            <a:solidFill>
              <a:schemeClr val="tx2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5588485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57A28-3487-CB79-1069-4EED96B00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12D0D93-06CE-0C66-3EFB-49F6667E1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069" y="2164749"/>
            <a:ext cx="6745830" cy="3608235"/>
          </a:xfrm>
          <a:prstGeom prst="roundRect">
            <a:avLst>
              <a:gd name="adj" fmla="val 16667"/>
            </a:avLst>
          </a:prstGeom>
          <a:ln>
            <a:solidFill>
              <a:schemeClr val="tx2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C21102A-B9D0-14C8-2B48-BED66C368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تأكدوا من صحة جوابكم.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FFE5F2E-0B2D-F888-E25A-87F0A029B9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363EE56-49DC-C617-8655-6C5CA580DF15}"/>
              </a:ext>
            </a:extLst>
          </p:cNvPr>
          <p:cNvSpPr txBox="1"/>
          <p:nvPr/>
        </p:nvSpPr>
        <p:spPr>
          <a:xfrm>
            <a:off x="1863325" y="3507201"/>
            <a:ext cx="5758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34BF100-AF38-C528-CAD5-105C3D5E54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907B33-7CAF-8339-7B98-3F425B88F8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B340DA0-0CAE-1EA5-40B7-3A421285BE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F10F8D8-85F9-E09D-B70A-40280A853BF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56C19AF-51D9-E46D-B38C-EFA8C6872C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CBFBF1-2925-3D49-1497-30F00FE3FF4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3E6220-ACC0-28E9-C558-9603D89896CA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8EFC304-1691-3854-E4D3-2A03ABC3FCFF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</p:spTree>
    <p:extLst>
      <p:ext uri="{BB962C8B-B14F-4D97-AF65-F5344CB8AC3E}">
        <p14:creationId xmlns:p14="http://schemas.microsoft.com/office/powerpoint/2010/main" val="171972355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35406-EE2E-D787-1993-AE1F8DCA6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7E26E-21EC-0CB1-53BC-BE7A3049C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يقرا السؤال الثاني؟ ماذا يمكن أن نستنتجه؟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تتم العودة إلى النص لحسم الجواب.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7667AB9-CA05-D223-519B-A7F34514DA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BD8EF3A-ADF3-1F74-5AE3-CC361B389E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15834A1-229D-6490-9618-F20FB67B13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069CE66-6936-1B76-E81C-34DAD25580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0E4D403-4B1E-F7BE-F505-8A2B4FD981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184C14C-5753-DFAE-885E-B1C35545405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14DA139-A109-10C3-3BFB-C70A43462EF5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F1A3369-9C92-A254-5E4E-50C41AAA2167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6" name="Image 5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06B76283-EA90-CF62-0EC6-D9A81C52E1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069" y="2263483"/>
            <a:ext cx="6705104" cy="3129610"/>
          </a:xfrm>
          <a:prstGeom prst="roundRect">
            <a:avLst>
              <a:gd name="adj" fmla="val 16667"/>
            </a:avLst>
          </a:prstGeom>
          <a:ln>
            <a:solidFill>
              <a:schemeClr val="tx2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F9BD0FC4-9467-AD5D-2EFE-2C67A772DC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0241053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484D6-74EF-B625-0308-CA175F443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1175DD3B-4EAD-EC3F-6C61-E4122CC72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625" y="2039549"/>
            <a:ext cx="6705104" cy="3129610"/>
          </a:xfrm>
          <a:prstGeom prst="roundRect">
            <a:avLst>
              <a:gd name="adj" fmla="val 16667"/>
            </a:avLst>
          </a:prstGeom>
          <a:ln>
            <a:solidFill>
              <a:schemeClr val="tx2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5C001AE-92F3-8EB4-E98A-1EF6599FC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تأكدوا من صحة جوابكم.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A44E8-C4F9-EDF2-225E-603E2D2376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819B23A-B064-8BC3-D8BB-D4B42AFECE01}"/>
              </a:ext>
            </a:extLst>
          </p:cNvPr>
          <p:cNvSpPr txBox="1"/>
          <p:nvPr/>
        </p:nvSpPr>
        <p:spPr>
          <a:xfrm>
            <a:off x="3501589" y="2659559"/>
            <a:ext cx="3472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F18B03-6337-A960-7D5E-5269C3D8A1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FF50139-471D-F175-7C29-2B7367C365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D0B1AEA-A88F-359A-4E51-EDB2EA879D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BA987AD-D96E-FE15-92AE-73D1624C92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0634531-E24C-0C7B-51A8-E0A11966D1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6F6B0F-EA14-F601-112A-6E00E54E69A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86A9B8-05C5-6109-9679-3440790798B4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A79B25-0637-B76E-DB20-47BFEDD71CC7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</p:spTree>
    <p:extLst>
      <p:ext uri="{BB962C8B-B14F-4D97-AF65-F5344CB8AC3E}">
        <p14:creationId xmlns:p14="http://schemas.microsoft.com/office/powerpoint/2010/main" val="103800032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AF658-A2C9-FC4C-03A0-CEFA4AC6D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295FBC-903E-51D1-CEE6-D9200B3C8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السؤال الموالي؟ آخر يجيب.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تتم العودة  إلى النص لحسم الجواب.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7BB3BCD-4081-8569-6499-2D88BF2CDE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F7918E4-5D86-7021-32C4-9163F1CDAA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FABEA50-69EE-0904-9734-8EB48D8933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069BC26-FC41-7819-AAF9-18257C2615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5954E38-F12D-E5F2-C01F-2CD7B6CDFF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80EF9BE-093C-78F3-80AE-D7203D95333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36654B5-7F60-E630-5931-94A09287CDB6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ECD66C-60C2-295B-A2D4-290FBDFBAF64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3" name="Image 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C547A012-89D8-2FC9-5FBE-BF416DCC98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566" y="2887933"/>
            <a:ext cx="7696867" cy="1082134"/>
          </a:xfrm>
          <a:prstGeom prst="roundRect">
            <a:avLst>
              <a:gd name="adj" fmla="val 16667"/>
            </a:avLst>
          </a:prstGeom>
          <a:ln>
            <a:solidFill>
              <a:schemeClr val="tx2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1FEF5AEE-B7FB-E37A-F87B-2D93442BDF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9835748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AE9ED-2548-7DB7-33DC-ADD1CA630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2A27EA-0B21-97C8-CE2F-DDC57DB65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تأكدوا من صحة جوابكم.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987DC-595C-91DA-5B89-01C4F74FCA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D589EB-38CA-7843-2A19-67D890CC36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D5CBF1D-2467-D5C8-BAA3-32378390FC5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4AC07A5-62EA-85FB-4B3C-2118042D45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C366FD5-B0BF-F13D-8085-FA7AEF954C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77E30DC-E4CF-2410-2E73-DA34DB2944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CF13647-3683-3577-8FD0-0D297D8DEC5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0CD672-A586-3DE8-D378-9EB72F3CAFC9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94FCE2A-D5BD-5449-D266-CCD4CAF3121F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4BBF9D5D-C68C-9AF0-82D9-61A8FBE6CE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566" y="2887933"/>
            <a:ext cx="7696867" cy="1082134"/>
          </a:xfrm>
          <a:prstGeom prst="roundRect">
            <a:avLst>
              <a:gd name="adj" fmla="val 16667"/>
            </a:avLst>
          </a:prstGeom>
          <a:ln>
            <a:solidFill>
              <a:schemeClr val="tx2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Google Shape;1508;p66">
            <a:extLst>
              <a:ext uri="{FF2B5EF4-FFF2-40B4-BE49-F238E27FC236}">
                <a16:creationId xmlns:a16="http://schemas.microsoft.com/office/drawing/2014/main" id="{966B1E65-87DC-01BE-918F-313BFD787819}"/>
              </a:ext>
            </a:extLst>
          </p:cNvPr>
          <p:cNvSpPr txBox="1"/>
          <p:nvPr/>
        </p:nvSpPr>
        <p:spPr>
          <a:xfrm>
            <a:off x="510896" y="3291189"/>
            <a:ext cx="8232573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اَلْمَدينَةِ ٱلَّتي وُصِفَتْ بِعَروسِ ٱلشَّمالِ هِيَ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طَنْجَةُ.</a:t>
            </a:r>
          </a:p>
        </p:txBody>
      </p:sp>
    </p:spTree>
    <p:extLst>
      <p:ext uri="{BB962C8B-B14F-4D97-AF65-F5344CB8AC3E}">
        <p14:creationId xmlns:p14="http://schemas.microsoft.com/office/powerpoint/2010/main" val="273253628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4E421-7C8E-F5BC-3F0F-F0D46326E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2D8E95B-C977-A6C4-17E5-D6207FFEF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637" y="2067952"/>
            <a:ext cx="7156580" cy="3737717"/>
          </a:xfrm>
          <a:prstGeom prst="roundRect">
            <a:avLst>
              <a:gd name="adj" fmla="val 16667"/>
            </a:avLst>
          </a:prstGeom>
          <a:ln>
            <a:solidFill>
              <a:schemeClr val="tx2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A475687-0BF0-E6FB-DC9B-11AC958BC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نمر إلى التمرين الرابع. ما الحدث الذي ورد أولا في النص؟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تتم العودة إلى النص لحسم الجواب.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5" name="Google Shape;1508;p66">
            <a:extLst>
              <a:ext uri="{FF2B5EF4-FFF2-40B4-BE49-F238E27FC236}">
                <a16:creationId xmlns:a16="http://schemas.microsoft.com/office/drawing/2014/main" id="{A287B243-F7AE-1BC1-B1BB-374DA814BB09}"/>
              </a:ext>
            </a:extLst>
          </p:cNvPr>
          <p:cNvSpPr txBox="1"/>
          <p:nvPr/>
        </p:nvSpPr>
        <p:spPr>
          <a:xfrm>
            <a:off x="7213635" y="3100299"/>
            <a:ext cx="68269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1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1508;p66">
            <a:extLst>
              <a:ext uri="{FF2B5EF4-FFF2-40B4-BE49-F238E27FC236}">
                <a16:creationId xmlns:a16="http://schemas.microsoft.com/office/drawing/2014/main" id="{6F705B31-34FA-F4E6-AF33-E7F0CBDB6C3A}"/>
              </a:ext>
            </a:extLst>
          </p:cNvPr>
          <p:cNvSpPr txBox="1"/>
          <p:nvPr/>
        </p:nvSpPr>
        <p:spPr>
          <a:xfrm>
            <a:off x="7270563" y="4310509"/>
            <a:ext cx="68269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2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1508;p66">
            <a:extLst>
              <a:ext uri="{FF2B5EF4-FFF2-40B4-BE49-F238E27FC236}">
                <a16:creationId xmlns:a16="http://schemas.microsoft.com/office/drawing/2014/main" id="{B1F1D160-29CB-6F6E-56C4-3FA7691DE198}"/>
              </a:ext>
            </a:extLst>
          </p:cNvPr>
          <p:cNvSpPr txBox="1"/>
          <p:nvPr/>
        </p:nvSpPr>
        <p:spPr>
          <a:xfrm>
            <a:off x="7270563" y="4887341"/>
            <a:ext cx="68269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3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1508;p66">
            <a:extLst>
              <a:ext uri="{FF2B5EF4-FFF2-40B4-BE49-F238E27FC236}">
                <a16:creationId xmlns:a16="http://schemas.microsoft.com/office/drawing/2014/main" id="{E3C843B4-9D29-A93F-6200-C28180C1287F}"/>
              </a:ext>
            </a:extLst>
          </p:cNvPr>
          <p:cNvSpPr txBox="1"/>
          <p:nvPr/>
        </p:nvSpPr>
        <p:spPr>
          <a:xfrm>
            <a:off x="7187491" y="2468315"/>
            <a:ext cx="68269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4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0C3F171-BFB5-24A2-6944-D30306E211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0528CCD-36BB-FAD4-A881-1D31B1DDBA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B549ACC-4560-5DC4-5B5A-3BB6F3D11A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C6D79C7-F844-8038-280B-688BB3B24B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723E1BB-EEA7-0E01-E334-69FD78581D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5B2E02-626C-4CEB-560D-566C88B1EBC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9D28111-6217-99ED-C57E-17EC6C78A96D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ECC253E-959F-D488-AC2F-CA87DF877DB9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6" name="Google Shape;1508;p66">
            <a:extLst>
              <a:ext uri="{FF2B5EF4-FFF2-40B4-BE49-F238E27FC236}">
                <a16:creationId xmlns:a16="http://schemas.microsoft.com/office/drawing/2014/main" id="{14FECC82-4A7D-C6F6-0ACD-23720F04C32F}"/>
              </a:ext>
            </a:extLst>
          </p:cNvPr>
          <p:cNvSpPr txBox="1"/>
          <p:nvPr/>
        </p:nvSpPr>
        <p:spPr>
          <a:xfrm>
            <a:off x="7213635" y="3705404"/>
            <a:ext cx="68269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5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30A93211-4951-51E4-5FE4-DE37E528BB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57868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7" grpId="0"/>
      <p:bldP spid="18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0EDF9-2DC5-2BC9-4468-C83E72462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94345D-E8F3-80B4-2D5C-9E96ADE59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منكم يعيد القصة مستعينا بالأفكار التالية؟ سنستمع جيدا ولا نقاطع من يتحدث.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C6B578-0FBD-C961-0DFE-F327676C18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9A43CD1-421D-827D-202B-9FF895BDC0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E83F16C-5909-AFEA-9194-204D813377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B092690-2087-1C0E-CFDE-27F6067123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5D404AF-4B9B-1866-E6ED-16A444DC152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821B8B5-384C-6FC4-27C7-B98FD5FDAE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067530D-2C2A-4B10-80BF-DB82A4A919A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AF1195A-29CF-EF8D-0809-866C7DF00137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C9FF60-D882-3663-FE1C-2F7A75BB46EB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3" name="Image 2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1EC391C-8440-539D-3924-BD8F1E23F2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2637" y="2067952"/>
            <a:ext cx="7156580" cy="3737717"/>
          </a:xfrm>
          <a:prstGeom prst="roundRect">
            <a:avLst>
              <a:gd name="adj" fmla="val 16667"/>
            </a:avLst>
          </a:prstGeom>
          <a:ln>
            <a:solidFill>
              <a:schemeClr val="tx2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Google Shape;1508;p66">
            <a:extLst>
              <a:ext uri="{FF2B5EF4-FFF2-40B4-BE49-F238E27FC236}">
                <a16:creationId xmlns:a16="http://schemas.microsoft.com/office/drawing/2014/main" id="{B9F61DF5-28A8-03BE-63BB-7D00BF00ACFD}"/>
              </a:ext>
            </a:extLst>
          </p:cNvPr>
          <p:cNvSpPr txBox="1"/>
          <p:nvPr/>
        </p:nvSpPr>
        <p:spPr>
          <a:xfrm>
            <a:off x="7213635" y="3100299"/>
            <a:ext cx="68269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1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1508;p66">
            <a:extLst>
              <a:ext uri="{FF2B5EF4-FFF2-40B4-BE49-F238E27FC236}">
                <a16:creationId xmlns:a16="http://schemas.microsoft.com/office/drawing/2014/main" id="{A5B148C4-7C9A-302A-893B-E90571664BC7}"/>
              </a:ext>
            </a:extLst>
          </p:cNvPr>
          <p:cNvSpPr txBox="1"/>
          <p:nvPr/>
        </p:nvSpPr>
        <p:spPr>
          <a:xfrm>
            <a:off x="7270563" y="4310509"/>
            <a:ext cx="68269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2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508;p66">
            <a:extLst>
              <a:ext uri="{FF2B5EF4-FFF2-40B4-BE49-F238E27FC236}">
                <a16:creationId xmlns:a16="http://schemas.microsoft.com/office/drawing/2014/main" id="{B27A375C-9EFA-6259-5616-2D07C3FFC5CC}"/>
              </a:ext>
            </a:extLst>
          </p:cNvPr>
          <p:cNvSpPr txBox="1"/>
          <p:nvPr/>
        </p:nvSpPr>
        <p:spPr>
          <a:xfrm>
            <a:off x="7270563" y="4887341"/>
            <a:ext cx="68269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3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1508;p66">
            <a:extLst>
              <a:ext uri="{FF2B5EF4-FFF2-40B4-BE49-F238E27FC236}">
                <a16:creationId xmlns:a16="http://schemas.microsoft.com/office/drawing/2014/main" id="{5355E4B1-B043-E1DD-6C43-33E90C65215B}"/>
              </a:ext>
            </a:extLst>
          </p:cNvPr>
          <p:cNvSpPr txBox="1"/>
          <p:nvPr/>
        </p:nvSpPr>
        <p:spPr>
          <a:xfrm>
            <a:off x="7187491" y="2468315"/>
            <a:ext cx="68269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4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Google Shape;1508;p66">
            <a:extLst>
              <a:ext uri="{FF2B5EF4-FFF2-40B4-BE49-F238E27FC236}">
                <a16:creationId xmlns:a16="http://schemas.microsoft.com/office/drawing/2014/main" id="{F3F5E49F-A448-B242-2D47-C569076C6425}"/>
              </a:ext>
            </a:extLst>
          </p:cNvPr>
          <p:cNvSpPr txBox="1"/>
          <p:nvPr/>
        </p:nvSpPr>
        <p:spPr>
          <a:xfrm>
            <a:off x="7213635" y="3705404"/>
            <a:ext cx="68269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5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554420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01F8B-E6CA-61AF-A455-F7E43E431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1A95914A-97A4-1956-641A-61F2A497E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إنتاج كتابي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47BD754-495D-BA75-F2B6-D0D7357737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9DAE38A8-1E62-369B-D6C9-862B9BA9700F}"/>
              </a:ext>
            </a:extLst>
          </p:cNvPr>
          <p:cNvSpPr txBox="1">
            <a:spLocks/>
          </p:cNvSpPr>
          <p:nvPr/>
        </p:nvSpPr>
        <p:spPr>
          <a:xfrm>
            <a:off x="1601169" y="2690694"/>
            <a:ext cx="522083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وصف مكان أو شخص.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B53A9D3-4A6D-AC98-E14E-BBA2187621DB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8F4BCEB6-048E-0250-29C0-3B783C96E6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43D9A57-4886-793B-2A57-60D8EBAD3EC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073500" y="1807373"/>
            <a:ext cx="527669" cy="52766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797F89-4588-BAED-CF3A-D2F9AAB51B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36501" y="990954"/>
            <a:ext cx="487163" cy="48716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42069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D7518-E904-F8E8-0F3F-A00D7D327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F78F6E-B1BB-BFAB-3912-838591CB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في حصة الإنتاج الكتابي ستنتجون فقرات تصفون فيها مكانا أو شخصا.</a:t>
            </a:r>
            <a:endParaRPr lang="fr-FR" sz="20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D4E8AC-6811-F0D6-1919-2034A856D5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AAB9B8E-9EDC-D1B2-2A0B-E4C85D8334E4}"/>
              </a:ext>
            </a:extLst>
          </p:cNvPr>
          <p:cNvSpPr txBox="1"/>
          <p:nvPr/>
        </p:nvSpPr>
        <p:spPr>
          <a:xfrm>
            <a:off x="1922107" y="2715208"/>
            <a:ext cx="59933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وَصْفُ مَكانٍ أَوْ شَخْصٍ</a:t>
            </a:r>
            <a:endParaRPr lang="fr-FR" sz="60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4EAB671-3081-B217-DF06-B0C1DBBA3CA2}"/>
              </a:ext>
            </a:extLst>
          </p:cNvPr>
          <p:cNvGrpSpPr/>
          <p:nvPr/>
        </p:nvGrpSpPr>
        <p:grpSpPr>
          <a:xfrm>
            <a:off x="398069" y="125331"/>
            <a:ext cx="7750183" cy="313590"/>
            <a:chOff x="398069" y="125331"/>
            <a:chExt cx="7750183" cy="31359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666FE3C-2B61-2F2D-B39A-4741AB0E72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675559D-3DA8-E406-0A80-4DE129197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4038" y="125331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2BBF0DE-C1CF-D79D-5C61-0D507E4DDA2C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6F71881-FB8E-265A-EFE0-C75C59D0E280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CA44B38-C8EE-E112-9695-8A801AFA3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29ABD8E4-3481-B532-0238-474CBEBC01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72353" y="159595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FC74BFB-6187-9326-C22B-B367E85C9CD1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87FFA2D-917E-97B6-D4CF-5934131904EB}"/>
                </a:ext>
              </a:extLst>
            </p:cNvPr>
            <p:cNvSpPr>
              <a:spLocks/>
            </p:cNvSpPr>
            <p:nvPr/>
          </p:nvSpPr>
          <p:spPr>
            <a:xfrm>
              <a:off x="2553551" y="1509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99643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212B2-5FCA-74A0-1183-F94121D79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3D62D8-360E-CD45-3437-7C50B1DEB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بمراحل وصف مكان التي رأيناها في الحصة الماضية؟</a:t>
            </a:r>
            <a:endParaRPr lang="fr-FR" sz="20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1B5FE-8A2E-7297-5642-E5757D55E9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C713F69-E3A3-E5FE-221C-189556A22950}"/>
              </a:ext>
            </a:extLst>
          </p:cNvPr>
          <p:cNvSpPr txBox="1"/>
          <p:nvPr/>
        </p:nvSpPr>
        <p:spPr>
          <a:xfrm>
            <a:off x="2995127" y="2901820"/>
            <a:ext cx="3333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أَصِفُ مَكانًا؟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9AACCFB-56AE-7CA6-CD34-71CB11A02CB1}"/>
              </a:ext>
            </a:extLst>
          </p:cNvPr>
          <p:cNvGrpSpPr/>
          <p:nvPr/>
        </p:nvGrpSpPr>
        <p:grpSpPr>
          <a:xfrm>
            <a:off x="398069" y="125331"/>
            <a:ext cx="7750183" cy="313590"/>
            <a:chOff x="398069" y="125331"/>
            <a:chExt cx="7750183" cy="31359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08ECFDB-968C-39A0-55E7-057D696D9E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9134B5C-3307-252F-9CD9-50839E892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4038" y="125331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42C7B56-43AB-8979-1E89-100725E98239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22E63CE-08AB-0C73-5865-A16BAB232C2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33E31E89-E7E4-C1CD-BA62-4351E966A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F89F17A0-1BE1-7962-132A-DD5694102A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72353" y="159595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F21CE5A-55FA-B95E-E6A2-EC1C44503E05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F92C2EF-A1AA-BFAC-6A83-1C26532F1FB4}"/>
                </a:ext>
              </a:extLst>
            </p:cNvPr>
            <p:cNvSpPr>
              <a:spLocks/>
            </p:cNvSpPr>
            <p:nvPr/>
          </p:nvSpPr>
          <p:spPr>
            <a:xfrm>
              <a:off x="2553551" y="1509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75515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EDDCB-4AB8-D28F-D1EA-A5B6CE770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5141CF-52B5-71D3-D1AC-3E198291E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يقرأ؟</a:t>
            </a:r>
            <a:endParaRPr lang="fr-FR" sz="2400" b="1" dirty="0"/>
          </a:p>
        </p:txBody>
      </p:sp>
      <p:pic>
        <p:nvPicPr>
          <p:cNvPr id="26" name="Image 25" descr="Une image contenant dessin, dessin humoristique, émoticône, croquis&#10;&#10;Le contenu généré par l’IA peut être incorrect.">
            <a:extLst>
              <a:ext uri="{FF2B5EF4-FFF2-40B4-BE49-F238E27FC236}">
                <a16:creationId xmlns:a16="http://schemas.microsoft.com/office/drawing/2014/main" id="{E6277FEE-721A-9F1A-8256-1B80A2660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140" y="1569511"/>
            <a:ext cx="1158340" cy="823031"/>
          </a:xfrm>
          <a:prstGeom prst="rect">
            <a:avLst/>
          </a:prstGeom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1F52E570-0DE2-02B0-9178-69E1CEA64E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Image 30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9A645887-CDFE-B433-35CE-41B6BBBD3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109" y="2594053"/>
            <a:ext cx="6678074" cy="3334494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0E183E2C-7B34-6E9C-8D42-7D8044C5BF6F}"/>
              </a:ext>
            </a:extLst>
          </p:cNvPr>
          <p:cNvGrpSpPr/>
          <p:nvPr/>
        </p:nvGrpSpPr>
        <p:grpSpPr>
          <a:xfrm>
            <a:off x="398069" y="125331"/>
            <a:ext cx="7750183" cy="313590"/>
            <a:chOff x="398069" y="125331"/>
            <a:chExt cx="7750183" cy="313590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655158DB-286D-9EA6-C0B2-02204A2D7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BB4C44D2-9DA3-79CF-DF42-ABCD25751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4038" y="125331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F9E5AC3-F7D1-869B-E537-527951CA4599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72E5B92-A842-A8D6-A673-242E878BBB5F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AB0E85F8-054C-3A23-9703-915D93D5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352A8F84-C775-FCD1-0A79-C632DD827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72353" y="159595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293051A-A140-7ED8-79F2-6D97E5F7FC64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57B9944-BAC8-8BAF-50C0-94AAEDBC25B0}"/>
                </a:ext>
              </a:extLst>
            </p:cNvPr>
            <p:cNvSpPr>
              <a:spLocks/>
            </p:cNvSpPr>
            <p:nvPr/>
          </p:nvSpPr>
          <p:spPr>
            <a:xfrm>
              <a:off x="2553551" y="1509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935352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F858E-AD1F-DA84-61EE-1E5C85CFA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AAFC89-BBAB-1B1B-0C0D-98FFB1B56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بمراحل وصف شخص التي رأيناها في الحصة الماضية؟</a:t>
            </a:r>
            <a:endParaRPr lang="fr-FR" sz="20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19363AC-495F-74AB-723B-5C6B9E8A68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34DE9C4-BC17-45B4-215E-63E205969724}"/>
              </a:ext>
            </a:extLst>
          </p:cNvPr>
          <p:cNvSpPr txBox="1"/>
          <p:nvPr/>
        </p:nvSpPr>
        <p:spPr>
          <a:xfrm>
            <a:off x="2995126" y="2901820"/>
            <a:ext cx="35139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أَصِفُ شَخْصاً؟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12143C3-808B-297B-353D-49D54596752D}"/>
              </a:ext>
            </a:extLst>
          </p:cNvPr>
          <p:cNvGrpSpPr/>
          <p:nvPr/>
        </p:nvGrpSpPr>
        <p:grpSpPr>
          <a:xfrm>
            <a:off x="398069" y="125331"/>
            <a:ext cx="7750183" cy="313590"/>
            <a:chOff x="398069" y="125331"/>
            <a:chExt cx="7750183" cy="31359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BAAE26B-3C00-C4DA-F2B4-5408FDDC1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32F1A439-C35D-2DF9-38AC-FEDE2D492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4038" y="125331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6193CE3-017A-3E1B-CFA9-C1CA01A7F92D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5262D7D-D071-F07C-9737-5318C99914A6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D6CB2A0-C608-3CF1-563B-51C74FE22C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43E72135-BB52-4A45-072D-D540DB56D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72353" y="159595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ADC518A-1D3A-11CD-FEF5-A79346417144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E458D1A-072E-4CBE-48AE-AFC88E7BEE72}"/>
                </a:ext>
              </a:extLst>
            </p:cNvPr>
            <p:cNvSpPr>
              <a:spLocks/>
            </p:cNvSpPr>
            <p:nvPr/>
          </p:nvSpPr>
          <p:spPr>
            <a:xfrm>
              <a:off x="2553551" y="1509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394945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6423C-F3EF-F930-A491-9506FFC7C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C07DDA-DC36-5BB0-9B91-B06D50E17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يقرأ؟</a:t>
            </a:r>
            <a:endParaRPr lang="fr-FR" sz="24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173ADEB-0AF2-A8CB-87E2-68757F60FC41}"/>
              </a:ext>
            </a:extLst>
          </p:cNvPr>
          <p:cNvSpPr txBox="1"/>
          <p:nvPr/>
        </p:nvSpPr>
        <p:spPr>
          <a:xfrm>
            <a:off x="2485467" y="2464553"/>
            <a:ext cx="54945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لِأَصِفَ شَخْصاً: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229683E-026E-902C-8BD9-1180411B5E49}"/>
              </a:ext>
            </a:extLst>
          </p:cNvPr>
          <p:cNvGrpSpPr/>
          <p:nvPr/>
        </p:nvGrpSpPr>
        <p:grpSpPr>
          <a:xfrm>
            <a:off x="1020234" y="3172439"/>
            <a:ext cx="6452140" cy="612322"/>
            <a:chOff x="827313" y="2713707"/>
            <a:chExt cx="7249887" cy="81642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FCB24C0-BA68-A10A-69FF-9591AB18167F}"/>
                </a:ext>
              </a:extLst>
            </p:cNvPr>
            <p:cNvSpPr/>
            <p:nvPr/>
          </p:nvSpPr>
          <p:spPr>
            <a:xfrm>
              <a:off x="827313" y="2713707"/>
              <a:ext cx="6720115" cy="816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36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أُحَدِّدُ </a:t>
              </a:r>
              <a:r>
                <a:rPr lang="ar-MA" sz="36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ٱلشَّخْصَ</a:t>
              </a:r>
              <a:r>
                <a:rPr lang="ar-MA" sz="36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lang="ar-MA" sz="3600" b="1" dirty="0" err="1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ٱلَّذي</a:t>
              </a:r>
              <a:r>
                <a:rPr lang="ar-MA" sz="36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أُريدُ وَصْفَهُ؛</a:t>
              </a: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C1DD4BB6-8FCE-58C1-2E47-8C133F6AD266}"/>
                </a:ext>
              </a:extLst>
            </p:cNvPr>
            <p:cNvSpPr/>
            <p:nvPr/>
          </p:nvSpPr>
          <p:spPr>
            <a:xfrm>
              <a:off x="7645400" y="2906022"/>
              <a:ext cx="431800" cy="431800"/>
            </a:xfrm>
            <a:prstGeom prst="ellipse">
              <a:avLst/>
            </a:prstGeom>
            <a:solidFill>
              <a:srgbClr val="00ACA4"/>
            </a:solidFill>
            <a:ln>
              <a:solidFill>
                <a:srgbClr val="15608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3AECF26-7A44-B113-A761-4AA17607AA41}"/>
              </a:ext>
            </a:extLst>
          </p:cNvPr>
          <p:cNvGrpSpPr/>
          <p:nvPr/>
        </p:nvGrpSpPr>
        <p:grpSpPr>
          <a:xfrm>
            <a:off x="1020234" y="4026537"/>
            <a:ext cx="6452140" cy="612322"/>
            <a:chOff x="827313" y="3852504"/>
            <a:chExt cx="7249887" cy="81642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FF95836-4B15-0793-347C-4113B3898018}"/>
                </a:ext>
              </a:extLst>
            </p:cNvPr>
            <p:cNvSpPr/>
            <p:nvPr/>
          </p:nvSpPr>
          <p:spPr>
            <a:xfrm>
              <a:off x="827313" y="3852504"/>
              <a:ext cx="6720115" cy="816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36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أَصِفُ </a:t>
              </a:r>
              <a:r>
                <a:rPr lang="ar-MA" sz="36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ٱلْعَناصِرَ</a:t>
              </a:r>
              <a:r>
                <a:rPr lang="ar-MA" sz="36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lang="ar-MA" sz="3600" b="1" dirty="0" err="1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ٱلتّاليَةَ</a:t>
              </a:r>
              <a:r>
                <a:rPr lang="ar-MA" sz="36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: مَلامِحُ وَجْهِهِ، قامَتُهُ، مَلابِسُهُ.</a:t>
              </a: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5ED96507-0A5D-0033-21AE-4649ECA819DA}"/>
                </a:ext>
              </a:extLst>
            </p:cNvPr>
            <p:cNvSpPr/>
            <p:nvPr/>
          </p:nvSpPr>
          <p:spPr>
            <a:xfrm>
              <a:off x="7645400" y="4044818"/>
              <a:ext cx="431800" cy="431800"/>
            </a:xfrm>
            <a:prstGeom prst="ellipse">
              <a:avLst/>
            </a:prstGeom>
            <a:solidFill>
              <a:srgbClr val="00ACA4"/>
            </a:solidFill>
            <a:ln>
              <a:solidFill>
                <a:srgbClr val="15608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3942592-BAF7-6175-16A8-1A80F550602E}"/>
              </a:ext>
            </a:extLst>
          </p:cNvPr>
          <p:cNvGrpSpPr/>
          <p:nvPr/>
        </p:nvGrpSpPr>
        <p:grpSpPr>
          <a:xfrm>
            <a:off x="1020234" y="4871790"/>
            <a:ext cx="6452140" cy="612322"/>
            <a:chOff x="827313" y="4979508"/>
            <a:chExt cx="7249887" cy="81642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88DC24B-C4DC-0ED8-9BE2-67B3052221F4}"/>
                </a:ext>
              </a:extLst>
            </p:cNvPr>
            <p:cNvSpPr/>
            <p:nvPr/>
          </p:nvSpPr>
          <p:spPr>
            <a:xfrm>
              <a:off x="827313" y="4979508"/>
              <a:ext cx="6720115" cy="816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36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أذْكُرُ أَوْصافاً </a:t>
              </a:r>
              <a:r>
                <a:rPr lang="ar-MA" sz="36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تُمَيِّزُ شَخْصِيَّتَهُ </a:t>
              </a:r>
              <a:r>
                <a:rPr lang="ar-MA" sz="3600" b="1" dirty="0" err="1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وَٱلأَفْعالَ</a:t>
              </a:r>
              <a:r>
                <a:rPr lang="ar-MA" sz="36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lang="ar-MA" sz="3600" b="1" dirty="0" err="1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ٱلَّتي</a:t>
              </a:r>
              <a:r>
                <a:rPr lang="ar-MA" sz="36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يَقومُ بِها.</a:t>
              </a: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29CE981-5E60-60D9-41D2-5E004C4E76DE}"/>
                </a:ext>
              </a:extLst>
            </p:cNvPr>
            <p:cNvSpPr/>
            <p:nvPr/>
          </p:nvSpPr>
          <p:spPr>
            <a:xfrm>
              <a:off x="7645400" y="5171822"/>
              <a:ext cx="431800" cy="431800"/>
            </a:xfrm>
            <a:prstGeom prst="ellipse">
              <a:avLst/>
            </a:prstGeom>
            <a:solidFill>
              <a:srgbClr val="00ACA4"/>
            </a:solidFill>
            <a:ln>
              <a:solidFill>
                <a:srgbClr val="15608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26" name="Image 25" descr="Une image contenant dessin, dessin humoristique, émoticône, croquis&#10;&#10;Le contenu généré par l’IA peut être incorrect.">
            <a:extLst>
              <a:ext uri="{FF2B5EF4-FFF2-40B4-BE49-F238E27FC236}">
                <a16:creationId xmlns:a16="http://schemas.microsoft.com/office/drawing/2014/main" id="{24B20FC8-EE2D-6F14-4E29-69C41DA1F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140" y="1569511"/>
            <a:ext cx="1158340" cy="823031"/>
          </a:xfrm>
          <a:prstGeom prst="rect">
            <a:avLst/>
          </a:prstGeom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9668CEFC-DFA6-A329-469F-2049659E0C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7978D42-7FA7-8675-3146-4B589DEA1547}"/>
              </a:ext>
            </a:extLst>
          </p:cNvPr>
          <p:cNvGrpSpPr/>
          <p:nvPr/>
        </p:nvGrpSpPr>
        <p:grpSpPr>
          <a:xfrm>
            <a:off x="398069" y="125331"/>
            <a:ext cx="7750183" cy="313590"/>
            <a:chOff x="398069" y="125331"/>
            <a:chExt cx="7750183" cy="31359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F2630BE-9C41-46EA-A832-624EF61E1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E7BB07F4-E2D3-704F-D84B-6DB68B1133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4038" y="125331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0BB4C5C-76FC-97B5-FB2D-8833A713877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6B72366-CCC3-6F83-1B65-0F3C901DC008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9C541D56-4B09-0DEA-5C90-F0E411E61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4A417D18-9BD3-7935-727B-EED0E91ACE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72353" y="159595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A552605-5BE4-EAEE-B1D2-D645FDF604A7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4E6684A-D601-B502-85B6-F7E88BDDA193}"/>
                </a:ext>
              </a:extLst>
            </p:cNvPr>
            <p:cNvSpPr>
              <a:spLocks/>
            </p:cNvSpPr>
            <p:nvPr/>
          </p:nvSpPr>
          <p:spPr>
            <a:xfrm>
              <a:off x="2553551" y="1509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50692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5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8AC0E-0478-1AD9-A771-C8E8C65E2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00A7DE-C66B-4FBC-31E6-D02586AA9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القسم. لاحظوا الصورة التالية جيدا. ما العناصر التي يمكن وصفها في الصورة؟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7D0C6E-A1D0-336C-A6FF-10BBA12702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1" name="Encre 20">
                <a:extLst>
                  <a:ext uri="{FF2B5EF4-FFF2-40B4-BE49-F238E27FC236}">
                    <a16:creationId xmlns:a16="http://schemas.microsoft.com/office/drawing/2014/main" id="{6E5D759A-D3B3-4A2F-F0EB-A1727658C974}"/>
                  </a:ext>
                </a:extLst>
              </p14:cNvPr>
              <p14:cNvContentPartPr/>
              <p14:nvPr/>
            </p14:nvContentPartPr>
            <p14:xfrm>
              <a:off x="-494802" y="3760310"/>
              <a:ext cx="360" cy="360"/>
            </p14:xfrm>
          </p:contentPart>
        </mc:Choice>
        <mc:Fallback xmlns="">
          <p:pic>
            <p:nvPicPr>
              <p:cNvPr id="21" name="Encre 20">
                <a:extLst>
                  <a:ext uri="{FF2B5EF4-FFF2-40B4-BE49-F238E27FC236}">
                    <a16:creationId xmlns:a16="http://schemas.microsoft.com/office/drawing/2014/main" id="{6E5D759A-D3B3-4A2F-F0EB-A1727658C97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530442" y="3724310"/>
                <a:ext cx="72000" cy="72000"/>
              </a:xfrm>
              <a:prstGeom prst="rect">
                <a:avLst/>
              </a:prstGeom>
            </p:spPr>
          </p:pic>
        </mc:Fallback>
      </mc:AlternateContent>
      <p:pic>
        <p:nvPicPr>
          <p:cNvPr id="27" name="Image 26" descr="Une image contenant ciel, peinture, arbr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918DB9F-BD1C-CC93-CEC9-07AE2FCBEE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1000" y="1709193"/>
            <a:ext cx="5516866" cy="4557035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8B2E6880-CA5B-23FD-20E2-6C3DEEE35F9C}"/>
              </a:ext>
            </a:extLst>
          </p:cNvPr>
          <p:cNvGrpSpPr/>
          <p:nvPr/>
        </p:nvGrpSpPr>
        <p:grpSpPr>
          <a:xfrm>
            <a:off x="398069" y="125331"/>
            <a:ext cx="7750183" cy="313590"/>
            <a:chOff x="398069" y="125331"/>
            <a:chExt cx="7750183" cy="31359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6B61EF6A-D750-A7B9-05CB-41AF08831D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F99BD53F-FB58-A20C-8B44-140157424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4038" y="125331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CEA0628-8050-5D91-25A2-057C6A82D20E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3C5C53E-AF2B-C72A-BD1B-87C7B18FC4FF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36C20BB7-A888-1A96-336C-6301C9ACE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A4AAF8FE-05E4-02CC-309F-F72625167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72353" y="159595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FF7909A-18AF-57BD-FD42-86F7B61B8357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93E3DA6-E02A-527B-E7FD-ED1F5E700B8D}"/>
                </a:ext>
              </a:extLst>
            </p:cNvPr>
            <p:cNvSpPr>
              <a:spLocks/>
            </p:cNvSpPr>
            <p:nvPr/>
          </p:nvSpPr>
          <p:spPr>
            <a:xfrm>
              <a:off x="2553551" y="1509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573268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D1C58-F626-7C3D-4E00-7FB278FA9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4A0901-1CF0-B417-82D0-765655E39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دفاتركم، ستصفون الساحة على الصورة. تذكروا خطوات وصف مكان. (7 دقائق)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يتنقل الأستاذ ويسجل أهم الأخطاء التي رصدها.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751A7615-836D-4F6D-8DEC-05AFA3219C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58893D6A-480D-DC3E-03BA-1544FB124B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1276978"/>
            <a:ext cx="2456822" cy="2456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2220C220-D01A-4D91-FD98-AB6A529C26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6D43AACE-314E-0BD1-ADC0-C50D65989FA6}"/>
              </a:ext>
            </a:extLst>
          </p:cNvPr>
          <p:cNvSpPr txBox="1"/>
          <p:nvPr/>
        </p:nvSpPr>
        <p:spPr>
          <a:xfrm>
            <a:off x="398069" y="2575249"/>
            <a:ext cx="31261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أُحَدِّدُ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ٱسْمَ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ٱلْمَكانِ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وَوَصْفُهُ بِشَكْلٍ عامٍّ؛</a:t>
            </a:r>
          </a:p>
          <a:p>
            <a:pPr algn="r"/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أُحَدِّدُ عَناصِرَ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ٱلْمَكانِ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 مَلْعَبُ كُرَةِ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ٱلسَّلَّةِ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أَطْفالٌ، أَشْجارٌ، ...</a:t>
            </a:r>
          </a:p>
          <a:p>
            <a:pPr algn="r"/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اِسْتِعْمالُ أَوْصافٍ مُناسِبَةٍ لِكُلِّ عُنْصُرٍ.</a:t>
            </a:r>
            <a:endParaRPr lang="fr-FR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12CE4EB7-BBF7-52C4-90A6-FE1621730A7D}"/>
              </a:ext>
            </a:extLst>
          </p:cNvPr>
          <p:cNvGrpSpPr/>
          <p:nvPr/>
        </p:nvGrpSpPr>
        <p:grpSpPr>
          <a:xfrm>
            <a:off x="398069" y="125331"/>
            <a:ext cx="7750183" cy="313590"/>
            <a:chOff x="398069" y="125331"/>
            <a:chExt cx="7750183" cy="31359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D67ECEB9-D3CC-4C38-9141-D63EA269E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9F694952-CAFA-96EB-90F6-F9CACAD97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4038" y="125331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1F581B1-C784-5FCA-7453-0896E168A43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FB423A9-DEF5-58A1-528E-4150D052B335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039D3648-FDB4-C7F7-2AB4-5FFF3EA26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F235CC1E-BB28-36FE-74EF-C49ABA5985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72353" y="159595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943B66F-8F7F-AA57-3B1A-7F82DA6F45B7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0099795-6432-4E55-316E-B4ADBFC803EA}"/>
                </a:ext>
              </a:extLst>
            </p:cNvPr>
            <p:cNvSpPr>
              <a:spLocks/>
            </p:cNvSpPr>
            <p:nvPr/>
          </p:nvSpPr>
          <p:spPr>
            <a:xfrm>
              <a:off x="2553551" y="1509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  <p:pic>
        <p:nvPicPr>
          <p:cNvPr id="38" name="Image 37" descr="Une image contenant ciel, peinture, arbr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EB14307-7708-8F10-1388-73EFEF260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2677" y="1866391"/>
            <a:ext cx="5127739" cy="423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50741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73DE9-ACDA-E29B-36BF-F554E58E1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748545-92A4-BB0A-C674-5C7F5710E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الوقت. من يقرأ الفقرة التي كتبها؟ ما العناصر التي وصفها زميلكم؟ (8 دقائق)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تتم مناقشة أهم الأخطاء وتصحيحها على السبورة.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E8A6C29F-141D-FBDD-2843-B33E1336AB1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34A95131-5D1B-3B42-77B7-2C21016C5B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1276978"/>
            <a:ext cx="2456822" cy="2456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110039F2-E723-3689-E37D-4E93DD6E9B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F6AFE2-9660-AAA6-83A0-C21BEC04AFD4}"/>
              </a:ext>
            </a:extLst>
          </p:cNvPr>
          <p:cNvGrpSpPr/>
          <p:nvPr/>
        </p:nvGrpSpPr>
        <p:grpSpPr>
          <a:xfrm>
            <a:off x="398069" y="125331"/>
            <a:ext cx="7750183" cy="313590"/>
            <a:chOff x="398069" y="125331"/>
            <a:chExt cx="7750183" cy="31359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602FA3B-62A0-5B3B-A2C6-BE1CFC5B72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42615F4-F992-034A-7635-BBF012904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4038" y="125331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43EC55B-2B02-8652-35C5-249DA48263B9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BF9BDCE-91F0-677B-D71B-175386FB3836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344BF9D6-9CB9-F8AC-457F-CA5B433A6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F5E796DD-1EA9-C5AB-BB5C-25398F91F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72353" y="159595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058625D-203C-8C1D-1106-5EAACCC916AD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E789840-5D20-992D-45C5-72F5705689A0}"/>
                </a:ext>
              </a:extLst>
            </p:cNvPr>
            <p:cNvSpPr>
              <a:spLocks/>
            </p:cNvSpPr>
            <p:nvPr/>
          </p:nvSpPr>
          <p:spPr>
            <a:xfrm>
              <a:off x="2553551" y="1509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  <p:pic>
        <p:nvPicPr>
          <p:cNvPr id="27" name="Image 26" descr="Une image contenant ciel, peinture, arbr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C536925-3861-51A5-59E4-87E0E788D1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1000" y="1709193"/>
            <a:ext cx="5516866" cy="455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29574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FD333-76AB-C121-6AFB-DFFFFD71E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EF03E-FFAF-6BD6-DF2A-F603A9AA9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وصفٌ آخر. استعينوا به في التصحيح.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BB6DE98-BFC1-FE29-EC00-CAA05F72EE2C}"/>
              </a:ext>
            </a:extLst>
          </p:cNvPr>
          <p:cNvSpPr txBox="1"/>
          <p:nvPr/>
        </p:nvSpPr>
        <p:spPr>
          <a:xfrm>
            <a:off x="632373" y="2446093"/>
            <a:ext cx="77809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ساحَةُ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واسِعَةٌ وَمُنَظَّمَةٌ، أَرْضِيَّتُها مُسْتَوِيَةٌ وَنَظيفَةٌ. في وَسَطِ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ٱلسّاحَةِ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يَظْهَرُ مَلْعَبٌ جَميلٌ لِكُرَةِ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ٱلسَّلَّةِ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خُطوطُهُ واضِحَةٌ. يَنْتَشِرُ فيهِ أَطْفالٌ يَلْعَبونَ بِحَيَوِيَّةٍ، يَتَبادَلونَ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ٱلْكُرَةَ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فَرَحٍ وَسُرورٍ. </a:t>
            </a:r>
          </a:p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جَنَباتِ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ٱلسّاحَةِ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أَشْجارٌ خَضْراءُ وَعالِيَةٌ، تَزيدُ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ٱلمَكانَ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جَمالاً وَإِحْساساً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بِٱلرّاحَةِ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 لَها مِنْ ساحَةٍ رائِعَةٍ</a:t>
            </a:r>
            <a:r>
              <a:rPr lang="fr-FR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7685276B-F9DD-1360-6574-458D37AB5F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48E391DE-E333-542D-FE3A-6B4EDEFB62B1}"/>
              </a:ext>
            </a:extLst>
          </p:cNvPr>
          <p:cNvGrpSpPr/>
          <p:nvPr/>
        </p:nvGrpSpPr>
        <p:grpSpPr>
          <a:xfrm>
            <a:off x="398069" y="125331"/>
            <a:ext cx="7750183" cy="313590"/>
            <a:chOff x="398069" y="125331"/>
            <a:chExt cx="7750183" cy="31359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38FFDCC-5483-1A2B-F103-E6FEEB9B3E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C661D4EE-30A7-F9CF-4F76-701B2FDD2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4038" y="125331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E61938D-F3DB-0EBE-ED6E-AD1E3A861B03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AEFA7DE-D781-01D7-2965-2F6775DACBE0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7BB5FDE6-CF6B-FC57-19EC-C556E048CF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8DCF80DD-5C7E-C4B4-5506-8DDAD7FD7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72353" y="159595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9FB3F0B-EB53-1248-55E3-6C163FEE688C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6364464-95AC-8803-8BF5-842D7811F650}"/>
                </a:ext>
              </a:extLst>
            </p:cNvPr>
            <p:cNvSpPr>
              <a:spLocks/>
            </p:cNvSpPr>
            <p:nvPr/>
          </p:nvSpPr>
          <p:spPr>
            <a:xfrm>
              <a:off x="2553551" y="1509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013199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D0839-0943-7F91-54CE-16F8EB3B3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210D97-CA13-88DA-36A5-69517E03C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الصفحة 119. ستصفون ساحة مدرستكم. أنجزوا التمرين الأول. (خمس دقائق) 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7838BD0-A1A8-BCBC-64ED-856B94C3E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0971003C-03A7-5870-E0B8-7C0A17241D0A}"/>
              </a:ext>
            </a:extLst>
          </p:cNvPr>
          <p:cNvGrpSpPr/>
          <p:nvPr/>
        </p:nvGrpSpPr>
        <p:grpSpPr>
          <a:xfrm>
            <a:off x="398069" y="125331"/>
            <a:ext cx="7750183" cy="313590"/>
            <a:chOff x="398069" y="125331"/>
            <a:chExt cx="7750183" cy="31359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25DADA1E-3866-597E-3501-E603CD7B31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B7FDCA6-DA39-B157-74F6-7073BC059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4038" y="125331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9DE50FE-2AD2-5372-8A5D-A004A66F3F0A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21BAD9B-A976-2622-4BD9-6C41F264BA2A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8CEC59D5-8612-0672-8508-C7E75A5C7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D6DDA398-9F44-8594-9729-18277A012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72353" y="159595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0B7F45A-5FB5-813D-FA87-32AB020782F5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D1756C0-2EC0-631C-971F-74FE49972985}"/>
                </a:ext>
              </a:extLst>
            </p:cNvPr>
            <p:cNvSpPr>
              <a:spLocks/>
            </p:cNvSpPr>
            <p:nvPr/>
          </p:nvSpPr>
          <p:spPr>
            <a:xfrm>
              <a:off x="2553551" y="1509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B4C1BCB-539D-BC6C-4A71-B6DC58D53B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7367" y="1766725"/>
            <a:ext cx="3021079" cy="43352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F271683-BE2E-D48B-2CF5-30EFFA78A0B3}"/>
              </a:ext>
            </a:extLst>
          </p:cNvPr>
          <p:cNvSpPr/>
          <p:nvPr/>
        </p:nvSpPr>
        <p:spPr>
          <a:xfrm>
            <a:off x="3317367" y="2172416"/>
            <a:ext cx="3083345" cy="151317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034711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B241E-A3BE-75EA-6037-F930B690E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60A7B7-8C30-0F61-6B59-D14F65187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لتقاسم أعمالكم. من يقرأ وصفه لساحة مدرستنا؟ (خمس دقائق) 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908AAE6E-9905-C8DA-AD66-300893A56F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891F1911-82C5-7D1A-DBCD-A39CE0B61D2F}"/>
              </a:ext>
            </a:extLst>
          </p:cNvPr>
          <p:cNvGrpSpPr/>
          <p:nvPr/>
        </p:nvGrpSpPr>
        <p:grpSpPr>
          <a:xfrm>
            <a:off x="398069" y="125331"/>
            <a:ext cx="7750183" cy="313590"/>
            <a:chOff x="398069" y="125331"/>
            <a:chExt cx="7750183" cy="31359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A7ED26A-BFB2-9AB5-187C-D0961639B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95BB43C-5B09-CD1B-FC9C-F03F8342F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4038" y="125331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0E65C82-FB68-4DB1-9C15-B8AD91943E9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30F4CD8-5F27-C3AA-16E6-8D78CB48E350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6A897817-5D71-CEF1-03CD-CE7A65D91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BD49F74D-2382-7CE6-9CF8-3F308DEA4E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72353" y="159595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6BBE6B3-2316-4FE0-B6D5-0D79657252DB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C6088ED-FBF9-1810-CA78-809FD12368EE}"/>
                </a:ext>
              </a:extLst>
            </p:cNvPr>
            <p:cNvSpPr>
              <a:spLocks/>
            </p:cNvSpPr>
            <p:nvPr/>
          </p:nvSpPr>
          <p:spPr>
            <a:xfrm>
              <a:off x="2553551" y="1509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048500A-94A5-3CED-8160-817491A575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7367" y="1766725"/>
            <a:ext cx="3021079" cy="43352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7C67D66-8300-E72E-7487-A3E020421809}"/>
              </a:ext>
            </a:extLst>
          </p:cNvPr>
          <p:cNvSpPr/>
          <p:nvPr/>
        </p:nvSpPr>
        <p:spPr>
          <a:xfrm>
            <a:off x="3317367" y="2172416"/>
            <a:ext cx="3083345" cy="151317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162745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B2AE-5EB4-7F15-EEE7-900B0F0D8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1C32ABF-CCEA-D974-0E52-2F463E7155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D2568D3-A2F6-CD79-3A6E-80C9860F48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FF682988-ACC5-5CEC-3B17-C0CFB06E3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20C51C7-A96D-317E-28A5-7E97C7A69A90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3ED7911-35E4-8BF5-A953-58EE74A04AEE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D0265B8-7446-0312-7B13-FDA6E95B5D52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D845355-EDB0-567C-C883-0D2140FBDC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8194" y="966352"/>
            <a:ext cx="412094" cy="41209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6112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29997-9345-D971-D529-5033FE6B0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89171-6B97-4B0F-4AA2-B8EECA5C0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ar-MA" sz="2400" b="1" i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CE7BBA20-B339-471E-974F-1796AA97BD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8EDA1D11-C0D5-F7DB-0C5C-71C131B74FE5}"/>
              </a:ext>
            </a:extLst>
          </p:cNvPr>
          <p:cNvSpPr/>
          <p:nvPr/>
        </p:nvSpPr>
        <p:spPr>
          <a:xfrm>
            <a:off x="1968759" y="2720455"/>
            <a:ext cx="4786604" cy="984622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كَيْفَ أَصِفُ مَكاناً؟ (مَثَلاً ساحَةُ مَدْرَسَتِكُمْ)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8E184A0-9C09-5CFD-7060-E7E6A7C64D14}"/>
              </a:ext>
            </a:extLst>
          </p:cNvPr>
          <p:cNvGrpSpPr/>
          <p:nvPr/>
        </p:nvGrpSpPr>
        <p:grpSpPr>
          <a:xfrm>
            <a:off x="398069" y="125331"/>
            <a:ext cx="7750183" cy="313590"/>
            <a:chOff x="398069" y="125331"/>
            <a:chExt cx="7750183" cy="31359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39F7AE4-B615-FF04-7324-8444992B90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57759CB-CEE0-4EF3-485F-4B99BB95C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4038" y="125331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5AA3CAD-7B71-24ED-B948-F2666C2FAFAB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6AAFF92-80ED-08AD-9437-0C142FC8EFAF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A31AA10-D189-00CA-8DE2-F82086AE2D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2FE3352-1E8E-808F-9D85-494D7B61A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72353" y="159595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D0E96FF-6339-2609-D44B-5CF106803F77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90E990C-B7B6-4784-6938-D5EE03D0DD16}"/>
                </a:ext>
              </a:extLst>
            </p:cNvPr>
            <p:cNvSpPr>
              <a:spLocks/>
            </p:cNvSpPr>
            <p:nvPr/>
          </p:nvSpPr>
          <p:spPr>
            <a:xfrm>
              <a:off x="2553551" y="1509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88DACE0-D461-CD26-8273-E1296E496F52}"/>
              </a:ext>
            </a:extLst>
          </p:cNvPr>
          <p:cNvSpPr/>
          <p:nvPr/>
        </p:nvSpPr>
        <p:spPr>
          <a:xfrm>
            <a:off x="1968759" y="3705077"/>
            <a:ext cx="4786604" cy="984622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كَيْفَ أَصِفُ شَخْصاً؟ </a:t>
            </a:r>
          </a:p>
        </p:txBody>
      </p:sp>
    </p:spTree>
    <p:extLst>
      <p:ext uri="{BB962C8B-B14F-4D97-AF65-F5344CB8AC3E}">
        <p14:creationId xmlns:p14="http://schemas.microsoft.com/office/powerpoint/2010/main" val="2027819196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4B5785-5D8C-C5DE-FBAC-5583972B3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التمرين الثاني. أنجزوا النشاط في البيت.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3C4482C-575A-E7EC-6876-A88F5EC50E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22345" y="2803850"/>
            <a:ext cx="1402455" cy="1402455"/>
          </a:xfrm>
        </p:spPr>
      </p:pic>
      <p:pic>
        <p:nvPicPr>
          <p:cNvPr id="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674D75-B9E7-4C55-572B-AAEBB02B9F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67423AB-B0B3-B940-44F6-702F9B738C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0679" y="1709193"/>
            <a:ext cx="3021079" cy="43352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6CF0151-30CE-8732-011B-E71E28DAF243}"/>
              </a:ext>
            </a:extLst>
          </p:cNvPr>
          <p:cNvSpPr/>
          <p:nvPr/>
        </p:nvSpPr>
        <p:spPr>
          <a:xfrm>
            <a:off x="2715208" y="3505077"/>
            <a:ext cx="2939143" cy="251316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E5EA654-8484-C061-9C7E-46F43736878B}"/>
              </a:ext>
            </a:extLst>
          </p:cNvPr>
          <p:cNvGrpSpPr/>
          <p:nvPr/>
        </p:nvGrpSpPr>
        <p:grpSpPr>
          <a:xfrm>
            <a:off x="398069" y="125331"/>
            <a:ext cx="7750183" cy="313590"/>
            <a:chOff x="398069" y="125331"/>
            <a:chExt cx="7750183" cy="31359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90A7ACD-A028-A629-1BD8-DA5C97501E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8FF3212-D1C0-43F3-9D7C-EE20365CC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4038" y="125331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A9B5C77-5C03-E146-5A2C-D3F54281006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1A01DE3-6228-4C97-53D1-6C7723E054BF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A6FE2956-33BE-341F-47FE-718FC9DFF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B3FDCD4-EB0C-2220-1557-D51F3133F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72353" y="159595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E922CE7-91E2-0A2B-E529-F6708A44DC22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8F704F3-9F4E-2023-73BF-BC9E2A665AC4}"/>
                </a:ext>
              </a:extLst>
            </p:cNvPr>
            <p:cNvSpPr>
              <a:spLocks/>
            </p:cNvSpPr>
            <p:nvPr/>
          </p:nvSpPr>
          <p:spPr>
            <a:xfrm>
              <a:off x="2553551" y="1509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223209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57FFF-F3D0-25CC-6EE8-104764E94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الحصة هم ...........................................................................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2F7CB2E-4575-7B8A-34CA-3D6666B6A8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3365946" y="2438287"/>
            <a:ext cx="2604581" cy="2608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ADE1AA1C-6861-D8EC-7927-29F7677DC6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9DBC805D-5AAE-2DF2-D107-DCFD84660FE1}"/>
              </a:ext>
            </a:extLst>
          </p:cNvPr>
          <p:cNvGrpSpPr/>
          <p:nvPr/>
        </p:nvGrpSpPr>
        <p:grpSpPr>
          <a:xfrm>
            <a:off x="398069" y="125331"/>
            <a:ext cx="7750183" cy="313590"/>
            <a:chOff x="398069" y="125331"/>
            <a:chExt cx="7750183" cy="31359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93408B8-7FAC-85F4-BF75-8B68139E13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7F479B7-A63E-1205-FCAA-8FBB69F66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4038" y="125331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A207111-30CC-B456-A5C7-A08A14BB58E2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98FB958-E7BF-6FE8-DCA2-78DCD5821DB8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C24C200-5627-4590-2D88-5D88FD31A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2FDF6D5-A339-18E4-3A93-7C04594E1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72353" y="159595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4B896CA-F098-EA17-94B0-49B73C1C500B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3F50B40-F89A-E9ED-C3F3-F33F03417FA7}"/>
                </a:ext>
              </a:extLst>
            </p:cNvPr>
            <p:cNvSpPr>
              <a:spLocks/>
            </p:cNvSpPr>
            <p:nvPr/>
          </p:nvSpPr>
          <p:spPr>
            <a:xfrm>
              <a:off x="2553551" y="1509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1799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7CACC-D8BC-30D1-CB28-CC2059469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A45A1B-BC30-13AD-5753-E47F3279A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9FD947E-C783-B702-32A8-8DF92D144B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4" name="Espace réservé pour une image  8">
            <a:extLst>
              <a:ext uri="{FF2B5EF4-FFF2-40B4-BE49-F238E27FC236}">
                <a16:creationId xmlns:a16="http://schemas.microsoft.com/office/drawing/2014/main" id="{639CF646-4D1D-FCCD-53C0-2056DA59F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515B9A6-F1A1-5F5E-C272-18FF6EA294E7}"/>
              </a:ext>
            </a:extLst>
          </p:cNvPr>
          <p:cNvGrpSpPr/>
          <p:nvPr/>
        </p:nvGrpSpPr>
        <p:grpSpPr>
          <a:xfrm>
            <a:off x="398069" y="125331"/>
            <a:ext cx="7750183" cy="313590"/>
            <a:chOff x="398069" y="125331"/>
            <a:chExt cx="7750183" cy="31359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B2A33BC-D1C0-B044-FFE2-81A8E3222D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3C2E7B3-21B7-621A-7C33-4469648F98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4038" y="125331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51D69A2-6405-7184-E5C9-EEF8C5355D41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31965C2-5385-5A9C-203A-500469EF43D6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A103008-6CAF-C08F-8F69-44E9BA50B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2C4B354A-CCF3-2CD3-B28B-337D4F55E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72353" y="159595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86F5D57-AC3D-8C0C-A08E-CE644AB432A5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المسموع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822E55C-ACE4-AB46-ADFC-3ED14672EA57}"/>
                </a:ext>
              </a:extLst>
            </p:cNvPr>
            <p:cNvSpPr>
              <a:spLocks/>
            </p:cNvSpPr>
            <p:nvPr/>
          </p:nvSpPr>
          <p:spPr>
            <a:xfrm>
              <a:off x="2553551" y="1509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03037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27363</TotalTime>
  <Words>1246</Words>
  <Application>Microsoft Office PowerPoint</Application>
  <PresentationFormat>Affichage à l'écran (4:3)</PresentationFormat>
  <Paragraphs>322</Paragraphs>
  <Slides>48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48</vt:i4>
      </vt:variant>
    </vt:vector>
  </HeadingPairs>
  <TitlesOfParts>
    <vt:vector size="75" baseType="lpstr">
      <vt:lpstr>Calibri</vt:lpstr>
      <vt:lpstr>Dosis ExtraBold</vt:lpstr>
      <vt:lpstr>Dosis Medium</vt:lpstr>
      <vt:lpstr>Arial</vt:lpstr>
      <vt:lpstr>Wingdings</vt:lpstr>
      <vt:lpstr>Microsoft Uighur</vt:lpstr>
      <vt:lpstr>Dosis SemiBold</vt:lpstr>
      <vt:lpstr>Calibri Light</vt:lpstr>
      <vt:lpstr>Modern Love</vt:lpstr>
      <vt:lpstr>Dosis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Présentation PowerPoint</vt:lpstr>
      <vt:lpstr>Présentation PowerPoint</vt:lpstr>
      <vt:lpstr>هيكلة حصص الأسبوع التربوي الخامس </vt:lpstr>
      <vt:lpstr>هيكلة حصة اليوم</vt:lpstr>
      <vt:lpstr>عند نهاية الحصة</vt:lpstr>
      <vt:lpstr>مرحبا بكم. سننطلق في حصة اللغة العربية.</vt:lpstr>
      <vt:lpstr>افتتاح الحصة</vt:lpstr>
      <vt:lpstr>قبل أن نبدأ حصة اليوم نتذكر شروط الحصول على نجمة التميز. </vt:lpstr>
      <vt:lpstr>ضعوا اللوحة والكراسة في القمطر.</vt:lpstr>
      <vt:lpstr>خذوا ألواحكم.</vt:lpstr>
      <vt:lpstr>اقرؤا الجملة. ستكتبون الكلمة الناقصة انطلاقا من الكلمات المقترحة.</vt:lpstr>
      <vt:lpstr>من وجد الكلمة المناسبة لمعنى الجملة؟ ما رأيكم؟   - صححوا</vt:lpstr>
      <vt:lpstr>اقرؤا الجملة. ستكتبون الكلمة الناقصة انطلاقا من الكلمات المقترحة.</vt:lpstr>
      <vt:lpstr>من وجد الكلمة المناسبة لمعنى الجملة؟ ما رأيكم؟   - صححوا</vt:lpstr>
      <vt:lpstr>اقرؤا الجملة. ستكتبون الكلمة الناقصة انطلاقا من الكلمات المقترحة.</vt:lpstr>
      <vt:lpstr>من وجد الكلمة المناسبة لمعنى الجملة؟ ما رأيكم؟   - صححوا</vt:lpstr>
      <vt:lpstr>اقرؤا الجملة. ستكتبون الكلمة الناقصة انطلاقا من الكلمات المقترحة.</vt:lpstr>
      <vt:lpstr>من وجد الكلمة المناسبة لمعنى الجملة؟ ما رأيكم؟   - صححوا</vt:lpstr>
      <vt:lpstr>فهم المسموع</vt:lpstr>
      <vt:lpstr>في هذه الحصة، ستستمعون لنص مرتين، بعد ذلك تجيبون عن أسئلة الفهم. انصتوا جيدا. - يفصل الأستاذ الحاسوب عن جهاز العرض قبل البدء في تسميع القصة</vt:lpstr>
      <vt:lpstr>- يفصل الأستاذ الحاسوب عن جهاز العرض قبل البدء في تسميع القصة</vt:lpstr>
      <vt:lpstr>أعيد تسميع النص. حاولوا تذكر أحداث القصة. - يفصل الأستاذ الحاسوب عن جهاز العرض قبل البدء في تسميع القصة</vt:lpstr>
      <vt:lpstr>خذوا كراساتكم الصفحة 112. أجيبوا عن الأسئلة الأربعة. أمامكم 10 دقائق.</vt:lpstr>
      <vt:lpstr>من يقرأ السؤال الأول؟ آخر يجيب. تتم العودة إلى النص لحسم الجواب.</vt:lpstr>
      <vt:lpstr>تأكدوا من صحة جوابكم.</vt:lpstr>
      <vt:lpstr>من يقرا السؤال الثاني؟ ماذا يمكن أن نستنتجه؟  تتم العودة إلى النص لحسم الجواب.</vt:lpstr>
      <vt:lpstr>تأكدوا من صحة جوابكم.</vt:lpstr>
      <vt:lpstr>من يقرأ السؤال الموالي؟ آخر يجيب. تتم العودة  إلى النص لحسم الجواب.</vt:lpstr>
      <vt:lpstr>تأكدوا من صحة جوابكم.</vt:lpstr>
      <vt:lpstr>نمر إلى التمرين الرابع. ما الحدث الذي ورد أولا في النص؟  تتم العودة إلى النص لحسم الجواب.</vt:lpstr>
      <vt:lpstr>من منكم يعيد القصة مستعينا بالأفكار التالية؟ سنستمع جيدا ولا نقاطع من يتحدث.</vt:lpstr>
      <vt:lpstr>إنتاج كتابي</vt:lpstr>
      <vt:lpstr>في حصة الإنتاج الكتابي ستنتجون فقرات تصفون فيها مكانا أو شخصا.</vt:lpstr>
      <vt:lpstr>من يذكرنا بمراحل وصف مكان التي رأيناها في الحصة الماضية؟</vt:lpstr>
      <vt:lpstr>من يقرأ؟</vt:lpstr>
      <vt:lpstr>من يذكرنا بمراحل وصف شخص التي رأيناها في الحصة الماضية؟</vt:lpstr>
      <vt:lpstr>من يقرأ؟</vt:lpstr>
      <vt:lpstr>خذوا دفاتر القسم. لاحظوا الصورة التالية جيدا. ما العناصر التي يمكن وصفها في الصورة؟</vt:lpstr>
      <vt:lpstr>على دفاتركم، ستصفون الساحة على الصورة. تذكروا خطوات وصف مكان. (7 دقائق) يتنقل الأستاذ ويسجل أهم الأخطاء التي رصدها.</vt:lpstr>
      <vt:lpstr>انتهى الوقت. من يقرأ الفقرة التي كتبها؟ ما العناصر التي وصفها زميلكم؟ (8 دقائق) تتم مناقشة أهم الأخطاء وتصحيحها على السبورة.</vt:lpstr>
      <vt:lpstr>هذا وصفٌ آخر. استعينوا به في التصحيح.</vt:lpstr>
      <vt:lpstr>خذوا كراساتكم، الصفحة 119. ستصفون ساحة مدرستكم. أنجزوا التمرين الأول. (خمس دقائق) </vt:lpstr>
      <vt:lpstr>نمر لتقاسم أعمالكم. من يقرأ وصفه لساحة مدرستنا؟ (خمس دقائق) </vt:lpstr>
      <vt:lpstr>اختتام الحصة</vt:lpstr>
      <vt:lpstr>ماذا تعلمتم اليوم؟</vt:lpstr>
      <vt:lpstr>ضعوا علامة أمام التمرين الثاني. أنجزوا النشاط في البيت.</vt:lpstr>
      <vt:lpstr>أبطال الحصة هم ........................................................................... 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KHAOUA AZEDDIN</cp:lastModifiedBy>
  <cp:revision>232</cp:revision>
  <dcterms:created xsi:type="dcterms:W3CDTF">2023-09-20T21:35:22Z</dcterms:created>
  <dcterms:modified xsi:type="dcterms:W3CDTF">2026-01-11T21:14:05Z</dcterms:modified>
</cp:coreProperties>
</file>