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70"/>
  </p:notesMasterIdLst>
  <p:sldIdLst>
    <p:sldId id="2147482732" r:id="rId8"/>
    <p:sldId id="2147482617" r:id="rId9"/>
    <p:sldId id="2147482470" r:id="rId10"/>
    <p:sldId id="2147482727" r:id="rId11"/>
    <p:sldId id="2147482615" r:id="rId12"/>
    <p:sldId id="2147482480" r:id="rId13"/>
    <p:sldId id="2147482694" r:id="rId14"/>
    <p:sldId id="2134806929" r:id="rId15"/>
    <p:sldId id="2147482691" r:id="rId16"/>
    <p:sldId id="2147482481" r:id="rId17"/>
    <p:sldId id="2147482653" r:id="rId18"/>
    <p:sldId id="2147482632" r:id="rId19"/>
    <p:sldId id="2134806896" r:id="rId20"/>
    <p:sldId id="2147482643" r:id="rId21"/>
    <p:sldId id="2147482654" r:id="rId22"/>
    <p:sldId id="2147482655" r:id="rId23"/>
    <p:sldId id="2147482656" r:id="rId24"/>
    <p:sldId id="2147482657" r:id="rId25"/>
    <p:sldId id="2147482658" r:id="rId26"/>
    <p:sldId id="2147482659" r:id="rId27"/>
    <p:sldId id="2147482728" r:id="rId28"/>
    <p:sldId id="2134806657" r:id="rId29"/>
    <p:sldId id="2147482699" r:id="rId30"/>
    <p:sldId id="2147482348" r:id="rId31"/>
    <p:sldId id="2147482361" r:id="rId32"/>
    <p:sldId id="2147482695" r:id="rId33"/>
    <p:sldId id="2147482734" r:id="rId34"/>
    <p:sldId id="2147482733" r:id="rId35"/>
    <p:sldId id="2147482735" r:id="rId36"/>
    <p:sldId id="2147482736" r:id="rId37"/>
    <p:sldId id="2147482737" r:id="rId38"/>
    <p:sldId id="2147482747" r:id="rId39"/>
    <p:sldId id="2147482697" r:id="rId40"/>
    <p:sldId id="2147482701" r:id="rId41"/>
    <p:sldId id="2147482698" r:id="rId42"/>
    <p:sldId id="2147482664" r:id="rId43"/>
    <p:sldId id="2147482493" r:id="rId44"/>
    <p:sldId id="2147482679" r:id="rId45"/>
    <p:sldId id="2147482730" r:id="rId46"/>
    <p:sldId id="2147482666" r:id="rId47"/>
    <p:sldId id="2147482703" r:id="rId48"/>
    <p:sldId id="2147482738" r:id="rId49"/>
    <p:sldId id="2147482674" r:id="rId50"/>
    <p:sldId id="2134806866" r:id="rId51"/>
    <p:sldId id="2134806874" r:id="rId52"/>
    <p:sldId id="2147482705" r:id="rId53"/>
    <p:sldId id="2147482706" r:id="rId54"/>
    <p:sldId id="2147482740" r:id="rId55"/>
    <p:sldId id="2147482741" r:id="rId56"/>
    <p:sldId id="2147482742" r:id="rId57"/>
    <p:sldId id="2134806792" r:id="rId58"/>
    <p:sldId id="2147482707" r:id="rId59"/>
    <p:sldId id="2147482744" r:id="rId60"/>
    <p:sldId id="2147482745" r:id="rId61"/>
    <p:sldId id="2147482746" r:id="rId62"/>
    <p:sldId id="2147482676" r:id="rId63"/>
    <p:sldId id="2147482708" r:id="rId64"/>
    <p:sldId id="2147482731" r:id="rId65"/>
    <p:sldId id="2134806936" r:id="rId66"/>
    <p:sldId id="2134806939" r:id="rId67"/>
    <p:sldId id="2147482629" r:id="rId68"/>
    <p:sldId id="2147482628" r:id="rId69"/>
  </p:sldIdLst>
  <p:sldSz cx="9144000" cy="6858000" type="screen4x3"/>
  <p:notesSz cx="6858000" cy="9144000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regular r:id="rId75"/>
      <p:bold r:id="rId76"/>
    </p:embeddedFont>
    <p:embeddedFont>
      <p:font typeface="Microsoft Uighur" panose="02000000000000000000" pitchFamily="2" charset="-78"/>
      <p:regular r:id="rId77"/>
      <p:bold r:id="rId78"/>
    </p:embeddedFont>
    <p:embeddedFont>
      <p:font typeface="Modern Love" panose="04090805081005020601" pitchFamily="82" charset="0"/>
      <p:regular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pos="3379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2999" userDrawn="1">
          <p15:clr>
            <a:srgbClr val="A4A3A4"/>
          </p15:clr>
        </p15:guide>
        <p15:guide id="9" orient="horz" pos="347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orient="horz" pos="1049" userDrawn="1">
          <p15:clr>
            <a:srgbClr val="A4A3A4"/>
          </p15:clr>
        </p15:guide>
        <p15:guide id="13" orient="horz" pos="4042" userDrawn="1">
          <p15:clr>
            <a:srgbClr val="A4A3A4"/>
          </p15:clr>
        </p15:guide>
        <p15:guide id="1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ACA4"/>
    <a:srgbClr val="DEEBF7"/>
    <a:srgbClr val="424D7C"/>
    <a:srgbClr val="424D7B"/>
    <a:srgbClr val="4E7FBD"/>
    <a:srgbClr val="936D93"/>
    <a:srgbClr val="ECF8FB"/>
    <a:srgbClr val="257390"/>
    <a:srgbClr val="424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5" autoAdjust="0"/>
    <p:restoredTop sz="94674" autoAdjust="0"/>
  </p:normalViewPr>
  <p:slideViewPr>
    <p:cSldViewPr snapToGrid="0">
      <p:cViewPr varScale="1">
        <p:scale>
          <a:sx n="71" d="100"/>
          <a:sy n="71" d="100"/>
        </p:scale>
        <p:origin x="1178" y="28"/>
      </p:cViewPr>
      <p:guideLst>
        <p:guide pos="4037"/>
        <p:guide orient="horz" pos="709"/>
        <p:guide pos="4649"/>
        <p:guide pos="3379"/>
        <p:guide orient="horz" pos="1525"/>
        <p:guide orient="horz" pos="2115"/>
        <p:guide orient="horz" pos="2432"/>
        <p:guide orient="horz" pos="2999"/>
        <p:guide orient="horz" pos="3475"/>
        <p:guide pos="3901"/>
        <p:guide pos="1837"/>
        <p:guide orient="horz" pos="1049"/>
        <p:guide orient="horz" pos="4042"/>
        <p:guide orient="horz"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theme" Target="theme/theme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font" Target="fonts/font7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97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993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04/01/2026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80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80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7.png"/><Relationship Id="rId11" Type="http://schemas.openxmlformats.org/officeDocument/2006/relationships/image" Target="../media/image43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5.png"/><Relationship Id="rId10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49.xml"/><Relationship Id="rId6" Type="http://schemas.microsoft.com/office/2007/relationships/hdphoto" Target="../media/hdphoto4.wdp"/><Relationship Id="rId5" Type="http://schemas.openxmlformats.org/officeDocument/2006/relationships/image" Target="../media/image51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3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3.png"/><Relationship Id="rId4" Type="http://schemas.openxmlformats.org/officeDocument/2006/relationships/image" Target="../media/image35.png"/><Relationship Id="rId9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1.gif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3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3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8.xml"/><Relationship Id="rId6" Type="http://schemas.microsoft.com/office/2007/relationships/hdphoto" Target="../media/hdphoto5.wdp"/><Relationship Id="rId5" Type="http://schemas.openxmlformats.org/officeDocument/2006/relationships/image" Target="../media/image62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65.xml"/><Relationship Id="rId7" Type="http://schemas.openxmlformats.org/officeDocument/2006/relationships/image" Target="../media/image3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8.png"/><Relationship Id="rId9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7.png"/><Relationship Id="rId5" Type="http://schemas.openxmlformats.org/officeDocument/2006/relationships/image" Target="../media/image69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72.png"/><Relationship Id="rId4" Type="http://schemas.openxmlformats.org/officeDocument/2006/relationships/image" Target="../media/image21.gi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E0C1F4-F727-F4D7-6384-32C24F049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4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قراءات فردية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كلمات بصرية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r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قراءات فردية</a:t>
            </a:r>
            <a:r>
              <a:rPr lang="ar-SA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lvl="1" algn="r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3555418" y="3380220"/>
            <a:ext cx="3052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النص الشعري (أغنية لبلادي ص 103)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التاء في آخر الكلمة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الكلمات البصرية؛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1347019" y="3801827"/>
            <a:ext cx="51418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تذوق بعض الجوانب الجمالية في النص القرائي «أغنية لبلادي»؛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95287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كتابة التاء في آخر الكلمة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498"/>
          <a:stretch>
            <a:fillRect/>
          </a:stretch>
        </p:blipFill>
        <p:spPr>
          <a:xfrm>
            <a:off x="4572000" y="2051155"/>
            <a:ext cx="2254206" cy="354608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98"/>
          <a:stretch>
            <a:fillRect/>
          </a:stretch>
        </p:blipFill>
        <p:spPr>
          <a:xfrm>
            <a:off x="2351137" y="2051155"/>
            <a:ext cx="2024999" cy="35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1893" y="7854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7749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9083907D-4941-AB65-57EA-9CF9EDC1D59A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3F2E60C-749F-690F-1B5F-5C24A4FD7F80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4C5E221-DFCE-DCA9-CC38-7DB4B6345ADD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B7C92C0-735B-7146-6DF9-7C86A2FA7588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2A5CA8-D451-DC3C-1A1F-038110943D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D3AE53BE-14C4-C090-8BA7-CD144406FAB4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خَوْفٍ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84150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الكلمات البصرية</a:t>
            </a: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سنتدرب اليوم على توظيف الكلمات البصرية. من يذكر بالكلمات البصرية لهذا الأسبوع؟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أُوَظِّفُ ٱلْكَلِماتِ ٱلْبَصَرِيَّةَ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3" name="Espace réservé pour une image  9">
            <a:extLst>
              <a:ext uri="{FF2B5EF4-FFF2-40B4-BE49-F238E27FC236}">
                <a16:creationId xmlns:a16="http://schemas.microsoft.com/office/drawing/2014/main" id="{5F0C2BC2-E43C-4308-1A8D-CF70CC469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Google Shape;1666;p201">
            <a:extLst>
              <a:ext uri="{FF2B5EF4-FFF2-40B4-BE49-F238E27FC236}">
                <a16:creationId xmlns:a16="http://schemas.microsoft.com/office/drawing/2014/main" id="{E67541F6-D17E-7DD3-928A-7B6CC2CCB5D9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13" name="Google Shape;1667;p201">
            <a:extLst>
              <a:ext uri="{FF2B5EF4-FFF2-40B4-BE49-F238E27FC236}">
                <a16:creationId xmlns:a16="http://schemas.microsoft.com/office/drawing/2014/main" id="{F4794356-A071-4C7D-600A-A5D8FF98C807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8DF36285-0E06-5D12-AF9B-F231CB76BBF0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D04F4718-A1EA-0838-325A-0734E4B5954F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16" name="Google Shape;1666;p201">
            <a:extLst>
              <a:ext uri="{FF2B5EF4-FFF2-40B4-BE49-F238E27FC236}">
                <a16:creationId xmlns:a16="http://schemas.microsoft.com/office/drawing/2014/main" id="{07867237-11B9-9C18-B8A5-6723731F519A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17" name="Google Shape;1667;p201">
            <a:extLst>
              <a:ext uri="{FF2B5EF4-FFF2-40B4-BE49-F238E27FC236}">
                <a16:creationId xmlns:a16="http://schemas.microsoft.com/office/drawing/2014/main" id="{F32CF55D-0FB3-A324-3DD1-424EE2E515F7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E5690A0A-3ED5-A096-4CDF-D5A6FF70F70D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CD9A2B31-C09C-AFD5-2399-26100F992F16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B840896-1E49-B1E4-1EED-EBB2B7ED49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73" y="77680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اقرؤا الجملة. ستكتبون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BFBD9F-71ED-E959-C3B2-E34EDFAA4CA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F86258-6992-9DEC-A574-2A99D73A422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E78634EA-B7C3-09A3-FE28-5557DE91E43E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CD13455B-A744-8F86-BB65-5719CE587A4C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368F62DF-3BD5-EC9F-3579-16EE21F9F6AD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3DB1E397-6AD6-60F9-0242-A2C84732AC48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13" name="Google Shape;1666;p201">
            <a:extLst>
              <a:ext uri="{FF2B5EF4-FFF2-40B4-BE49-F238E27FC236}">
                <a16:creationId xmlns:a16="http://schemas.microsoft.com/office/drawing/2014/main" id="{5FC2D843-5E43-D772-8926-116C423B1264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15" name="Google Shape;1667;p201">
            <a:extLst>
              <a:ext uri="{FF2B5EF4-FFF2-40B4-BE49-F238E27FC236}">
                <a16:creationId xmlns:a16="http://schemas.microsoft.com/office/drawing/2014/main" id="{7D080E5A-0C0B-C519-4FC8-3173190C9832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16" name="Google Shape;1668;p201">
            <a:extLst>
              <a:ext uri="{FF2B5EF4-FFF2-40B4-BE49-F238E27FC236}">
                <a16:creationId xmlns:a16="http://schemas.microsoft.com/office/drawing/2014/main" id="{277A3B99-1669-D891-B0F4-16E2DD00AE8B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E4EFE815-A298-FE08-11D0-E69128DEDC92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  <p:sp>
        <p:nvSpPr>
          <p:cNvPr id="20" name="Google Shape;677;p154">
            <a:extLst>
              <a:ext uri="{FF2B5EF4-FFF2-40B4-BE49-F238E27FC236}">
                <a16:creationId xmlns:a16="http://schemas.microsoft.com/office/drawing/2014/main" id="{905EFA21-9D14-DAF1-4BA3-4AF93FA7089A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تُحَلِّقُ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ٱلسَّحابِ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37BF-D02B-206D-DF46-13ECB0A8E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595CA-DC50-DFF4-4BD6-CA5EB3BD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439C50-D910-FB4F-C76F-408F15B044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2FCC5-FCBC-FA46-9F53-616AF99557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C4189A-C315-C967-C0F0-09E705955F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4C1914-3726-7B32-75AE-066D90AA5C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E15B4F-F701-FF46-256C-E1BBDA627AC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83457B-68FA-AF0F-C25C-9E305F2A81F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F8B6BB-7529-4AAF-5EB5-5CF052A4798D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304363F-F28C-8810-9F0A-E3948497781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11820B4-8D44-8F35-EF52-6DBFD6D649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8" name="Google Shape;677;p154">
            <a:extLst>
              <a:ext uri="{FF2B5EF4-FFF2-40B4-BE49-F238E27FC236}">
                <a16:creationId xmlns:a16="http://schemas.microsoft.com/office/drawing/2014/main" id="{52F4F7C9-6189-5888-766D-A71320AF890C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تُحَلِّقُ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ٱلطّائِرَةُ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      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ٱلسَّحابِ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CF263471-431F-9F9C-9DF8-C0B5DA6D145F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952902EA-012B-311A-FCCB-A32C663E022B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5" name="Google Shape;1668;p201">
            <a:extLst>
              <a:ext uri="{FF2B5EF4-FFF2-40B4-BE49-F238E27FC236}">
                <a16:creationId xmlns:a16="http://schemas.microsoft.com/office/drawing/2014/main" id="{137CC6BF-C20D-1421-5ED6-9BA69E07BA09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999A318A-8378-D25B-473F-FFFAAC471028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13" name="Google Shape;1666;p201">
            <a:extLst>
              <a:ext uri="{FF2B5EF4-FFF2-40B4-BE49-F238E27FC236}">
                <a16:creationId xmlns:a16="http://schemas.microsoft.com/office/drawing/2014/main" id="{D26327ED-DCD0-5074-A0C3-CBD543C07A4C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14" name="Google Shape;1667;p201">
            <a:extLst>
              <a:ext uri="{FF2B5EF4-FFF2-40B4-BE49-F238E27FC236}">
                <a16:creationId xmlns:a16="http://schemas.microsoft.com/office/drawing/2014/main" id="{88F9BD4B-FB87-3995-E6AA-E7210EAD4C5C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15" name="Google Shape;1668;p201">
            <a:extLst>
              <a:ext uri="{FF2B5EF4-FFF2-40B4-BE49-F238E27FC236}">
                <a16:creationId xmlns:a16="http://schemas.microsoft.com/office/drawing/2014/main" id="{D2447A4A-ADB1-D91E-03CC-91B97C8C24FA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4ECA842A-9F1B-2B67-7C8D-D67A2975A48C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713F10-B114-2483-DE2B-6E5361BECC41}"/>
              </a:ext>
            </a:extLst>
          </p:cNvPr>
          <p:cNvSpPr txBox="1"/>
          <p:nvPr/>
        </p:nvSpPr>
        <p:spPr>
          <a:xfrm>
            <a:off x="3786444" y="5199228"/>
            <a:ext cx="785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فَوْقَ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20608995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004FA-C4E9-7277-1466-03F4EA844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761A67-D97E-CF91-8776-BB12FF0E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6B8479-00A2-D7E6-8D80-7664A0A065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330B41-3596-48A6-ACAF-1842170E5C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FD53CC-635A-66F8-380E-E37687ACA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4BB77C-E4F6-0092-9BE3-C3488F38B6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3B52D3-9C57-BDA2-8F23-4E3E82C094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3B18E7-D2C4-6C75-17C4-CF26C253DC24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EFDBCC-648A-80F0-5D9B-0C52FB53461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A91236-054C-A112-BB39-D15442C9FD2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DE3ED4-874B-A4C6-817D-8546CD1601F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C7A5F191-3DD7-C43A-A662-DD44BD37B9FE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ED519B75-2425-595D-3FE4-424DC0320C8A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B15A5ADB-5711-516B-5AA2-3366DC9FEDAF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DCD67EB-43DC-0B31-67FB-925FAC8B4FB3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15" name="Google Shape;1666;p201">
            <a:extLst>
              <a:ext uri="{FF2B5EF4-FFF2-40B4-BE49-F238E27FC236}">
                <a16:creationId xmlns:a16="http://schemas.microsoft.com/office/drawing/2014/main" id="{C7D102E4-C197-A958-EF09-DDA305362D04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16" name="Google Shape;1667;p201">
            <a:extLst>
              <a:ext uri="{FF2B5EF4-FFF2-40B4-BE49-F238E27FC236}">
                <a16:creationId xmlns:a16="http://schemas.microsoft.com/office/drawing/2014/main" id="{7D1A47E4-B644-7EB8-5ECC-41BA4C35A1AB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29AD7F77-F66C-579B-71A9-C0069F3A1231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4E754422-B980-0076-80A8-3FB186A17ADD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  <p:sp>
        <p:nvSpPr>
          <p:cNvPr id="29" name="Google Shape;677;p154">
            <a:extLst>
              <a:ext uri="{FF2B5EF4-FFF2-40B4-BE49-F238E27FC236}">
                <a16:creationId xmlns:a16="http://schemas.microsoft.com/office/drawing/2014/main" id="{150023A6-7BE4-3803-34FA-A64DF4B84A9B}"/>
              </a:ext>
            </a:extLst>
          </p:cNvPr>
          <p:cNvSpPr txBox="1"/>
          <p:nvPr/>
        </p:nvSpPr>
        <p:spPr>
          <a:xfrm>
            <a:off x="595034" y="5197315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 قَلْبي ........ كَبيرٌ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لِوَطَني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ٱلْجَميلِ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746314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478DB-8F29-03D8-760B-C495C6A23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24DF2-E6D3-9E90-89F0-39AB1FC0E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1" y="792000"/>
            <a:ext cx="6840000" cy="612000"/>
          </a:xfrm>
        </p:spPr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رأيك؟ 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DC197F-6228-77F8-72FD-E64667EA9A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E98F1E-1628-5B30-3361-A4094E3996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693FDD-9A67-D136-202F-D36B6C04DC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80B87B-D018-29C6-9905-350D80B44E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B0035-8101-F976-07F8-C8B4C1293403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0B33CA-A568-7473-C8AD-77B3350A1154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7DEDF2-1FD9-CA8E-6106-62638682679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DEBDED-01AD-40BA-B87B-C4F85DDF751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9D66657E-DC4D-F6E7-DBFE-105447173D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5" name="Google Shape;1666;p201">
            <a:extLst>
              <a:ext uri="{FF2B5EF4-FFF2-40B4-BE49-F238E27FC236}">
                <a16:creationId xmlns:a16="http://schemas.microsoft.com/office/drawing/2014/main" id="{35278784-767E-D984-78CC-2A3A0735C7A6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16" name="Google Shape;1667;p201">
            <a:extLst>
              <a:ext uri="{FF2B5EF4-FFF2-40B4-BE49-F238E27FC236}">
                <a16:creationId xmlns:a16="http://schemas.microsoft.com/office/drawing/2014/main" id="{EB40DC69-CC3A-4C8C-1C29-39D4299A4EC2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45FFD3BD-76FF-53AA-AF3F-4D171A94314D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94E98C3B-43D7-7D14-A29A-E83417A4C9B5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30" name="Google Shape;1669;p201">
            <a:extLst>
              <a:ext uri="{FF2B5EF4-FFF2-40B4-BE49-F238E27FC236}">
                <a16:creationId xmlns:a16="http://schemas.microsoft.com/office/drawing/2014/main" id="{A0BCB17C-7CBA-1933-36DD-061F10CAD9C7}"/>
              </a:ext>
            </a:extLst>
          </p:cNvPr>
          <p:cNvSpPr/>
          <p:nvPr/>
        </p:nvSpPr>
        <p:spPr>
          <a:xfrm>
            <a:off x="5146214" y="5144793"/>
            <a:ext cx="900049" cy="883478"/>
          </a:xfrm>
          <a:prstGeom prst="round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هَوىً</a:t>
            </a:r>
            <a:endParaRPr lang="ar-MA" sz="4200" b="1" kern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666;p201">
            <a:extLst>
              <a:ext uri="{FF2B5EF4-FFF2-40B4-BE49-F238E27FC236}">
                <a16:creationId xmlns:a16="http://schemas.microsoft.com/office/drawing/2014/main" id="{DCDEC00C-4B49-4F74-EDE4-9178DC4FFB52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21" name="Google Shape;1667;p201">
            <a:extLst>
              <a:ext uri="{FF2B5EF4-FFF2-40B4-BE49-F238E27FC236}">
                <a16:creationId xmlns:a16="http://schemas.microsoft.com/office/drawing/2014/main" id="{537D42C3-8EA3-9C41-BA61-8CD425E691A6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22" name="Google Shape;1668;p201">
            <a:extLst>
              <a:ext uri="{FF2B5EF4-FFF2-40B4-BE49-F238E27FC236}">
                <a16:creationId xmlns:a16="http://schemas.microsoft.com/office/drawing/2014/main" id="{970FE392-FF3B-1F2D-EA80-832C656F93F1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94A56267-A2AB-FA3D-AA08-72FFBE670CB3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  <p:sp>
        <p:nvSpPr>
          <p:cNvPr id="3" name="Google Shape;677;p154">
            <a:extLst>
              <a:ext uri="{FF2B5EF4-FFF2-40B4-BE49-F238E27FC236}">
                <a16:creationId xmlns:a16="http://schemas.microsoft.com/office/drawing/2014/main" id="{6C5C082D-1F3A-C217-C346-5174392D5F85}"/>
              </a:ext>
            </a:extLst>
          </p:cNvPr>
          <p:cNvSpPr txBox="1"/>
          <p:nvPr/>
        </p:nvSpPr>
        <p:spPr>
          <a:xfrm>
            <a:off x="595034" y="5197315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 قَلْبي </a:t>
            </a:r>
            <a:r>
              <a:rPr lang="fr-FR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     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كَبيرٌ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لِوَطَني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ٱلْجَميلِ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24380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BF917-DA4D-5378-EF17-A7534DDE5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1F2333-77E5-9CE2-CC9B-D52AE83E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73092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1FFF30-D5FE-C8DF-2F06-2D3C26940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2B972E-D0A3-183D-3513-D1B99CE465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CE3723-32C3-C4F8-9D39-D7AB1F1B3D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2F492C-3053-A667-4F0C-E44E244873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426DA7-F9A6-554F-DF01-7E83F8739D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2AFA45-EDF5-829A-CEEB-CB09F6FA307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AB5A38-963C-87EA-8749-88C560D5C2C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CEE87-969E-2C6C-0CB6-5373821A108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EF5DAB-F8CE-FA82-8992-0DDD7350A32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7" name="Google Shape;677;p154">
            <a:extLst>
              <a:ext uri="{FF2B5EF4-FFF2-40B4-BE49-F238E27FC236}">
                <a16:creationId xmlns:a16="http://schemas.microsoft.com/office/drawing/2014/main" id="{F7643820-83A9-D4AF-02B2-D9201D45B9E8}"/>
              </a:ext>
            </a:extLst>
          </p:cNvPr>
          <p:cNvSpPr txBox="1"/>
          <p:nvPr/>
        </p:nvSpPr>
        <p:spPr>
          <a:xfrm>
            <a:off x="942657" y="5220353"/>
            <a:ext cx="725805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 أَرَ أَجْمَلَ مِنْ عَلَمِ بِلادي يُرَفْرِفُ في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ٱلسَّماءِ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D3DCC363-0124-D5B0-C366-D4EE7B70CDFD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8" name="Google Shape;1667;p201">
            <a:extLst>
              <a:ext uri="{FF2B5EF4-FFF2-40B4-BE49-F238E27FC236}">
                <a16:creationId xmlns:a16="http://schemas.microsoft.com/office/drawing/2014/main" id="{2C0909C8-D311-E78E-DB5D-D6924E5564FA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10" name="Google Shape;1668;p201">
            <a:extLst>
              <a:ext uri="{FF2B5EF4-FFF2-40B4-BE49-F238E27FC236}">
                <a16:creationId xmlns:a16="http://schemas.microsoft.com/office/drawing/2014/main" id="{4A03B5AC-2C6E-76CE-DABF-2A2866C0A6E4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C13690E4-57C2-7946-D10E-FD91994E8E72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16" name="Google Shape;1666;p201">
            <a:extLst>
              <a:ext uri="{FF2B5EF4-FFF2-40B4-BE49-F238E27FC236}">
                <a16:creationId xmlns:a16="http://schemas.microsoft.com/office/drawing/2014/main" id="{CA78667D-D2AE-DF00-AA52-3371E921543E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18" name="Google Shape;1667;p201">
            <a:extLst>
              <a:ext uri="{FF2B5EF4-FFF2-40B4-BE49-F238E27FC236}">
                <a16:creationId xmlns:a16="http://schemas.microsoft.com/office/drawing/2014/main" id="{E0B91EEC-8973-E481-2F8C-4D1098D5BA26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19" name="Google Shape;1668;p201">
            <a:extLst>
              <a:ext uri="{FF2B5EF4-FFF2-40B4-BE49-F238E27FC236}">
                <a16:creationId xmlns:a16="http://schemas.microsoft.com/office/drawing/2014/main" id="{67E0BFFA-4527-ED28-E4D8-9E6E0CA29063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28" name="Google Shape;1671;p201">
            <a:extLst>
              <a:ext uri="{FF2B5EF4-FFF2-40B4-BE49-F238E27FC236}">
                <a16:creationId xmlns:a16="http://schemas.microsoft.com/office/drawing/2014/main" id="{1DAD4B13-23CE-1C0C-372C-B1286B4553CD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</p:spTree>
    <p:extLst>
      <p:ext uri="{BB962C8B-B14F-4D97-AF65-F5344CB8AC3E}">
        <p14:creationId xmlns:p14="http://schemas.microsoft.com/office/powerpoint/2010/main" val="161553537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EF151-826B-0735-5363-348DC3D28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677;p154">
            <a:extLst>
              <a:ext uri="{FF2B5EF4-FFF2-40B4-BE49-F238E27FC236}">
                <a16:creationId xmlns:a16="http://schemas.microsoft.com/office/drawing/2014/main" id="{C62A4E0F-4DE8-0710-A593-6B63C2E59323}"/>
              </a:ext>
            </a:extLst>
          </p:cNvPr>
          <p:cNvSpPr txBox="1"/>
          <p:nvPr/>
        </p:nvSpPr>
        <p:spPr>
          <a:xfrm>
            <a:off x="942657" y="5220353"/>
            <a:ext cx="725805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 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أَرَ أَجْمَلَ مِنْ عَلَمِ بِلادي يُرَفْرِفُ في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ٱلسَّماءِ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AAE3FFC-2D47-4A65-D78F-F6910889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رأيكم؟ 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A333F2-34A9-6273-C8D0-C8B69065D2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E676BF-B76F-E79D-05E8-598E5FE026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43CFD1-3110-FA39-E192-CF60E39890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AD9FAA-22A2-D1AA-95BB-904C329E79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D3335D-6DAA-EA30-7876-567A7A75C14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B7A9CB-A8BD-1BBA-CD08-5657ACB6BE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3FEBEA-AAA7-C7A8-04A7-C0C550B7A02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D4A119-C436-DAFD-4D39-7FBD4CDBE01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7576330-4027-A19C-4F59-33D530A5C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0" name="Google Shape;1669;p201">
            <a:extLst>
              <a:ext uri="{FF2B5EF4-FFF2-40B4-BE49-F238E27FC236}">
                <a16:creationId xmlns:a16="http://schemas.microsoft.com/office/drawing/2014/main" id="{96969069-DF38-DACB-94D0-18F01BE61DCC}"/>
              </a:ext>
            </a:extLst>
          </p:cNvPr>
          <p:cNvSpPr/>
          <p:nvPr/>
        </p:nvSpPr>
        <p:spPr>
          <a:xfrm>
            <a:off x="7401306" y="5115309"/>
            <a:ext cx="788230" cy="936000"/>
          </a:xfrm>
          <a:prstGeom prst="round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لَمْ</a:t>
            </a:r>
            <a:endParaRPr lang="ar-MA" sz="4400" b="1" kern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66;p201">
            <a:extLst>
              <a:ext uri="{FF2B5EF4-FFF2-40B4-BE49-F238E27FC236}">
                <a16:creationId xmlns:a16="http://schemas.microsoft.com/office/drawing/2014/main" id="{9F943F83-F8BC-92C3-C593-D1EE2BB42A82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10" name="Google Shape;1667;p201">
            <a:extLst>
              <a:ext uri="{FF2B5EF4-FFF2-40B4-BE49-F238E27FC236}">
                <a16:creationId xmlns:a16="http://schemas.microsoft.com/office/drawing/2014/main" id="{E6411D42-9B8F-176C-C936-955E4A613DDA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15" name="Google Shape;1668;p201">
            <a:extLst>
              <a:ext uri="{FF2B5EF4-FFF2-40B4-BE49-F238E27FC236}">
                <a16:creationId xmlns:a16="http://schemas.microsoft.com/office/drawing/2014/main" id="{849B8728-E71F-E755-73DE-0551A2E1DBAF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39DC1A6E-F17D-D754-BFA8-52D9DC4DC050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18" name="Google Shape;1666;p201">
            <a:extLst>
              <a:ext uri="{FF2B5EF4-FFF2-40B4-BE49-F238E27FC236}">
                <a16:creationId xmlns:a16="http://schemas.microsoft.com/office/drawing/2014/main" id="{53A39E3D-D357-558C-D8AF-AA532F749C76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19" name="Google Shape;1667;p201">
            <a:extLst>
              <a:ext uri="{FF2B5EF4-FFF2-40B4-BE49-F238E27FC236}">
                <a16:creationId xmlns:a16="http://schemas.microsoft.com/office/drawing/2014/main" id="{CD779623-A4CF-B4D1-E460-E7B498B0FA72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20" name="Google Shape;1668;p201">
            <a:extLst>
              <a:ext uri="{FF2B5EF4-FFF2-40B4-BE49-F238E27FC236}">
                <a16:creationId xmlns:a16="http://schemas.microsoft.com/office/drawing/2014/main" id="{06711731-ED69-47CC-598F-EA13CBA7B2C9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9C25B3AC-3D78-D73E-4F1E-D977E58FE79F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</p:spTree>
    <p:extLst>
      <p:ext uri="{BB962C8B-B14F-4D97-AF65-F5344CB8AC3E}">
        <p14:creationId xmlns:p14="http://schemas.microsoft.com/office/powerpoint/2010/main" val="27637458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E266-BAAA-5419-9D96-CC08B872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0A70A-E6A9-9E07-21A3-2C11A28DF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1638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هذه جملة أخرى. اكتبوا الكلمة الناقصة انطلاقا من الكلمات المقترحة.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A28F8C-98A2-5FF1-715E-3BEEA414B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5417DF-4C32-0E8F-24AF-210A892900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5DAFF4-B205-317C-15C4-3507F88A9A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88CD4F3-B059-7018-4C7B-40E9A63309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988A67-5F2C-E04D-E518-D907C61053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96FFC3C-C07D-63EB-1599-BDC24983749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D861D2-5626-92BF-CA87-EF1CD81CDBF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13836E-54B2-7135-F29A-A9FE0961BAE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1A5DA6-4EB1-0E87-1CEB-544924B2679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8" name="Google Shape;677;p154">
            <a:extLst>
              <a:ext uri="{FF2B5EF4-FFF2-40B4-BE49-F238E27FC236}">
                <a16:creationId xmlns:a16="http://schemas.microsoft.com/office/drawing/2014/main" id="{CD4B9D37-7CAE-0AB7-6E83-279625217648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إِنَّ في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ٱلْمَغْرِبِ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........... شُطْآنُها ذَهَبِيَّةٌ.</a:t>
            </a:r>
          </a:p>
        </p:txBody>
      </p:sp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3B6618FF-BA0A-E2B4-D311-A8761AD9DDEB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05749061-23F9-2830-7218-4BCDE2E0510B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8" name="Google Shape;1668;p201">
            <a:extLst>
              <a:ext uri="{FF2B5EF4-FFF2-40B4-BE49-F238E27FC236}">
                <a16:creationId xmlns:a16="http://schemas.microsoft.com/office/drawing/2014/main" id="{6DDBE606-EB5D-B0AA-AAF3-5AFB1A9320C2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BB58528-25BF-EF2C-D9D9-DB5B598F7370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15" name="Google Shape;1666;p201">
            <a:extLst>
              <a:ext uri="{FF2B5EF4-FFF2-40B4-BE49-F238E27FC236}">
                <a16:creationId xmlns:a16="http://schemas.microsoft.com/office/drawing/2014/main" id="{7C81643D-2B26-315E-6A0B-3571AE5F1296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16" name="Google Shape;1667;p201">
            <a:extLst>
              <a:ext uri="{FF2B5EF4-FFF2-40B4-BE49-F238E27FC236}">
                <a16:creationId xmlns:a16="http://schemas.microsoft.com/office/drawing/2014/main" id="{74633C2B-5ED9-62E9-CF66-2436C2C1CC00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18" name="Google Shape;1668;p201">
            <a:extLst>
              <a:ext uri="{FF2B5EF4-FFF2-40B4-BE49-F238E27FC236}">
                <a16:creationId xmlns:a16="http://schemas.microsoft.com/office/drawing/2014/main" id="{5C6919D1-A3C5-50A7-2E00-DBD31BAEB54F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E2627944-6CED-80E9-6AEF-31E89001F85C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</p:spTree>
    <p:extLst>
      <p:ext uri="{BB962C8B-B14F-4D97-AF65-F5344CB8AC3E}">
        <p14:creationId xmlns:p14="http://schemas.microsoft.com/office/powerpoint/2010/main" val="42298910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3532-F0FB-7312-13DA-7C4B330C5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9E7D24-E2DF-3951-D880-CC42B94F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Arial"/>
              </a:rPr>
              <a:t>من وجد الكلمة المناسبة لمعنى الجملة؟ ما رأيك؟ 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2F4E64-4604-0B07-9E40-813E25CCF3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2A7F04-4B6E-797D-87AE-854467CBFA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3B2685-3E4A-5DD1-F17F-922F7705BC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F51E4E-A38D-CAAC-F78D-961233BE88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DC3E27-A6B2-DD06-4F48-5D587EFF3C8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0D8E58-95EB-AFB1-2889-327B17C046F9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FF1E95-A7C8-11F2-5A4C-C8BD98FF236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B96C82-635E-327E-79A1-B14A907EECA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FBF425F8-0012-0961-B9F3-09B3BF013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0" name="Google Shape;1666;p201">
            <a:extLst>
              <a:ext uri="{FF2B5EF4-FFF2-40B4-BE49-F238E27FC236}">
                <a16:creationId xmlns:a16="http://schemas.microsoft.com/office/drawing/2014/main" id="{760C5545-4CEB-66E7-4E5C-300B2C6645C6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فَوْقَ</a:t>
            </a:r>
          </a:p>
        </p:txBody>
      </p:sp>
      <p:sp>
        <p:nvSpPr>
          <p:cNvPr id="21" name="Google Shape;1667;p201">
            <a:extLst>
              <a:ext uri="{FF2B5EF4-FFF2-40B4-BE49-F238E27FC236}">
                <a16:creationId xmlns:a16="http://schemas.microsoft.com/office/drawing/2014/main" id="{80EA53B8-6564-7162-F28C-99CBACC126A1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نَقِيٌّ</a:t>
            </a:r>
          </a:p>
        </p:txBody>
      </p:sp>
      <p:sp>
        <p:nvSpPr>
          <p:cNvPr id="22" name="Google Shape;1668;p201">
            <a:extLst>
              <a:ext uri="{FF2B5EF4-FFF2-40B4-BE49-F238E27FC236}">
                <a16:creationId xmlns:a16="http://schemas.microsoft.com/office/drawing/2014/main" id="{7F2069D1-A6EF-D6FE-5B0A-AEB352111B1A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هَواءٌ</a:t>
            </a: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245A91E8-ECEE-B70F-7BD3-722CAC995AA6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قَدْ</a:t>
            </a:r>
          </a:p>
        </p:txBody>
      </p:sp>
      <p:sp>
        <p:nvSpPr>
          <p:cNvPr id="26" name="Google Shape;1666;p201">
            <a:extLst>
              <a:ext uri="{FF2B5EF4-FFF2-40B4-BE49-F238E27FC236}">
                <a16:creationId xmlns:a16="http://schemas.microsoft.com/office/drawing/2014/main" id="{91160C10-101D-2212-C11F-D426CD58D7C6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لَمْ</a:t>
            </a:r>
          </a:p>
        </p:txBody>
      </p:sp>
      <p:sp>
        <p:nvSpPr>
          <p:cNvPr id="27" name="Google Shape;1667;p201">
            <a:extLst>
              <a:ext uri="{FF2B5EF4-FFF2-40B4-BE49-F238E27FC236}">
                <a16:creationId xmlns:a16="http://schemas.microsoft.com/office/drawing/2014/main" id="{B84BB11A-8D10-7106-91CF-518BF9218F70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هَوىً</a:t>
            </a:r>
          </a:p>
        </p:txBody>
      </p:sp>
      <p:sp>
        <p:nvSpPr>
          <p:cNvPr id="28" name="Google Shape;1668;p201">
            <a:extLst>
              <a:ext uri="{FF2B5EF4-FFF2-40B4-BE49-F238E27FC236}">
                <a16:creationId xmlns:a16="http://schemas.microsoft.com/office/drawing/2014/main" id="{DBA05D46-07B5-0422-CE16-BB3F23D70B5F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بِحاراً</a:t>
            </a:r>
          </a:p>
        </p:txBody>
      </p: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E5FA5A2D-5B41-7ABB-9F37-EF64BDA20752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أُنْشودَةٌ</a:t>
            </a:r>
          </a:p>
        </p:txBody>
      </p:sp>
      <p:sp>
        <p:nvSpPr>
          <p:cNvPr id="30" name="Google Shape;677;p154">
            <a:extLst>
              <a:ext uri="{FF2B5EF4-FFF2-40B4-BE49-F238E27FC236}">
                <a16:creationId xmlns:a16="http://schemas.microsoft.com/office/drawing/2014/main" id="{80C21A80-6415-0DA1-8C6D-5BC27A6BCFEC}"/>
              </a:ext>
            </a:extLst>
          </p:cNvPr>
          <p:cNvSpPr txBox="1"/>
          <p:nvPr/>
        </p:nvSpPr>
        <p:spPr>
          <a:xfrm>
            <a:off x="507748" y="5220353"/>
            <a:ext cx="812850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إِنَّ في </a:t>
            </a:r>
            <a:r>
              <a:rPr lang="ar-MA" sz="4800" b="1" kern="0" dirty="0" err="1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ٱلْمَغْرِبِ</a:t>
            </a: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              شُطْآنُها ذَهَبِيَّةٌ.</a:t>
            </a:r>
          </a:p>
        </p:txBody>
      </p:sp>
      <p:sp>
        <p:nvSpPr>
          <p:cNvPr id="31" name="Google Shape;1669;p201">
            <a:extLst>
              <a:ext uri="{FF2B5EF4-FFF2-40B4-BE49-F238E27FC236}">
                <a16:creationId xmlns:a16="http://schemas.microsoft.com/office/drawing/2014/main" id="{2A9E1619-505D-D0D5-95A2-36A52FE0B735}"/>
              </a:ext>
            </a:extLst>
          </p:cNvPr>
          <p:cNvSpPr/>
          <p:nvPr/>
        </p:nvSpPr>
        <p:spPr>
          <a:xfrm>
            <a:off x="4128255" y="5115309"/>
            <a:ext cx="993883" cy="936000"/>
          </a:xfrm>
          <a:prstGeom prst="round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بِحاراً</a:t>
            </a:r>
            <a:endParaRPr lang="ar-MA" sz="4400" b="1" kern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384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النص الشعري: أغنية لبلادي</a:t>
            </a:r>
          </a:p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6204155" y="1771950"/>
            <a:ext cx="8947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040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205FD-5F17-F827-DCF2-1A6272D823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5" y="2013453"/>
            <a:ext cx="756000" cy="7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لحصة القراءة. النص الصفحة 103. سنتذوق النص.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9" name="Image 8" descr="Une image contenant texte, lettre, Dessin d’enfa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6868A1C-8508-FD33-C474-D6A4D88463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8834" y="2320413"/>
            <a:ext cx="2485339" cy="355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نصغي للقصيدة.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 descr="Une image contenant texte, lettre, Dessin d’enfa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3CB33944-C62D-16B5-AEC6-F3FF3147D5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2723" y="2140771"/>
            <a:ext cx="2485339" cy="355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بلادي هي المغرب">
            <a:hlinkClick r:id="" action="ppaction://media"/>
            <a:extLst>
              <a:ext uri="{FF2B5EF4-FFF2-40B4-BE49-F238E27FC236}">
                <a16:creationId xmlns:a16="http://schemas.microsoft.com/office/drawing/2014/main" id="{DB044A4F-E683-2E6A-9F3A-E1DA891BD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055938" y="1709193"/>
            <a:ext cx="989469" cy="98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5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195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المقطع الأول بشكل معبر؟ المقطع الثاني؟ ... (15 دقيقة).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lettre, Dessin d’enfa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3205B9C-92E5-7DA8-1879-CE7DDFD00F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1059" y="2212258"/>
            <a:ext cx="2485339" cy="355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FA548D3-5000-C7B7-8385-38C142C45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خذوا كراساتكم على الصفحة 105. من يقرأ التعليمة؟ أنجزوا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A523BE6-1D75-909A-9216-9E165993B0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9389C34-0FF6-ACFC-F66E-D10C77F2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86AC6F-D9AC-6EFE-A528-A15CC2FB0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A8CD3293-1DC4-846D-57FD-CC258D2114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3946" y="1809135"/>
            <a:ext cx="3099539" cy="438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A5B313F-2897-3E81-EE86-F0AFB5EA49E5}"/>
              </a:ext>
            </a:extLst>
          </p:cNvPr>
          <p:cNvSpPr/>
          <p:nvPr/>
        </p:nvSpPr>
        <p:spPr>
          <a:xfrm>
            <a:off x="3189379" y="2236205"/>
            <a:ext cx="3008672" cy="11067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CFBDF-7631-F88A-443B-05001E4E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99B26DF-BE95-8469-8067-BD12DE63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نصحح. من يقرأ البيت الشعري؟ ما الكلمتان المتضادتان فيه؟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095732-A37F-C03E-B969-6621D60824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568177-F2DE-91CA-B076-388161D50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80B45D-C0BD-FBF1-3130-FDDB31352C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E7783F-F1E7-F945-FA0C-2AA227C4B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CEC21A-1835-EEE2-1C30-598486B3F8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154318-597C-3A39-9948-1BD098F1EE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16E98E5-DFB3-68F2-0BFF-E3D6D8F22C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223249-54B1-7961-06E2-994B44BA92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86AE3D-3487-657E-9D20-4D8F4F1DE4C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66E9E99-1ED7-97FE-BA04-EE9006789F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84" y="2372872"/>
            <a:ext cx="7978831" cy="329212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12BE5566-B720-0241-FDA3-9881790215C9}"/>
              </a:ext>
            </a:extLst>
          </p:cNvPr>
          <p:cNvSpPr/>
          <p:nvPr/>
        </p:nvSpPr>
        <p:spPr>
          <a:xfrm>
            <a:off x="4418072" y="4032634"/>
            <a:ext cx="573696" cy="6285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03243ED-57DC-7524-DB4E-AB3DE865B413}"/>
              </a:ext>
            </a:extLst>
          </p:cNvPr>
          <p:cNvSpPr/>
          <p:nvPr/>
        </p:nvSpPr>
        <p:spPr>
          <a:xfrm>
            <a:off x="3569110" y="4032634"/>
            <a:ext cx="727200" cy="62854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7512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4D7E-234F-1F54-2377-83B9EC89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87C5FC9-0E15-08E7-20C0-AF3C1A889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السؤال؟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A6BAC7-4004-E46E-3395-16B3049C06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085518-802E-7861-4F97-EAD25FEE9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C92177-A81A-3D60-F01C-B0D5C033D0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9061E5-8558-B945-6B6C-E18C1BA03A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40363C-B175-2076-2B49-C4C086CD3B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3B068D-0EE8-4AC9-5446-45F434EC272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596FF0-A16B-B67A-7E7B-30948F43B3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80A39D-117C-257B-E19D-3E6BE656EB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3E83B9-0E67-05B6-9417-8B1B9450E2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791EE6-4614-0B0D-A07C-8186B8C2CA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84" y="2372872"/>
            <a:ext cx="7978831" cy="329212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F33C4B80-A9D0-B508-CB02-42D25D501D2F}"/>
              </a:ext>
            </a:extLst>
          </p:cNvPr>
          <p:cNvSpPr/>
          <p:nvPr/>
        </p:nvSpPr>
        <p:spPr>
          <a:xfrm>
            <a:off x="4418072" y="4032634"/>
            <a:ext cx="573696" cy="6285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F65C2C2-D310-149A-D308-586CF92F40E6}"/>
              </a:ext>
            </a:extLst>
          </p:cNvPr>
          <p:cNvSpPr/>
          <p:nvPr/>
        </p:nvSpPr>
        <p:spPr>
          <a:xfrm>
            <a:off x="3569110" y="4032634"/>
            <a:ext cx="727200" cy="62854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6D3AD7-DDF8-4EFC-E6AB-6CDE04B0C94E}"/>
              </a:ext>
            </a:extLst>
          </p:cNvPr>
          <p:cNvSpPr txBox="1"/>
          <p:nvPr/>
        </p:nvSpPr>
        <p:spPr>
          <a:xfrm>
            <a:off x="1120877" y="4885784"/>
            <a:ext cx="7551588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يَعْرى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شَّجَرُ في فَصْلِ ٱلْخَريفِ، لِأَنَّ أَوْراقَهُ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تَجِفُّ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وَتَتَساقَطُ</a:t>
            </a:r>
            <a:r>
              <a:rPr 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5852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BC7C-F3B7-6DA1-2E77-84C04B9E5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9A4FC29-E5DF-BED4-730C-3D4EB5FB0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نمر للتمرين الثاني. من يقرأ التعليمة؟ من يقرأ السؤال؟ ما المطلوب؟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A81094-B22E-3908-DF8E-34D328FCAC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B04A87-4000-E8A6-08A0-E04344520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BE0D16-6175-E336-A343-FAE1DEDE9E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DAEDCB-F037-E850-9AA4-CDDA7E39B4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D3F9F0-BDD1-AB34-4557-9A1E6D1B7F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3108ED-3DB1-F015-1A0B-9053DCB518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331237-5BBC-AFF2-864C-2C05D0F9DB7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9B2189-BBF4-B21D-E9DC-0713146B3E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7B45ABC9-F84C-1649-EFE6-1E16E2E92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946" y="1809135"/>
            <a:ext cx="3099539" cy="438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1F687B-354C-7451-8B58-01F81FBC3D89}"/>
              </a:ext>
            </a:extLst>
          </p:cNvPr>
          <p:cNvSpPr/>
          <p:nvPr/>
        </p:nvSpPr>
        <p:spPr>
          <a:xfrm>
            <a:off x="3180531" y="3278425"/>
            <a:ext cx="3008672" cy="11067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A22ABFC-3CFD-2722-867F-E37B487B1A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95553680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6803-25F6-2563-9E6E-61090C552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A583338-D2B3-F584-A10F-A8E078ACE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08" y="762717"/>
            <a:ext cx="7248463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اقرؤا البيت وانتبهوا للأصوات ثم حددوا الكلمات المنتهية بالصوت نفسه. ثم أجيبوا عن السؤال.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E8E4F1-7F96-6C19-3C8F-6B9582FB63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32AFB9-0826-1759-FBE6-A0AA8308D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35A3C0-581F-3AFB-7E5E-EA1088D9BD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8A37C2-1361-D4F4-88B9-D1A73ED1AF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0771A9-A706-206A-459E-CBEC4EB56A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7B53A3-4624-7916-D908-C7B97C32CE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93B983F-6E26-6A81-7A51-04F7D88F5D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C7A59EF-EB06-780C-B6EC-FB9AAB7F67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6C09FD-647A-F640-997E-FC5EC996CFA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EEEE4AEE-34FA-D500-F09C-A7988ED8C6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701" y="2571996"/>
            <a:ext cx="7818798" cy="28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2349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0F5F7-4F1F-E46F-9CAE-650F5790C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1770B0F-2E58-D3CA-20DC-73D8FF4B8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08" y="762717"/>
            <a:ext cx="7248463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نصحح. من يقرأ البيت بشكل معبر؟ ما الصوت المتكرر آخر الكلمات؟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FD9EA9-3FC4-0A98-7EDA-5773C5E706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C32906-935B-16C6-A466-F11F872DC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D45FCF-4688-88C4-416B-2DC052C03F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0A7B7A-9072-0670-8379-986D610F79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99A69A-8752-12C7-57B6-51D36AAF30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D098B-3754-8343-46BC-23272CC422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ED54EC8-95C0-63F9-4055-2F9AF5018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83792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C5B625D-E815-57DE-2D0C-F3FCFD524C3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401F16-0ECD-5F48-DA3F-5F75ADFC8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CB4E917C-A590-9352-2C33-CC053FA1B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701" y="2571996"/>
            <a:ext cx="7818798" cy="2834886"/>
          </a:xfrm>
          <a:prstGeom prst="rect">
            <a:avLst/>
          </a:prstGeom>
        </p:spPr>
      </p:pic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AE29496-67BB-2D08-0B85-147C7B5EE614}"/>
              </a:ext>
            </a:extLst>
          </p:cNvPr>
          <p:cNvCxnSpPr>
            <a:cxnSpLocks/>
          </p:cNvCxnSpPr>
          <p:nvPr/>
        </p:nvCxnSpPr>
        <p:spPr>
          <a:xfrm flipH="1">
            <a:off x="3044488" y="3598487"/>
            <a:ext cx="4338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87CECA7-8535-0852-0DFB-079D3F4DCC96}"/>
              </a:ext>
            </a:extLst>
          </p:cNvPr>
          <p:cNvCxnSpPr>
            <a:cxnSpLocks/>
          </p:cNvCxnSpPr>
          <p:nvPr/>
        </p:nvCxnSpPr>
        <p:spPr>
          <a:xfrm flipH="1">
            <a:off x="3175819" y="4119246"/>
            <a:ext cx="84676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268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4C588-F23D-C5EC-3C20-6AF11BCCF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CFA1F67-188D-FAA3-6EB0-B193FD300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08" y="762717"/>
            <a:ext cx="7248463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EADD62-A289-10D4-5AF3-EC31BBE9BF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4D5850-DDB8-A90A-018E-93499792E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90BC2A-6B6F-DC9A-CE6D-E13CE3D13D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CBAF3A-B423-7BDE-DAA7-C81480586E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226BD1-E5C4-CB52-7594-A11C1B2C33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98276-E768-5782-E8A0-37EDB0E839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BE8885-1BD8-C23E-501F-1A161033ED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1BA9DC-0C83-F4FE-91C7-7E45DF1DB8E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04359ADC-58C8-A835-C62C-B83CBA9BBF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01" y="2571996"/>
            <a:ext cx="7818798" cy="2834886"/>
          </a:xfrm>
          <a:prstGeom prst="rect">
            <a:avLst/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F7D13FE-A065-CDA9-5B4A-C327F19B3D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EBCD84E-4B79-6032-730A-A14E37CAACDA}"/>
              </a:ext>
            </a:extLst>
          </p:cNvPr>
          <p:cNvCxnSpPr>
            <a:cxnSpLocks/>
          </p:cNvCxnSpPr>
          <p:nvPr/>
        </p:nvCxnSpPr>
        <p:spPr>
          <a:xfrm flipH="1">
            <a:off x="3044488" y="3598487"/>
            <a:ext cx="4338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314C034-1C24-B970-B319-9CB30A6CC581}"/>
              </a:ext>
            </a:extLst>
          </p:cNvPr>
          <p:cNvCxnSpPr>
            <a:cxnSpLocks/>
          </p:cNvCxnSpPr>
          <p:nvPr/>
        </p:nvCxnSpPr>
        <p:spPr>
          <a:xfrm flipH="1">
            <a:off x="3175819" y="4119246"/>
            <a:ext cx="84676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33156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82963-AC91-98B0-8DEE-69C03EBB9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19AA668-90A5-67E8-B1AD-E9BF05E7C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08" y="762717"/>
            <a:ext cx="7248463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99F360-3327-92B6-1549-528BCEDCF6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7AD88F-554B-294E-8165-49E19AA83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6C4DB3-714C-B9F8-1583-2C46405B4F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5DD68-C2D7-2533-853B-6D7108DFFE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FE3620-45A5-C51B-924A-77BD104511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E4DA3E-E40F-2975-9B6D-08284DEEC9A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9E7985-0C1F-3E21-30E8-1EB126886F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F659E-6C66-A9CB-5772-5B8B3BB50B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AC3ED2C9-BA34-F8C9-477D-854220F8E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01" y="2571996"/>
            <a:ext cx="7818798" cy="2834886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2A026D1-1612-183F-DAA6-B3FD9410C8FC}"/>
              </a:ext>
            </a:extLst>
          </p:cNvPr>
          <p:cNvCxnSpPr>
            <a:cxnSpLocks/>
          </p:cNvCxnSpPr>
          <p:nvPr/>
        </p:nvCxnSpPr>
        <p:spPr>
          <a:xfrm flipH="1">
            <a:off x="3044488" y="3598487"/>
            <a:ext cx="4338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BEFA262-E4CA-A36F-D8BD-284FF96D5D0C}"/>
              </a:ext>
            </a:extLst>
          </p:cNvPr>
          <p:cNvCxnSpPr>
            <a:cxnSpLocks/>
          </p:cNvCxnSpPr>
          <p:nvPr/>
        </p:nvCxnSpPr>
        <p:spPr>
          <a:xfrm flipH="1">
            <a:off x="3175819" y="4119246"/>
            <a:ext cx="846762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A266E91-5CE5-BA15-43E5-B6743490A419}"/>
              </a:ext>
            </a:extLst>
          </p:cNvPr>
          <p:cNvSpPr txBox="1"/>
          <p:nvPr/>
        </p:nvSpPr>
        <p:spPr>
          <a:xfrm>
            <a:off x="683701" y="4769579"/>
            <a:ext cx="7989986" cy="85408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وَصَفَ ٱلشّاعِرُ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ٱلشَّواطِئَ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بِأَنَّها "ذَهَبِيَّةٌ" لِأَنَّ رِمالَها صَفْراءُ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كَٱلذَّهَبِ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EE50A7E-3C58-3266-4ECB-0F293B5571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6788049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DC0A8-274D-1DEB-8AD2-3E38A8C5B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63BC7B-2FF4-F44A-E47E-EB2751AC61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0A83A6-DDD8-9F94-CCA3-46888E15F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463B1C-8734-0907-D1BD-6B010103F4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C26E69-C114-7A12-C6BD-D285BCD06C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E2C3A6-FC23-27B4-F55F-97CFC91B2B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3D21A1-8CDC-9F3F-E038-EF2EBEEBFA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E70FF-F9B7-F89F-C182-AB42F03B62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854F05-F9C7-26E9-EEFD-0CDC53C332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إمــــــــلاء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2510F1FB-9F4F-39E7-9A42-8133B76EC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القصيدة. ما البيت الشعري الذي أعجبكم؟ ولماذا؟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9A4E245-E75E-E341-B7E4-EDD4CCD476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texte, lettre, Dessin d’enfa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29540A25-101C-22E4-5F05-E4FD0F2D87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8834" y="2320413"/>
            <a:ext cx="2485339" cy="355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40616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CEF87-A82F-1051-A52F-B662E44F6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134B2F-8F1C-D0C2-A5BE-8E4432D9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EEFAEE-FB9B-EA61-86CA-9EB8116776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9A534F-AED1-169B-72DB-60C40D082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3D5C456-4BCE-8239-CD0A-E416C4CF36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D402B7-C7C8-E929-A9D5-F59ABF854D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52E21D-749D-A81D-215B-C5697A6F81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B08DB4-A448-BB65-CFBF-4BDC421D3B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3665F4-F962-76BA-9E59-616C652BB4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5A9EE6-F030-B596-E731-6A57BFF0AD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677;p154">
            <a:extLst>
              <a:ext uri="{FF2B5EF4-FFF2-40B4-BE49-F238E27FC236}">
                <a16:creationId xmlns:a16="http://schemas.microsoft.com/office/drawing/2014/main" id="{FAAD59EF-66CC-7DE3-F5E6-CDBB9C983EEB}"/>
              </a:ext>
            </a:extLst>
          </p:cNvPr>
          <p:cNvSpPr txBox="1"/>
          <p:nvPr/>
        </p:nvSpPr>
        <p:spPr>
          <a:xfrm>
            <a:off x="1742000" y="2496898"/>
            <a:ext cx="6182249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تَتَحَدَّثُ </a:t>
            </a:r>
            <a:r>
              <a:rPr lang="ar-MA" sz="4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ٱلْقَصيدَةُ</a:t>
            </a: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عَنْ قيمَةِ حُبِّ </a:t>
            </a:r>
            <a:r>
              <a:rPr lang="ar-MA" sz="4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ٱلْوَطَنِ</a:t>
            </a: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</a:p>
          <a:p>
            <a:pPr marR="0" lvl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tabLst/>
              <a:defRPr/>
            </a:pP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كَيْفَ تُظْهِرُ حُبَّكَ لِوَطَنِكَ في </a:t>
            </a:r>
            <a:r>
              <a:rPr lang="ar-MA" sz="44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ٱلْمَدْرَسَةِ</a:t>
            </a:r>
            <a:r>
              <a:rPr lang="ar-MA" sz="4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52A5719C-1F74-7809-44EF-E364AC0F8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247675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E9960-8349-CD33-9F51-30623B0B9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234745-72E2-4BA1-A451-E34F68F5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1B5A25-5135-ED6D-B392-07B223943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164B64-7EE2-F7C6-1684-836361F68F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CCCA24-DFF6-93B5-D2F4-77B255303A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FE79A9-F936-1E60-EAAD-C13FC25337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EB8D12-90B0-244E-A3AE-6F3C26E6BD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7EA2D5-7718-85A0-9135-A37DB7972BC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3B9472-4ED6-DED1-05A7-2A55EC9CB56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6094EE8-B36E-274D-C7A2-A8E27CBD1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يريد إنشاد القصيدة أمام زملائه؟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71D5346-C2AB-1A42-16BD-6ED08F626A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 descr="Une image contenant texte, lettre, Dessin d’enfant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50255A9-3A1F-89B4-810B-92619B47A1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8834" y="2320413"/>
            <a:ext cx="2485339" cy="355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208688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يجيب عن اللغز؟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9D0E74-5A07-7029-F91A-DD87F99B3B84}"/>
              </a:ext>
            </a:extLst>
          </p:cNvPr>
          <p:cNvSpPr txBox="1"/>
          <p:nvPr/>
        </p:nvSpPr>
        <p:spPr>
          <a:xfrm>
            <a:off x="398069" y="3357563"/>
            <a:ext cx="8448387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بِدوني لَنْ تَكونَ </a:t>
            </a:r>
            <a:r>
              <a:rPr lang="ar-MA" sz="4800" b="1" kern="10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ٱلْجُمْلَةُ</a:t>
            </a: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فِعْلِيَّةً؟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6352B9-8D9B-015D-E46D-D4EDA9C869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2A76A6-BDC0-7EC3-B7BA-906675C9A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D68C67-143A-9643-867A-22FD3DF72D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8A1BD5-6CE1-932A-F852-D2691A06FE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958D43-A15B-D131-DC63-3D1D5A1A84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6F1DB4-D16E-CE32-FEDC-48F6071DF0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0B7C32-8DC3-C0F8-1FA2-78D8DF2DB5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F0C9BE-72FC-2439-6209-E720472FF4B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9860D-6036-AA4C-C1D9-EF6B629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F8232-4A74-D117-ED26-F0A194DAA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لغز ثان.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5782E558-BE2A-307A-9F89-E00509A33D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F69116A3-3F03-32D7-0293-8684DCFEB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EC5545-885A-D648-B9E5-50BD74DA44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6577E4-671E-1BF7-97E1-FD9DCB6402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BEA23F-1ACE-A3E8-BA42-1A25F7F6A9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A5E543-4722-C5D7-F663-3FFE6DFE01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2BACA54-B872-B038-F999-3B92747A51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ABB78E-7F61-4015-679F-E9FF2363BD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AF3FAE-12F2-67B1-F7CB-1C4BE0B4E8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53849A-9F83-21D3-CA78-7006759D09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561E0A-A3A8-CE9E-F142-8848733F9301}"/>
              </a:ext>
            </a:extLst>
          </p:cNvPr>
          <p:cNvSpPr txBox="1"/>
          <p:nvPr/>
        </p:nvSpPr>
        <p:spPr>
          <a:xfrm>
            <a:off x="398069" y="3388744"/>
            <a:ext cx="8448387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أُرْسَمُ وَأُنْطَقُ بِدايَةَ وَوَسَطَ ٱلْكَلامِ.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745089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21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الهمزة في آخر الكلمة.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93714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يذكر بالحيلة التي تعلمناها سابقا لكتابة التاء في آخر الكلمة؟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9D4D85-A6B0-7B12-DB97-D63951785AB6}"/>
              </a:ext>
            </a:extLst>
          </p:cNvPr>
          <p:cNvSpPr txBox="1"/>
          <p:nvPr/>
        </p:nvSpPr>
        <p:spPr>
          <a:xfrm>
            <a:off x="1545690" y="2915632"/>
            <a:ext cx="6378559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اَلتّاءُ في آخِرِ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76A96C39-4E75-38F9-2AAE-CB770F96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51256-97FA-B751-5DAD-86B531C54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CDE5FFA-723C-0D86-DD8E-00A622885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اليوم سنتدرب على طريقة جديدة لكتابة التاء في آخر الكلمة. انتبهوا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04529D-C761-7203-8043-174B440C6F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98822B-82C8-2D1B-870A-29F89F3CBF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9F96D2-4C48-CCA1-C9D5-001861B6C8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D5F54C-6C95-73BB-F79F-4195CA7A290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2E6FD-6C5E-54F7-FCD4-3C77C73E4F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BF8CA44-47D6-5BE2-4813-CB792D4267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7274C6-DCD4-1D7D-EB20-20D20F49EA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14549FF-AA6B-69EF-927B-F3AC91C1EE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3F3B018-2556-5F10-B759-F029DB8FE8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9DF3D1F-1395-AB0A-E273-71ACFE87ABDF}"/>
              </a:ext>
            </a:extLst>
          </p:cNvPr>
          <p:cNvSpPr txBox="1"/>
          <p:nvPr/>
        </p:nvSpPr>
        <p:spPr>
          <a:xfrm>
            <a:off x="1545690" y="2915632"/>
            <a:ext cx="6378559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اَلتّاءُ في آخِرِ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160058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2D34A-D08F-A27E-8FCD-F2F4A5C4A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773A275-4608-D6B7-0CBD-C456455C4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1FCCF0-AE10-84D8-7170-A518529498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39EE82-8F00-ECB0-5DD6-EAD77A4A992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69F65-E41A-2C46-CF09-6E33A0386D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20F37F-8548-41A4-7285-A178B9085F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0B7711-F3EE-F939-BC9B-783F8A929F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CD237E5-4519-4282-0E01-843FF1F623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B5DA72D-ABD2-450B-5C0E-A9B867839A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52D619-C451-12DD-B22A-53B216FD62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6E8F356-7BD7-F5E5-F860-D793DCFA00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AR_N04_P2_W1_S4(Altaa-fi-akher-alkalima)">
            <a:hlinkClick r:id="" action="ppaction://media"/>
            <a:extLst>
              <a:ext uri="{FF2B5EF4-FFF2-40B4-BE49-F238E27FC236}">
                <a16:creationId xmlns:a16="http://schemas.microsoft.com/office/drawing/2014/main" id="{D58CEE52-D257-6FD6-B575-1C0755A9EF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8191" y="1727968"/>
            <a:ext cx="7776058" cy="437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853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2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C964E-A123-CF03-D511-BB9BC8804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206A70D-8818-80C7-B8A0-9A41F8BD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من يقرأ؟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208B84-3693-AE55-8948-C8C5E3AF6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5D0A3A-1170-1752-5E4C-01FC3CF553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38148D-C8CB-B99C-3E2E-12A3070D07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2F223C-B65E-4DFA-0886-783123015B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53756B-F0CC-BA4A-178F-0A30F2825B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5E104A-3C50-1B2C-BAC5-8AD6676CE9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A76210-6188-E7F2-A9E5-989BB1C848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811FD3-D279-2D7A-9DF3-4E5FA795A9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E2781FE-5DEC-E0CB-8DDB-8FF3C951E8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DF59A8B-7293-AA48-DDB0-A40AAE8A6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946" y="1933939"/>
            <a:ext cx="7712108" cy="43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4677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316E-2704-522B-3F57-9B371577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0C3F047-F12B-A143-B25A-F1CEF6B8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ستكتبون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كلمات تنتهي بتاء. خذوا ألواحكم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1C240D-9475-92A1-F25B-BAA179D6B8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5ED32A-8E39-1567-AD93-7BDA9948AF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87C6DD-F638-656B-3399-B49DA43F1A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55CC8A-265E-A4D0-364E-AF9160277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BD5104-6816-378D-FBA6-C47FDFB5BA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B2FE3F-AE0D-9FC6-FC49-7AC2378692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A8BC7F-F5C8-939D-5C70-FC8D63E0D0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CBAFF94-C5E7-F9CB-5BA3-1BA21F953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594C42CF-55C6-5D78-9C5E-436B3EB887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7C0241E7-7640-EAD9-30ED-FE1E5D8F5E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87123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35495-27E5-67F1-1E0F-3DC57B4B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A7B16AE-66F3-1346-B473-3803F30D3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1" y="792000"/>
            <a:ext cx="7075167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نطق الكلمة، اكتبوا التاء بشكل صحيح.  ـــ ارفعوا الألواح عند الإشارة.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E499BC-116A-42AB-FFDA-B29F0B3B7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9BC73-6469-3548-D301-44C4A3F1B4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FC2CD-B5CC-6094-B264-53BE3C3F16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91A5A3-203A-9F91-B8E1-2BC222DE4DB1}"/>
              </a:ext>
            </a:extLst>
          </p:cNvPr>
          <p:cNvSpPr>
            <a:spLocks/>
          </p:cNvSpPr>
          <p:nvPr/>
        </p:nvSpPr>
        <p:spPr>
          <a:xfrm>
            <a:off x="287901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52682EB-AEEE-809E-61B2-43149F0163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F60BA4-9D2A-8D1C-4E03-AAFE1EB92E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EE3A61-AB6C-0BE4-F1E7-343551FA6C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D7067-0FF5-91EA-134D-C70F59D3E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A8FFF1C-FF63-9068-F08F-2600C71C38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E03D36-D3DA-E450-3A8C-AA74D6D90ED2}"/>
              </a:ext>
            </a:extLst>
          </p:cNvPr>
          <p:cNvSpPr/>
          <p:nvPr/>
        </p:nvSpPr>
        <p:spPr>
          <a:xfrm>
            <a:off x="1460540" y="2299144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 de texte 10">
            <a:extLst>
              <a:ext uri="{FF2B5EF4-FFF2-40B4-BE49-F238E27FC236}">
                <a16:creationId xmlns:a16="http://schemas.microsoft.com/office/drawing/2014/main" id="{A4960E3E-7420-73C5-83AF-926A35C33562}"/>
              </a:ext>
            </a:extLst>
          </p:cNvPr>
          <p:cNvSpPr txBox="1"/>
          <p:nvPr/>
        </p:nvSpPr>
        <p:spPr>
          <a:xfrm>
            <a:off x="2747291" y="4108116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ساحَـ....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13">
            <a:extLst>
              <a:ext uri="{FF2B5EF4-FFF2-40B4-BE49-F238E27FC236}">
                <a16:creationId xmlns:a16="http://schemas.microsoft.com/office/drawing/2014/main" id="{06E8445E-CE65-2F7B-CB8E-E9A7982406A3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761073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B1CD1-881F-7A66-B0A2-5611D2BF4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84E5300-F622-7B0B-70B7-14128A93A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31B2B2-4A50-818C-4C41-34D5ED00DD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6272A5-6AE5-BAE8-C772-957285528E7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4B33F7-030E-1E5F-DE12-951A9A126B5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77AB59-D710-1C6C-E0E3-C613DC7CF1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62D76A5-6ED3-4BBE-1CE2-090B75B07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867A830-7E9A-03CF-EDEE-592D32B702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507DD3-3D14-56A1-2485-58DE743E60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A90963-26BA-B77C-9E88-D2FA38CBF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77D8BB7-8EC2-9311-7378-B360117250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0E8503-E93E-0154-ACAB-981C66BA624B}"/>
              </a:ext>
            </a:extLst>
          </p:cNvPr>
          <p:cNvSpPr/>
          <p:nvPr/>
        </p:nvSpPr>
        <p:spPr>
          <a:xfrm>
            <a:off x="1592827" y="1960145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 de texte 10">
            <a:extLst>
              <a:ext uri="{FF2B5EF4-FFF2-40B4-BE49-F238E27FC236}">
                <a16:creationId xmlns:a16="http://schemas.microsoft.com/office/drawing/2014/main" id="{0B82AC9F-CAE6-1794-9935-F10EC311A041}"/>
              </a:ext>
            </a:extLst>
          </p:cNvPr>
          <p:cNvSpPr txBox="1"/>
          <p:nvPr/>
        </p:nvSpPr>
        <p:spPr>
          <a:xfrm>
            <a:off x="2747291" y="3789860"/>
            <a:ext cx="3649418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ساحَــــــ</a:t>
            </a:r>
            <a:r>
              <a:rPr lang="ar-MA" sz="5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ــةٌ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13">
            <a:extLst>
              <a:ext uri="{FF2B5EF4-FFF2-40B4-BE49-F238E27FC236}">
                <a16:creationId xmlns:a16="http://schemas.microsoft.com/office/drawing/2014/main" id="{425DE126-C176-B479-B158-9AB0134712D4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02709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2315C-21AB-4303-A593-7EA63DADF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0A08CCC-E58E-2068-2AAD-5472533A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سأنطق الكلمة، اكتبوا التاء بشكل صحيح.  ـــ ارفعوا الألواح عند الإشارة.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F90456-B9D5-F940-1156-4471B2921D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2650E2-22D4-D16D-BECA-F5285E50612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EB714E-F306-CF3D-2EC9-0856A80D867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7731C6-3AF0-FC23-3A80-2688084776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DFA5BE-5A16-79AF-C2B8-CD102E5484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1BAB3A5-CB98-12D4-D853-A10ACA60AA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005347-515A-C041-620D-ED666FFB1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AFD6DD-AFD7-CCB5-16EB-02C0825AC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1DF1F56-198D-1CB8-31CE-5E174534D4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C4452B7-141D-0EC4-41DE-8927A3A21B8F}"/>
              </a:ext>
            </a:extLst>
          </p:cNvPr>
          <p:cNvSpPr/>
          <p:nvPr/>
        </p:nvSpPr>
        <p:spPr>
          <a:xfrm>
            <a:off x="1592827" y="1960145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 de texte 10">
            <a:extLst>
              <a:ext uri="{FF2B5EF4-FFF2-40B4-BE49-F238E27FC236}">
                <a16:creationId xmlns:a16="http://schemas.microsoft.com/office/drawing/2014/main" id="{CA681DE7-BD2E-DD51-3637-3FA7C309EBDE}"/>
              </a:ext>
            </a:extLst>
          </p:cNvPr>
          <p:cNvSpPr txBox="1"/>
          <p:nvPr/>
        </p:nvSpPr>
        <p:spPr>
          <a:xfrm>
            <a:off x="2870775" y="4108116"/>
            <a:ext cx="3205217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ساحا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13">
            <a:extLst>
              <a:ext uri="{FF2B5EF4-FFF2-40B4-BE49-F238E27FC236}">
                <a16:creationId xmlns:a16="http://schemas.microsoft.com/office/drawing/2014/main" id="{EC1F8FB9-631F-1498-A070-EE1147624357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710780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4CCD7-B732-D2B5-DE13-106E1D176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F3502B8-647A-9089-795B-1DEC7623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66F32D-C58F-AC29-8598-48F920E791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928346-C8F9-A10B-F0C2-DE0B5AF7CA1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1F69CE-2141-3CB6-3529-D987B2FC4D3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5D705D-A45E-5004-AECF-B256E187044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6706EC1-6CE0-A92B-7659-EFE5D897FB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BE0040-E4E4-2E8D-6AFD-0207DFE61E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25974-ED38-DE33-45CF-62E4679B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9077CB2-D507-D60C-CCF4-1D64D1AECD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9A79103-1713-C1B7-1292-5545FA34EF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B7C3A09-4259-BF2E-A965-32BDE9916423}"/>
              </a:ext>
            </a:extLst>
          </p:cNvPr>
          <p:cNvSpPr/>
          <p:nvPr/>
        </p:nvSpPr>
        <p:spPr>
          <a:xfrm>
            <a:off x="1592827" y="1960145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 de texte 10">
            <a:extLst>
              <a:ext uri="{FF2B5EF4-FFF2-40B4-BE49-F238E27FC236}">
                <a16:creationId xmlns:a16="http://schemas.microsoft.com/office/drawing/2014/main" id="{E0EA1208-2F01-86A4-11AD-D2492E495866}"/>
              </a:ext>
            </a:extLst>
          </p:cNvPr>
          <p:cNvSpPr txBox="1"/>
          <p:nvPr/>
        </p:nvSpPr>
        <p:spPr>
          <a:xfrm>
            <a:off x="2870775" y="4108116"/>
            <a:ext cx="3205217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ساحا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تٌ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13">
            <a:extLst>
              <a:ext uri="{FF2B5EF4-FFF2-40B4-BE49-F238E27FC236}">
                <a16:creationId xmlns:a16="http://schemas.microsoft.com/office/drawing/2014/main" id="{B52955FD-096E-D838-A8A3-78A116C6BEE8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402224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A4AE6-0ABF-CC34-C2E2-52F886A2D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9FA4050-7A30-524D-323A-13294D5EA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سأنطق الكلمة، اكتبوا التاء بشكل صحيح.  ـــ ارفعوا الألواح عند الإشارة.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يبرر المتعلمون اختياراتهم.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572CA1-3A4A-5E7F-5962-0ABAC44C68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A72D3-4998-B9FA-C4B7-9F6C352D41E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8CCAD7-5851-8711-E346-4B68A1C949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52C005-B137-402A-2A8E-DAE92C8D9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C43E560-E70C-3316-4F27-3AB9C9C564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FA4AC5-BD24-28C1-5EFC-11B59DCA88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62D1B4-1C31-9B99-6D02-146906D416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7BC6120-EF47-BE82-719F-1BD62639C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8E8AD78-3D13-B2E9-2F2F-7510CBC836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1CE5D2-B627-FFD4-B4D5-F597FA2FC9C2}"/>
              </a:ext>
            </a:extLst>
          </p:cNvPr>
          <p:cNvSpPr/>
          <p:nvPr/>
        </p:nvSpPr>
        <p:spPr>
          <a:xfrm>
            <a:off x="1592827" y="1960145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 de texte 10">
            <a:extLst>
              <a:ext uri="{FF2B5EF4-FFF2-40B4-BE49-F238E27FC236}">
                <a16:creationId xmlns:a16="http://schemas.microsoft.com/office/drawing/2014/main" id="{9ECEF2FE-2764-D9C2-9E5C-238E909A6D70}"/>
              </a:ext>
            </a:extLst>
          </p:cNvPr>
          <p:cNvSpPr txBox="1"/>
          <p:nvPr/>
        </p:nvSpPr>
        <p:spPr>
          <a:xfrm>
            <a:off x="2870775" y="4108116"/>
            <a:ext cx="3205217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خَرَجْـــ.....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itre 13">
            <a:extLst>
              <a:ext uri="{FF2B5EF4-FFF2-40B4-BE49-F238E27FC236}">
                <a16:creationId xmlns:a16="http://schemas.microsoft.com/office/drawing/2014/main" id="{B90CEC20-9E2B-084C-3C0F-743F79CA5FBD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547217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D6075-2892-25A6-75E9-48B4B06BD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355F69-1BD8-9DE9-0FFF-BC2A43022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</a:t>
            </a:r>
            <a:endParaRPr lang="fr-FR" sz="2400" i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382358-1ED1-93C0-FD8F-5065E461AE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9BE3B8-1902-5AF2-BD93-3762BDF92D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DE9BB9-2C11-E81B-A1E2-8A465732E4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E8B172-57F2-837A-1A6E-D21204C2B3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CA70CC-A8D6-1549-BC88-7AB1826FF3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F542D8-838C-34D3-61E5-CBB333DDCE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9F52D68-1AA9-B89A-3D2F-B7876E6E82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6BD985F-9509-1832-9D24-B05A72933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0DF1FEC-36FD-5B88-F7AA-038962F75D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679DEB-AD97-8294-ED16-47253A17BC06}"/>
              </a:ext>
            </a:extLst>
          </p:cNvPr>
          <p:cNvSpPr/>
          <p:nvPr/>
        </p:nvSpPr>
        <p:spPr>
          <a:xfrm>
            <a:off x="1592827" y="1960145"/>
            <a:ext cx="5958346" cy="1107996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re 13">
            <a:extLst>
              <a:ext uri="{FF2B5EF4-FFF2-40B4-BE49-F238E27FC236}">
                <a16:creationId xmlns:a16="http://schemas.microsoft.com/office/drawing/2014/main" id="{32ADF7BD-B1D5-1B1E-CDEA-385F1A1AAD8A}"/>
              </a:ext>
            </a:extLst>
          </p:cNvPr>
          <p:cNvSpPr txBox="1">
            <a:spLocks/>
          </p:cNvSpPr>
          <p:nvPr/>
        </p:nvSpPr>
        <p:spPr>
          <a:xfrm>
            <a:off x="3134659" y="2456225"/>
            <a:ext cx="2610107" cy="793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 - ــة - ة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 de texte 10">
            <a:extLst>
              <a:ext uri="{FF2B5EF4-FFF2-40B4-BE49-F238E27FC236}">
                <a16:creationId xmlns:a16="http://schemas.microsoft.com/office/drawing/2014/main" id="{7145DA6B-9581-F676-04D6-91F5BA18018F}"/>
              </a:ext>
            </a:extLst>
          </p:cNvPr>
          <p:cNvSpPr txBox="1"/>
          <p:nvPr/>
        </p:nvSpPr>
        <p:spPr>
          <a:xfrm>
            <a:off x="2870775" y="4108116"/>
            <a:ext cx="3205217" cy="1124115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خَرَجْــــ</a:t>
            </a:r>
            <a:r>
              <a:rPr lang="a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ـتُ</a:t>
            </a:r>
            <a:endParaRPr kumimoji="0" lang="fr-FR" sz="4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758350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107. من يقرأ التعليمة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472ACC3C-02F5-F6D7-5AC7-2311941048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3409" y="654504"/>
            <a:ext cx="828000" cy="828000"/>
          </a:xfrm>
        </p:spPr>
      </p:pic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F16F961C-B34E-626A-368D-1CA1CF07B1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4137" y="2113935"/>
            <a:ext cx="2632820" cy="3877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304137" y="3873910"/>
            <a:ext cx="2632820" cy="10127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84F-F00C-7E61-7F23-7EE68C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5EA53-A05A-D1D4-438C-B00C70DD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0" y="756000"/>
            <a:ext cx="722159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هذه فقرة بها كلمات خاطئة، جدوها وصححوها في الجدول كما في المثال.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9B207-D36E-BA93-0B56-0B70093245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2CFC6B-D968-1D7B-73D0-0EEE7A6EB1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ED165-3B5A-4F6E-7411-9DD26057EF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C8E88-7044-DBF5-903E-0769402003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ED85EB-5642-8083-5B20-5D92F74E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528CC7-8F44-3FC3-B8E1-35A9118740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D466C-DAE6-3FB5-210D-223FE9F0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5F2988-EC98-B827-BDA2-5D1BBF8C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7E5F8B22-430F-7F59-162D-B841F4D84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890" y="2477728"/>
            <a:ext cx="6963359" cy="3170815"/>
          </a:xfrm>
          <a:prstGeom prst="rect">
            <a:avLst/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C4138A16-8EDA-184D-4563-31B1338AF2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5878254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0CFC7-DFC2-3F08-C027-1863077B0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C962F-65D5-303F-017C-798F72FA4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وضح لزميلك الأخطاء التي وجدتها. دقيقة واحدة.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7733B8-72CE-780E-5CAD-0727489131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FC9273-892A-6C57-F5C5-C1BC9CDC4F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3069F1-E2DC-3F67-A634-15FB12A7739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B75A7F-7671-4E7E-4474-9009B85C5BC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DD4835-63A6-1B2C-2700-7E566512D4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4D94346-81DC-C25F-50AA-6F2C192FFB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1C44E54-E535-7881-FD18-C0A84E7873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E1845A-BB51-7206-C2BB-A0C48A2A4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4271D07-1227-898C-3745-E75EAB011C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890" y="2477728"/>
            <a:ext cx="6963359" cy="3170815"/>
          </a:xfrm>
          <a:prstGeom prst="rect">
            <a:avLst/>
          </a:prstGeom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E8E029E4-3064-E71C-5289-726A9A22A9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506180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2FC4A-D00B-3552-9903-46A892693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33FD0-A513-0E00-1262-7BA197188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من يقرأ الجملة الأولى ؟ هل فيها كلمة خاطئة؟ ـــ هل أنتم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1CA9F5-4A74-FC8D-CAAB-F1A4F6F56E6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826154-FA62-791D-0078-CFE53856D4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D313B5-86BD-8760-9D7F-2A5CFF67DC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9E118D-674C-67FC-9401-1CD12CE1FD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F1414A7-0BD5-15FB-4E06-D7502DE860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EBAEDB7-ED2C-AE28-1CAA-064C3468CF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8E66AA-A24C-784C-1990-FAF6A38F30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61B467-2A82-C668-FD86-DF3CC86B67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43CA2E9C-DC22-8224-CA30-7D197D000F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 descr="Une image contenant texte, capture d’écran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C220A112-0A89-19FD-E32C-CAACA9AB60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890" y="2477728"/>
            <a:ext cx="6963359" cy="317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2217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6EC5D-5A6E-178B-B062-0D20774A3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DFF322-1BC4-8D99-5A76-306609F1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B372B4-9FF2-548E-36D4-4144B5D65D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DAA02E-E39F-D3AC-B372-C79E38DEC8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F08AD5-66BF-08DA-ABE9-45A4F63F5C6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18053E-E87C-BAF1-2250-F81CC120AC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CD441D4-C06F-D2E0-FF02-AFDE0A2993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5490875-9DC4-251E-9945-E8549B0D70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FB0167-C64D-4701-BC64-8E6FF0BF66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25C8F41-32A1-D375-7D6E-F22DC4B85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44" y="1920227"/>
            <a:ext cx="7920827" cy="446090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A24899-D463-FFA0-89AB-F1E10A0FDD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C7EA0A-84CE-9673-D8D7-E1B39FF750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 de texte 10">
            <a:extLst>
              <a:ext uri="{FF2B5EF4-FFF2-40B4-BE49-F238E27FC236}">
                <a16:creationId xmlns:a16="http://schemas.microsoft.com/office/drawing/2014/main" id="{825DE750-E9F3-A9F2-AB04-005DCEE1A51F}"/>
              </a:ext>
            </a:extLst>
          </p:cNvPr>
          <p:cNvSpPr txBox="1"/>
          <p:nvPr/>
        </p:nvSpPr>
        <p:spPr>
          <a:xfrm>
            <a:off x="2731740" y="3959962"/>
            <a:ext cx="1315178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الْحَديقَتِ</a:t>
            </a:r>
            <a:endParaRPr kumimoji="0" lang="fr-FR" sz="2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 de texte 10">
            <a:extLst>
              <a:ext uri="{FF2B5EF4-FFF2-40B4-BE49-F238E27FC236}">
                <a16:creationId xmlns:a16="http://schemas.microsoft.com/office/drawing/2014/main" id="{60CEE059-6F2E-2EAE-D1DB-D51E6A81CE3A}"/>
              </a:ext>
            </a:extLst>
          </p:cNvPr>
          <p:cNvSpPr txBox="1"/>
          <p:nvPr/>
        </p:nvSpPr>
        <p:spPr>
          <a:xfrm>
            <a:off x="2731740" y="4459740"/>
            <a:ext cx="1315178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قُبَّعَتً</a:t>
            </a:r>
            <a:endParaRPr kumimoji="0" lang="fr-FR" sz="2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 de texte 10">
            <a:extLst>
              <a:ext uri="{FF2B5EF4-FFF2-40B4-BE49-F238E27FC236}">
                <a16:creationId xmlns:a16="http://schemas.microsoft.com/office/drawing/2014/main" id="{1D0249FF-8A80-7205-3E62-16CEF2073AE8}"/>
              </a:ext>
            </a:extLst>
          </p:cNvPr>
          <p:cNvSpPr txBox="1"/>
          <p:nvPr/>
        </p:nvSpPr>
        <p:spPr>
          <a:xfrm>
            <a:off x="2477729" y="4959518"/>
            <a:ext cx="1972312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>
              <a:defRPr/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شاهَدْةُ -</a:t>
            </a:r>
            <a:r>
              <a:rPr lang="ar-MA" sz="2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مُلَوَّنَتً</a:t>
            </a:r>
            <a:endParaRPr lang="fr-FR" sz="36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 de texte 10">
            <a:extLst>
              <a:ext uri="{FF2B5EF4-FFF2-40B4-BE49-F238E27FC236}">
                <a16:creationId xmlns:a16="http://schemas.microsoft.com/office/drawing/2014/main" id="{DE7F7F6A-12AD-4DF5-462C-584654338755}"/>
              </a:ext>
            </a:extLst>
          </p:cNvPr>
          <p:cNvSpPr txBox="1"/>
          <p:nvPr/>
        </p:nvSpPr>
        <p:spPr>
          <a:xfrm>
            <a:off x="2477729" y="5554509"/>
            <a:ext cx="2065165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جَلَسْةُ - شَجَرَتٍ</a:t>
            </a:r>
            <a:endParaRPr kumimoji="0" lang="fr-FR" sz="2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 de texte 10">
            <a:extLst>
              <a:ext uri="{FF2B5EF4-FFF2-40B4-BE49-F238E27FC236}">
                <a16:creationId xmlns:a16="http://schemas.microsoft.com/office/drawing/2014/main" id="{99B9FBEF-2404-40DA-EC22-DAB51F9E0202}"/>
              </a:ext>
            </a:extLst>
          </p:cNvPr>
          <p:cNvSpPr txBox="1"/>
          <p:nvPr/>
        </p:nvSpPr>
        <p:spPr>
          <a:xfrm>
            <a:off x="2468192" y="5967822"/>
            <a:ext cx="2065165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الطَّبيعَتُ</a:t>
            </a:r>
            <a:endParaRPr kumimoji="0" lang="fr-FR" sz="20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 de texte 10">
            <a:extLst>
              <a:ext uri="{FF2B5EF4-FFF2-40B4-BE49-F238E27FC236}">
                <a16:creationId xmlns:a16="http://schemas.microsoft.com/office/drawing/2014/main" id="{BCA88E05-596B-3AE4-0F64-30A5E7A4F92B}"/>
              </a:ext>
            </a:extLst>
          </p:cNvPr>
          <p:cNvSpPr txBox="1"/>
          <p:nvPr/>
        </p:nvSpPr>
        <p:spPr>
          <a:xfrm>
            <a:off x="809153" y="3917198"/>
            <a:ext cx="1315178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الْحَديقَةِ</a:t>
            </a:r>
            <a:endParaRPr kumimoji="0" lang="fr-FR" sz="2000" b="1" i="0" u="none" strike="noStrike" kern="1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 de texte 10">
            <a:extLst>
              <a:ext uri="{FF2B5EF4-FFF2-40B4-BE49-F238E27FC236}">
                <a16:creationId xmlns:a16="http://schemas.microsoft.com/office/drawing/2014/main" id="{35A4CDD1-A8C6-39EF-2E71-0610B07C723F}"/>
              </a:ext>
            </a:extLst>
          </p:cNvPr>
          <p:cNvSpPr txBox="1"/>
          <p:nvPr/>
        </p:nvSpPr>
        <p:spPr>
          <a:xfrm>
            <a:off x="809153" y="4416976"/>
            <a:ext cx="1315178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قُبَّعَةً</a:t>
            </a:r>
            <a:endParaRPr kumimoji="0" lang="fr-FR" sz="2000" b="1" i="0" u="none" strike="noStrike" kern="1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 de texte 10">
            <a:extLst>
              <a:ext uri="{FF2B5EF4-FFF2-40B4-BE49-F238E27FC236}">
                <a16:creationId xmlns:a16="http://schemas.microsoft.com/office/drawing/2014/main" id="{0CE87959-55C8-77BD-2C11-075740F178E5}"/>
              </a:ext>
            </a:extLst>
          </p:cNvPr>
          <p:cNvSpPr txBox="1"/>
          <p:nvPr/>
        </p:nvSpPr>
        <p:spPr>
          <a:xfrm>
            <a:off x="555142" y="4916754"/>
            <a:ext cx="1972312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>
              <a:defRPr/>
            </a:pPr>
            <a:r>
              <a:rPr lang="ar-MA" sz="36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شاهَدْتُ -</a:t>
            </a:r>
            <a:r>
              <a:rPr lang="ar-MA" sz="20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مُلَوَّنَةً</a:t>
            </a:r>
            <a:endParaRPr lang="fr-FR" sz="3600" dirty="0">
              <a:solidFill>
                <a:schemeClr val="accent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 de texte 10">
            <a:extLst>
              <a:ext uri="{FF2B5EF4-FFF2-40B4-BE49-F238E27FC236}">
                <a16:creationId xmlns:a16="http://schemas.microsoft.com/office/drawing/2014/main" id="{49A957F7-AA31-838C-AD85-0075FE32895F}"/>
              </a:ext>
            </a:extLst>
          </p:cNvPr>
          <p:cNvSpPr txBox="1"/>
          <p:nvPr/>
        </p:nvSpPr>
        <p:spPr>
          <a:xfrm>
            <a:off x="555142" y="5511745"/>
            <a:ext cx="2065165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جَلَسْتُ - شَجَرَةٍ</a:t>
            </a:r>
            <a:endParaRPr kumimoji="0" lang="fr-FR" sz="2000" b="1" i="0" u="none" strike="noStrike" kern="1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 de texte 10">
            <a:extLst>
              <a:ext uri="{FF2B5EF4-FFF2-40B4-BE49-F238E27FC236}">
                <a16:creationId xmlns:a16="http://schemas.microsoft.com/office/drawing/2014/main" id="{DAFFFE03-54B8-0307-70A3-7766D8CF956F}"/>
              </a:ext>
            </a:extLst>
          </p:cNvPr>
          <p:cNvSpPr txBox="1"/>
          <p:nvPr/>
        </p:nvSpPr>
        <p:spPr>
          <a:xfrm>
            <a:off x="545605" y="5925058"/>
            <a:ext cx="2065165" cy="542542"/>
          </a:xfrm>
          <a:prstGeom prst="roundRect">
            <a:avLst/>
          </a:prstGeom>
          <a:noFill/>
          <a:ln w="28575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الطَّبيعَةِ</a:t>
            </a:r>
            <a:endParaRPr kumimoji="0" lang="fr-FR" sz="2000" b="1" i="0" u="none" strike="noStrike" kern="1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82C1A05-7874-8EB1-D349-53F55165CA49}"/>
              </a:ext>
            </a:extLst>
          </p:cNvPr>
          <p:cNvCxnSpPr/>
          <p:nvPr/>
        </p:nvCxnSpPr>
        <p:spPr>
          <a:xfrm>
            <a:off x="4975123" y="3429000"/>
            <a:ext cx="67842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A99A557D-7A8E-10EB-D165-3FC03E60E163}"/>
              </a:ext>
            </a:extLst>
          </p:cNvPr>
          <p:cNvCxnSpPr/>
          <p:nvPr/>
        </p:nvCxnSpPr>
        <p:spPr>
          <a:xfrm>
            <a:off x="6258233" y="5925058"/>
            <a:ext cx="67842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3639B04F-F124-E50C-086C-BE70BB9EE4D4}"/>
              </a:ext>
            </a:extLst>
          </p:cNvPr>
          <p:cNvCxnSpPr/>
          <p:nvPr/>
        </p:nvCxnSpPr>
        <p:spPr>
          <a:xfrm>
            <a:off x="5387131" y="5299587"/>
            <a:ext cx="67842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C01275A-7A23-5FE7-014A-99433C66AACD}"/>
              </a:ext>
            </a:extLst>
          </p:cNvPr>
          <p:cNvCxnSpPr>
            <a:cxnSpLocks/>
          </p:cNvCxnSpPr>
          <p:nvPr/>
        </p:nvCxnSpPr>
        <p:spPr>
          <a:xfrm>
            <a:off x="6610183" y="5282381"/>
            <a:ext cx="48379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22F42199-2413-936B-ABF8-22935C9A18B4}"/>
              </a:ext>
            </a:extLst>
          </p:cNvPr>
          <p:cNvCxnSpPr>
            <a:cxnSpLocks/>
          </p:cNvCxnSpPr>
          <p:nvPr/>
        </p:nvCxnSpPr>
        <p:spPr>
          <a:xfrm>
            <a:off x="4847304" y="4058264"/>
            <a:ext cx="80624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95EAC2C-28C0-35AA-FD98-66A8576FE28A}"/>
              </a:ext>
            </a:extLst>
          </p:cNvPr>
          <p:cNvCxnSpPr>
            <a:cxnSpLocks/>
          </p:cNvCxnSpPr>
          <p:nvPr/>
        </p:nvCxnSpPr>
        <p:spPr>
          <a:xfrm>
            <a:off x="7093973" y="4618704"/>
            <a:ext cx="521110" cy="24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9550B00-A9D2-8EF8-FDC2-CDA6B061B806}"/>
              </a:ext>
            </a:extLst>
          </p:cNvPr>
          <p:cNvCxnSpPr>
            <a:cxnSpLocks/>
          </p:cNvCxnSpPr>
          <p:nvPr/>
        </p:nvCxnSpPr>
        <p:spPr>
          <a:xfrm>
            <a:off x="5797923" y="4618704"/>
            <a:ext cx="534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58885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67CCC-B0C1-AB2D-27A7-136AB7322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9A772-3683-31CF-B1D5-3841A504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 اكتبوا الفقرة التي سأمليها عليكم . انتبهوا لكتابة «التاء» في الكلمات.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يملي الأستاذ الفقرة في الشريحة الموالية </a:t>
            </a:r>
            <a:r>
              <a:rPr lang="ar-MA" sz="2400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دون إظهارها.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D75906-D6BD-D569-7CE9-609A34B8B9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14EBBD-7828-F88A-0BDE-FACBB264A2D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AD492-8739-F2F7-AE58-FEF814758A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0D9A8F-57B2-A7C9-5614-88703F790C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59D41B-E5F6-1F62-D814-B13B41C499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579118-D7EC-2957-A24C-409F5E9495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845547-FFE5-2416-92D1-79479F1E07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D2103C-B554-FFB5-F226-605DA8035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475698C-A025-F909-5CA3-8BC050D63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4137" y="2113935"/>
            <a:ext cx="2632820" cy="3877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C357C7C-1987-40A3-F205-3C11A6A34DE5}"/>
              </a:ext>
            </a:extLst>
          </p:cNvPr>
          <p:cNvSpPr/>
          <p:nvPr/>
        </p:nvSpPr>
        <p:spPr>
          <a:xfrm>
            <a:off x="3304137" y="4978470"/>
            <a:ext cx="2632820" cy="10127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DA3FEF8-C18C-04E8-E11D-89EF8ED458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441207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3748D-3092-B8CA-969F-5E4674A1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CC4D40-6E76-5F0B-7863-6450F6ED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008F8A-77BC-CCF3-1FEA-8B3D2EDB6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8357D7-A9CE-8505-276E-A6F71F04A73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994FF2-EE19-8F1F-DE83-422CB9FAA8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3915DE-57AB-BB83-33EC-FA98431799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3016C94-1764-4890-5065-5399571584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256A7A-1E54-0B43-3F23-12FDB0229E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566EC0-FBDC-67E9-863A-7DF9AB7DFA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85BE90-904E-4F0F-1B5B-7EC8A138D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BC2D5381-5E3A-828D-BA14-DD4FBCC9D6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8012737" y="644672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72B1F58-563D-746D-8A9F-07FC07F2CE7C}"/>
              </a:ext>
            </a:extLst>
          </p:cNvPr>
          <p:cNvSpPr txBox="1"/>
          <p:nvPr/>
        </p:nvSpPr>
        <p:spPr>
          <a:xfrm>
            <a:off x="719014" y="2257853"/>
            <a:ext cx="784488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يَقَعُ قَصْرُ "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اَلسّا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" في مَدينَ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ٱلرّاشِدِيَّ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تُحيطُ بِه غابا</a:t>
            </a:r>
            <a:r>
              <a:rPr lang="ar-MA" sz="48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تُ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ٱلنَّخيلِ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ٱلْكَثيفَ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ُ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تَشْتَهِرُ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ٱلْمِنْطَقَةُ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بِٱلْفِلاحَ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وَٱلزِّراعَ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حافَظَ سُكّانُها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ٱلْكُرَماءُ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عَلى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ٱلْعادا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ٱلْمَغْرِبِيَّ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ٱلْعَريقَ</a:t>
            </a:r>
            <a:r>
              <a:rPr lang="ar-MA" sz="48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ةِ</a:t>
            </a:r>
            <a:r>
              <a:rPr lang="ar-MA" sz="48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941634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2962860" y="3429000"/>
            <a:ext cx="4509513" cy="1331913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نُظْهِرُ حُبَّنا لِبَلَدِنا؟</a:t>
            </a:r>
          </a:p>
          <a:p>
            <a:pPr algn="just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كَيْفَ أَمَيِّزُ نَوْعَ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ٱلتّاءِ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آخِرِ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ٱلْكَلِمَةِ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الختام من يذكرنا بأهم العناصر التي تعلمناها خلال حصة اليوم؟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تذكروا الواجب المنزلي. ستنشدون القصيدة أمام زملائكم.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24D020E5-3323-22C3-A4EF-836C42DA13EB}"/>
              </a:ext>
            </a:extLst>
          </p:cNvPr>
          <p:cNvSpPr txBox="1">
            <a:spLocks/>
          </p:cNvSpPr>
          <p:nvPr/>
        </p:nvSpPr>
        <p:spPr>
          <a:xfrm>
            <a:off x="932751" y="2855270"/>
            <a:ext cx="5136048" cy="114746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أَحْفَظُ </a:t>
            </a:r>
            <a:r>
              <a:rPr lang="ar-MA" sz="4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ٱلْقَصيدَةَ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ِ</a:t>
            </a:r>
            <a:r>
              <a:rPr lang="ar-MA" sz="40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لٱسْتِظْهارِها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أَتَذَكَّرُ مَعانِيَ: 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فَخَرَ – هَوِيَ – نَسَبَ.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3">
            <a:extLst>
              <a:ext uri="{FF2B5EF4-FFF2-40B4-BE49-F238E27FC236}">
                <a16:creationId xmlns:a16="http://schemas.microsoft.com/office/drawing/2014/main" id="{2695F32A-F488-1DD5-CC6F-A0AD3A5FC2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1374" y="2786849"/>
            <a:ext cx="1049480" cy="104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8EC2366-E587-1BBA-07E5-4A67AA580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165D614A-AA5F-467E-E4C5-AD29F7E0DB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3" b="3"/>
          <a:stretch/>
        </p:blipFill>
        <p:spPr>
          <a:xfrm>
            <a:off x="985837" y="194468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19675</TotalTime>
  <Words>1527</Words>
  <Application>Microsoft Office PowerPoint</Application>
  <PresentationFormat>Affichage à l'écran (4:3)</PresentationFormat>
  <Paragraphs>441</Paragraphs>
  <Slides>62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62</vt:i4>
      </vt:variant>
    </vt:vector>
  </HeadingPairs>
  <TitlesOfParts>
    <vt:vector size="79" baseType="lpstr">
      <vt:lpstr>Arial</vt:lpstr>
      <vt:lpstr>Wingdings</vt:lpstr>
      <vt:lpstr>Dosis SemiBold</vt:lpstr>
      <vt:lpstr>Microsoft Uighur</vt:lpstr>
      <vt:lpstr>Dosis ExtraBold</vt:lpstr>
      <vt:lpstr>Calibri Light</vt:lpstr>
      <vt:lpstr>Dosis Medium</vt:lpstr>
      <vt:lpstr>Modern Love</vt:lpstr>
      <vt:lpstr>Dosis</vt:lpstr>
      <vt:lpstr>Calibri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افتتاح الحصة</vt:lpstr>
      <vt:lpstr>سنتدرب اليوم على توظيف الكلمات البصرية. من يذكر بالكلمات البصرية لهذا الأسبوع؟</vt:lpstr>
      <vt:lpstr>من يقرأ؟</vt:lpstr>
      <vt:lpstr>خذوا ألواحكم.</vt:lpstr>
      <vt:lpstr>اقرؤا الجملة. ستكتبون الكلمة الناقصة انطلاقا من الكلمات المقترحة.</vt:lpstr>
      <vt:lpstr>من وجد الكلمة المناسبة لمعنى الجملة؟ ما رأيكم؟   - صححوا</vt:lpstr>
      <vt:lpstr>هذه جملة أخرى. اكتبوا الكلمة الناقصة انطلاقا من الكلمات المقترحة.</vt:lpstr>
      <vt:lpstr>من وجد الكلمة المناسبة لمعنى الجملة؟ ما رأيك؟  ــــ صححوا.</vt:lpstr>
      <vt:lpstr>هذه جملة أخرى. اكتبوا الكلمة الناقصة انطلاقا من الكلمات المقترحة.</vt:lpstr>
      <vt:lpstr>من وجد الكلمة المناسبة لمعنى الجملة؟ ما رأيكم؟ ـــ صححوا.</vt:lpstr>
      <vt:lpstr>هذه جملة أخرى. اكتبوا الكلمة الناقصة انطلاقا من الكلمات المقترحة.</vt:lpstr>
      <vt:lpstr>من وجد الكلمة المناسبة لمعنى الجملة؟ ما رأيك؟  ــــ صححوا.</vt:lpstr>
      <vt:lpstr>Présentation PowerPoint</vt:lpstr>
      <vt:lpstr>نمر لحصة القراءة. النص الصفحة 103. سنتذوق النص. </vt:lpstr>
      <vt:lpstr>نصغي للقصيدة.</vt:lpstr>
      <vt:lpstr>من يقرأ المقطع الأول بشكل معبر؟ المقطع الثاني؟ ... (15 دقيقة).</vt:lpstr>
      <vt:lpstr>الآن، خذوا كراساتكم على الصفحة 105. من يقرأ التعليمة؟ أنجزوا </vt:lpstr>
      <vt:lpstr> نصحح. من يقرأ البيت الشعري؟ ما الكلمتان المتضادتان فيه؟</vt:lpstr>
      <vt:lpstr> من يجيب عن السؤال؟ </vt:lpstr>
      <vt:lpstr> نمر للتمرين الثاني. من يقرأ التعليمة؟ من يقرأ السؤال؟ ما المطلوب؟</vt:lpstr>
      <vt:lpstr> اقرؤا البيت وانتبهوا للأصوات ثم حددوا الكلمات المنتهية بالصوت نفسه. ثم أجيبوا عن السؤال.</vt:lpstr>
      <vt:lpstr> نصحح. من يقرأ البيت بشكل معبر؟ ما الصوت المتكرر آخر الكلمات؟ </vt:lpstr>
      <vt:lpstr>من يجيب عن السؤال؟</vt:lpstr>
      <vt:lpstr>صححوا.</vt:lpstr>
      <vt:lpstr>أعيدوا قراءة القصيدة. ما البيت الشعري الذي أعجبكم؟ ولماذا؟</vt:lpstr>
      <vt:lpstr>من يقرأ السؤال؟ من يجيب؟ </vt:lpstr>
      <vt:lpstr>من يريد إنشاد القصيدة أمام زملائه؟ </vt:lpstr>
      <vt:lpstr>Présentation PowerPoint</vt:lpstr>
      <vt:lpstr>من يجيب عن اللغز؟</vt:lpstr>
      <vt:lpstr>هذا لغز ثان.</vt:lpstr>
      <vt:lpstr>إملاء</vt:lpstr>
      <vt:lpstr>من يذكر بالحيلة التي تعلمناها سابقا لكتابة التاء في آخر الكلمة؟</vt:lpstr>
      <vt:lpstr>اليوم سنتدرب على طريقة جديدة لكتابة التاء في آخر الكلمة. انتبهوا</vt:lpstr>
      <vt:lpstr>عرض الفيديو</vt:lpstr>
      <vt:lpstr>نتذكر من يقرأ؟</vt:lpstr>
      <vt:lpstr>الآن، ستكتبون كلمات تنتهي بتاء. خذوا ألواحكم.</vt:lpstr>
      <vt:lpstr>سأنطق الكلمة، اكتبوا التاء بشكل صحيح.  ـــ ارفعوا الألواح عند الإشارة.  يبرر المتعلمون اختياراتهم.</vt:lpstr>
      <vt:lpstr>انتبهوا للتصحيح.</vt:lpstr>
      <vt:lpstr>سأنطق الكلمة، اكتبوا التاء بشكل صحيح.  ـــ ارفعوا الألواح عند الإشارة.  يبرر المتعلمون اختياراتهم.</vt:lpstr>
      <vt:lpstr>انتبهوا للتصحيح</vt:lpstr>
      <vt:lpstr>سأنطق الكلمة، اكتبوا التاء بشكل صحيح.  ـــ ارفعوا الألواح عند الإشارة.  يبرر المتعلمون اختياراتهم.</vt:lpstr>
      <vt:lpstr>انتبهوا للتصحيح</vt:lpstr>
      <vt:lpstr>خذوا كراساتكم على الصفحة 107. من يقرأ التعليمة 1؟  </vt:lpstr>
      <vt:lpstr>هذه فقرة بها كلمات خاطئة، جدوها وصححوها في الجدول كما في المثال. ـــ أنجزوا بشكل فردي.</vt:lpstr>
      <vt:lpstr>في ثنائيات، وضح لزميلك الأخطاء التي وجدتها. دقيقة واحدة.</vt:lpstr>
      <vt:lpstr>نصحح. جملة جملة. من يقرأ الجملة الأولى ؟ هل فيها كلمة خاطئة؟ ـــ هل أنتم متفقون؟</vt:lpstr>
      <vt:lpstr>انتبهوا للتصحيح.</vt:lpstr>
      <vt:lpstr>الآن اكتبوا الفقرة التي سأمليها عليكم . انتبهوا لكتابة «التاء» في الكلمات. يملي الأستاذ الفقرة في الشريحة الموالية دون إظهارها.</vt:lpstr>
      <vt:lpstr>انتبهوا للتصحيح.</vt:lpstr>
      <vt:lpstr>اختتام الحصة</vt:lpstr>
      <vt:lpstr>في الختام من يذكرنا بأهم العناصر التي تعلمناها خلال حصة اليوم؟ </vt:lpstr>
      <vt:lpstr>تذكروا الواجب المنزلي. ستنشدون القصيدة أمام زملائكم.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EL HAMDOUNI BTIHAJ</cp:lastModifiedBy>
  <cp:revision>63</cp:revision>
  <dcterms:created xsi:type="dcterms:W3CDTF">2023-09-20T21:35:22Z</dcterms:created>
  <dcterms:modified xsi:type="dcterms:W3CDTF">2026-01-04T14:52:47Z</dcterms:modified>
</cp:coreProperties>
</file>