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  <p:sldMasterId id="2147483815" r:id="rId9"/>
    <p:sldMasterId id="2147483839" r:id="rId10"/>
  </p:sldMasterIdLst>
  <p:notesMasterIdLst>
    <p:notesMasterId r:id="rId86"/>
  </p:notesMasterIdLst>
  <p:sldIdLst>
    <p:sldId id="2147482792" r:id="rId11"/>
    <p:sldId id="2147482471" r:id="rId12"/>
    <p:sldId id="2147482779" r:id="rId13"/>
    <p:sldId id="2147482693" r:id="rId14"/>
    <p:sldId id="2134806141" r:id="rId15"/>
    <p:sldId id="2147482813" r:id="rId16"/>
    <p:sldId id="2147482705" r:id="rId17"/>
    <p:sldId id="2134806601" r:id="rId18"/>
    <p:sldId id="2147482793" r:id="rId19"/>
    <p:sldId id="2134806588" r:id="rId20"/>
    <p:sldId id="2147482725" r:id="rId21"/>
    <p:sldId id="2147482726" r:id="rId22"/>
    <p:sldId id="2147482794" r:id="rId23"/>
    <p:sldId id="2147482795" r:id="rId24"/>
    <p:sldId id="2147482796" r:id="rId25"/>
    <p:sldId id="2147482797" r:id="rId26"/>
    <p:sldId id="2147482798" r:id="rId27"/>
    <p:sldId id="2147482799" r:id="rId28"/>
    <p:sldId id="2147482790" r:id="rId29"/>
    <p:sldId id="2134806939" r:id="rId30"/>
    <p:sldId id="2134806690" r:id="rId31"/>
    <p:sldId id="2147482732" r:id="rId32"/>
    <p:sldId id="2147482707" r:id="rId33"/>
    <p:sldId id="2147482784" r:id="rId34"/>
    <p:sldId id="2147482754" r:id="rId35"/>
    <p:sldId id="2147482800" r:id="rId36"/>
    <p:sldId id="2147482801" r:id="rId37"/>
    <p:sldId id="2147482802" r:id="rId38"/>
    <p:sldId id="2147482803" r:id="rId39"/>
    <p:sldId id="2147482804" r:id="rId40"/>
    <p:sldId id="2147482763" r:id="rId41"/>
    <p:sldId id="2147482827" r:id="rId42"/>
    <p:sldId id="2147482805" r:id="rId43"/>
    <p:sldId id="2147482806" r:id="rId44"/>
    <p:sldId id="2147482807" r:id="rId45"/>
    <p:sldId id="2147482764" r:id="rId46"/>
    <p:sldId id="2147482720" r:id="rId47"/>
    <p:sldId id="2147482734" r:id="rId48"/>
    <p:sldId id="2147482735" r:id="rId49"/>
    <p:sldId id="2147482808" r:id="rId50"/>
    <p:sldId id="2147482810" r:id="rId51"/>
    <p:sldId id="2147482811" r:id="rId52"/>
    <p:sldId id="2147482809" r:id="rId53"/>
    <p:sldId id="2147482739" r:id="rId54"/>
    <p:sldId id="2147482812" r:id="rId55"/>
    <p:sldId id="2147482664" r:id="rId56"/>
    <p:sldId id="2147482493" r:id="rId57"/>
    <p:sldId id="2147482781" r:id="rId58"/>
    <p:sldId id="2147482513" r:id="rId59"/>
    <p:sldId id="2147482748" r:id="rId60"/>
    <p:sldId id="2147482819" r:id="rId61"/>
    <p:sldId id="2147482820" r:id="rId62"/>
    <p:sldId id="2147482821" r:id="rId63"/>
    <p:sldId id="2147482822" r:id="rId64"/>
    <p:sldId id="2147482828" r:id="rId65"/>
    <p:sldId id="2147482823" r:id="rId66"/>
    <p:sldId id="2147482829" r:id="rId67"/>
    <p:sldId id="2147482824" r:id="rId68"/>
    <p:sldId id="2147482825" r:id="rId69"/>
    <p:sldId id="2147482826" r:id="rId70"/>
    <p:sldId id="2147482782" r:id="rId71"/>
    <p:sldId id="2147482744" r:id="rId72"/>
    <p:sldId id="2147482746" r:id="rId73"/>
    <p:sldId id="2147482774" r:id="rId74"/>
    <p:sldId id="2147482815" r:id="rId75"/>
    <p:sldId id="2147482816" r:id="rId76"/>
    <p:sldId id="2147482516" r:id="rId77"/>
    <p:sldId id="2147482814" r:id="rId78"/>
    <p:sldId id="2147482747" r:id="rId79"/>
    <p:sldId id="2147482817" r:id="rId80"/>
    <p:sldId id="2147482783" r:id="rId81"/>
    <p:sldId id="2134806870" r:id="rId82"/>
    <p:sldId id="2147482524" r:id="rId83"/>
    <p:sldId id="2147482818" r:id="rId84"/>
    <p:sldId id="2147482628" r:id="rId85"/>
  </p:sldIdLst>
  <p:sldSz cx="9144000" cy="6858000" type="screen4x3"/>
  <p:notesSz cx="6858000" cy="9144000"/>
  <p:embeddedFontLst>
    <p:embeddedFont>
      <p:font typeface="Dosis" panose="02010703020202060003" pitchFamily="2" charset="0"/>
      <p:regular r:id="rId87"/>
      <p:bold r:id="rId88"/>
    </p:embeddedFont>
    <p:embeddedFont>
      <p:font typeface="Dosis ExtraBold" pitchFamily="2" charset="0"/>
      <p:bold r:id="rId89"/>
    </p:embeddedFont>
    <p:embeddedFont>
      <p:font typeface="Dosis Medium" pitchFamily="2" charset="0"/>
      <p:regular r:id="rId90"/>
    </p:embeddedFont>
    <p:embeddedFont>
      <p:font typeface="Dosis SemiBold" panose="02010703020202060003" pitchFamily="2" charset="0"/>
      <p:regular r:id="rId91"/>
      <p:bold r:id="rId92"/>
    </p:embeddedFont>
    <p:embeddedFont>
      <p:font typeface="Microsoft Uighur" panose="02000000000000000000" pitchFamily="2" charset="-78"/>
      <p:regular r:id="rId93"/>
      <p:bold r:id="rId94"/>
    </p:embeddedFont>
    <p:embeddedFont>
      <p:font typeface="Modern Love" panose="04090805081005020601" pitchFamily="82" charset="0"/>
      <p:regular r:id="rId9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2E75B6"/>
    <a:srgbClr val="E2F5FF"/>
    <a:srgbClr val="424D7C"/>
    <a:srgbClr val="424D7B"/>
    <a:srgbClr val="00ACA4"/>
    <a:srgbClr val="FFFFFF"/>
    <a:srgbClr val="106585"/>
    <a:srgbClr val="0097B2"/>
    <a:srgbClr val="FC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1" autoAdjust="0"/>
    <p:restoredTop sz="94660"/>
  </p:normalViewPr>
  <p:slideViewPr>
    <p:cSldViewPr snapToGrid="0">
      <p:cViewPr varScale="1">
        <p:scale>
          <a:sx n="82" d="100"/>
          <a:sy n="82" d="100"/>
        </p:scale>
        <p:origin x="1613" y="72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font" Target="fonts/font3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8.fntdata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1.fntdata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font" Target="fonts/font7.fntdata"/><Relationship Id="rId98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09702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0480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59082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8217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5081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82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59069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6882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913452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31015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67151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116814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0460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1148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540542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00296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63074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42891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24166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70483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86902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50704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454400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6340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15146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07290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62798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43019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2965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15541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08764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92610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7474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47707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18346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50365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6386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4725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09468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3.xml"/><Relationship Id="rId21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01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5" r:id="rId20"/>
    <p:sldLayoutId id="2147483836" r:id="rId21"/>
    <p:sldLayoutId id="2147483837" r:id="rId22"/>
    <p:sldLayoutId id="21474838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122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1.png"/><Relationship Id="rId7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34.gif"/><Relationship Id="rId4" Type="http://schemas.openxmlformats.org/officeDocument/2006/relationships/image" Target="../media/image35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42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11" Type="http://schemas.openxmlformats.org/officeDocument/2006/relationships/customXml" Target="../ink/ink3.xml"/><Relationship Id="rId24" Type="http://schemas.microsoft.com/office/2007/relationships/hdphoto" Target="../media/hdphoto7.wdp"/><Relationship Id="rId15" Type="http://schemas.openxmlformats.org/officeDocument/2006/relationships/customXml" Target="../ink/ink5.xml"/><Relationship Id="rId23" Type="http://schemas.openxmlformats.org/officeDocument/2006/relationships/image" Target="../media/image50.png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10" Type="http://schemas.microsoft.com/office/2007/relationships/hdphoto" Target="../media/hdphoto9.wdp"/><Relationship Id="rId4" Type="http://schemas.openxmlformats.org/officeDocument/2006/relationships/image" Target="../media/image37.png"/><Relationship Id="rId9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hdphoto" Target="../media/hdphoto10.wdp"/><Relationship Id="rId7" Type="http://schemas.openxmlformats.org/officeDocument/2006/relationships/image" Target="../media/image3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4.gif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A1AFE74-53B8-0905-0B7E-6859B5921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3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توظيف مفردات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: لعبة جدتي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الجملة الفعلية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وصف شخص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مفردات: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الظاهرة اللغوية: الجملة الفعلية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أسلوب الوصف لوصف شخص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الواجب المنزلي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نشطة اعتيادية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31108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1661108" y="48135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661108" y="2542889"/>
            <a:ext cx="4038124" cy="67909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6070183" y="4124380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14F94-80A0-0D96-0249-85DE96BF8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AC8177D-CF5A-8366-295B-5697E29D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خذوا الألواح. ستكتبون جملا تامة بترتيب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5898D82-AC6C-1387-665C-DD9B82D93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84479D-E99A-6082-4422-4182674557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183B5A-267B-69B9-35FC-90FD3BA5D5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17C4DC-7AD7-7327-C5EA-4FB43DA44E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6A49A6-7F9D-6DD0-AEC1-2F2D2C88DE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E764BF-AF53-7364-6434-CFA11C44BE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2DDF4-EF86-8ECE-8BCA-E483B3AFA8D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FEF5B8-BD94-ADD4-7C2A-E37FFA7CD0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0A7D55C-FFA1-4917-3AAB-EC4C04F0B7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E96F0FEF-15CA-01A1-19D0-1118F6FD409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9451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تامة. انتبهوا هناك كلمة زائدة.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375475" y="-14400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448038-F8A1-D863-ACDD-941BE2B33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3CA89DE-7988-27C8-BB3A-91D2EC8D99A2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700EF6E-052C-226E-2A78-840BB25FE60D}"/>
              </a:ext>
            </a:extLst>
          </p:cNvPr>
          <p:cNvGrpSpPr/>
          <p:nvPr/>
        </p:nvGrpSpPr>
        <p:grpSpPr>
          <a:xfrm>
            <a:off x="756629" y="2282474"/>
            <a:ext cx="7630741" cy="851297"/>
            <a:chOff x="718572" y="2567658"/>
            <a:chExt cx="7630741" cy="85129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F9D0EC7-7FD7-C61A-A2B9-FDC3916F8E9C}"/>
                </a:ext>
              </a:extLst>
            </p:cNvPr>
            <p:cNvGrpSpPr/>
            <p:nvPr/>
          </p:nvGrpSpPr>
          <p:grpSpPr>
            <a:xfrm>
              <a:off x="718572" y="2567658"/>
              <a:ext cx="4559383" cy="851297"/>
              <a:chOff x="201596" y="2478973"/>
              <a:chExt cx="4559383" cy="851297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446D9ED4-17A8-042B-7E5A-F254D5A5F0EF}"/>
                  </a:ext>
                </a:extLst>
              </p:cNvPr>
              <p:cNvGrpSpPr/>
              <p:nvPr/>
            </p:nvGrpSpPr>
            <p:grpSpPr>
              <a:xfrm>
                <a:off x="201596" y="2478973"/>
                <a:ext cx="4559383" cy="851297"/>
                <a:chOff x="1674023" y="2501622"/>
                <a:chExt cx="3681058" cy="851297"/>
              </a:xfrm>
            </p:grpSpPr>
            <p:sp>
              <p:nvSpPr>
                <p:cNvPr id="20" name="ZoneTexte 33">
                  <a:extLst>
                    <a:ext uri="{FF2B5EF4-FFF2-40B4-BE49-F238E27FC236}">
                      <a16:creationId xmlns:a16="http://schemas.microsoft.com/office/drawing/2014/main" id="{03C9887E-68DF-5CC5-F56B-702D14F684F3}"/>
                    </a:ext>
                  </a:extLst>
                </p:cNvPr>
                <p:cNvSpPr txBox="1"/>
                <p:nvPr/>
              </p:nvSpPr>
              <p:spPr>
                <a:xfrm>
                  <a:off x="4245704" y="2501622"/>
                  <a:ext cx="110937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بَسيطَةٌ</a:t>
                  </a:r>
                </a:p>
              </p:txBody>
            </p:sp>
            <p:sp>
              <p:nvSpPr>
                <p:cNvPr id="21" name="ZoneTexte 34">
                  <a:extLst>
                    <a:ext uri="{FF2B5EF4-FFF2-40B4-BE49-F238E27FC236}">
                      <a16:creationId xmlns:a16="http://schemas.microsoft.com/office/drawing/2014/main" id="{1C05C79A-CD4D-B0B6-6156-E13233E81298}"/>
                    </a:ext>
                  </a:extLst>
                </p:cNvPr>
                <p:cNvSpPr txBox="1"/>
                <p:nvPr/>
              </p:nvSpPr>
              <p:spPr>
                <a:xfrm>
                  <a:off x="1674023" y="2501622"/>
                  <a:ext cx="1086355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أَلْعابُ</a:t>
                  </a:r>
                </a:p>
              </p:txBody>
            </p:sp>
          </p:grpSp>
          <p:sp>
            <p:nvSpPr>
              <p:cNvPr id="19" name="ZoneTexte 32">
                <a:extLst>
                  <a:ext uri="{FF2B5EF4-FFF2-40B4-BE49-F238E27FC236}">
                    <a16:creationId xmlns:a16="http://schemas.microsoft.com/office/drawing/2014/main" id="{779C7F37-77F7-6714-23F0-B9A0051E8CF6}"/>
                  </a:ext>
                </a:extLst>
              </p:cNvPr>
              <p:cNvSpPr txBox="1"/>
              <p:nvPr/>
            </p:nvSpPr>
            <p:spPr>
              <a:xfrm>
                <a:off x="1708760" y="2478973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أَلْعابِ</a:t>
                </a:r>
              </a:p>
            </p:txBody>
          </p:sp>
        </p:grpSp>
        <p:sp>
          <p:nvSpPr>
            <p:cNvPr id="14" name="ZoneTexte 29">
              <a:extLst>
                <a:ext uri="{FF2B5EF4-FFF2-40B4-BE49-F238E27FC236}">
                  <a16:creationId xmlns:a16="http://schemas.microsoft.com/office/drawing/2014/main" id="{23B81D2C-AE6E-EC21-A25F-1A1BC778F866}"/>
                </a:ext>
              </a:extLst>
            </p:cNvPr>
            <p:cNvSpPr txBox="1"/>
            <p:nvPr/>
          </p:nvSpPr>
          <p:spPr>
            <a:xfrm>
              <a:off x="5439552" y="2567658"/>
              <a:ext cx="1374081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ٱلْماضي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ZoneTexte 30">
              <a:extLst>
                <a:ext uri="{FF2B5EF4-FFF2-40B4-BE49-F238E27FC236}">
                  <a16:creationId xmlns:a16="http://schemas.microsoft.com/office/drawing/2014/main" id="{D3E9562A-6FA2-F341-C9F9-5D10EFCC26DC}"/>
                </a:ext>
              </a:extLst>
            </p:cNvPr>
            <p:cNvSpPr txBox="1"/>
            <p:nvPr/>
          </p:nvSpPr>
          <p:spPr>
            <a:xfrm>
              <a:off x="6975232" y="2567658"/>
              <a:ext cx="1374081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وَمُمْتِعَةٌ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EC4-121F-29F9-B152-AFEA669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6D4C9AA-39CE-80C8-1CD2-878677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89022F-3E0D-6A6E-9CD5-10C32EE45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2FB99-740F-32E9-C029-26C7C3E6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3034E-6904-A7C0-AD91-E0D25EAAC9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35BD83-DBD6-E5D7-12AA-A4ACACCD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FBD9-C47A-68DF-23EF-648D056AD2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E54C3D-FE1A-22C0-B748-1883B84DC4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03733-B61B-47DE-93DD-3EB84743D2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AD7F9-077A-8E3C-3774-06DEEEF92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20F5404-4B1C-EB7B-E9CE-1AC6B1C71F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6A2998-3174-640F-76AD-27B1E7D5E9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339" y="2256367"/>
            <a:ext cx="3009899" cy="30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8272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9248D-02A3-A933-7F6C-B628E4F8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0EDA766-94F3-4564-7E16-A60DEA5D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01" y="754744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C6EB2E-95CD-34BB-1D0B-CDBD2D2C4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EB59A0-018A-D32F-726D-BCFB6B51B7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55587D-7234-C401-3897-CADA21DB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DB6DB1-9DF8-EFA4-1BE9-742A1A874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183F8F-796B-7E69-CD59-3BF131AA65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75E16B-A368-65C0-39B4-E532CC9FF8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B664BF-2B0B-5899-FC2F-E92F9E6AAA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D4F723-38E9-70B4-9B39-EAEE544FBA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413054-7642-73ED-EF64-C9C5F04FCCB8}"/>
              </a:ext>
            </a:extLst>
          </p:cNvPr>
          <p:cNvSpPr txBox="1"/>
          <p:nvPr/>
        </p:nvSpPr>
        <p:spPr>
          <a:xfrm>
            <a:off x="1582603" y="399748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أَلْعابُ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ٱلْماضي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بَسيطَةٌ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وَمُمْتِعَةٌ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B88B1F-42CB-7078-1AB7-CB4E17B949F5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9B21A7B-6983-2ECF-044A-EF0F3D73F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773F4F62-3E10-B43F-0268-3E54F4C896DE}"/>
              </a:ext>
            </a:extLst>
          </p:cNvPr>
          <p:cNvGrpSpPr/>
          <p:nvPr/>
        </p:nvGrpSpPr>
        <p:grpSpPr>
          <a:xfrm>
            <a:off x="2762460" y="2374617"/>
            <a:ext cx="794261" cy="606607"/>
            <a:chOff x="7194176" y="2796988"/>
            <a:chExt cx="980864" cy="1318513"/>
          </a:xfrm>
        </p:grpSpPr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EEDA8073-D630-6EC9-939D-459149FA5901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F8327D9C-51AE-851F-8FDF-88DDD6E7FC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" name="ZoneTexte 33">
            <a:extLst>
              <a:ext uri="{FF2B5EF4-FFF2-40B4-BE49-F238E27FC236}">
                <a16:creationId xmlns:a16="http://schemas.microsoft.com/office/drawing/2014/main" id="{D5FFBDB1-FD34-1FED-3229-8B49FA6835DD}"/>
              </a:ext>
            </a:extLst>
          </p:cNvPr>
          <p:cNvSpPr txBox="1"/>
          <p:nvPr/>
        </p:nvSpPr>
        <p:spPr>
          <a:xfrm>
            <a:off x="3941930" y="2282474"/>
            <a:ext cx="1374082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بَسيطَةٌ</a:t>
            </a:r>
          </a:p>
        </p:txBody>
      </p:sp>
      <p:sp>
        <p:nvSpPr>
          <p:cNvPr id="12" name="ZoneTexte 34">
            <a:extLst>
              <a:ext uri="{FF2B5EF4-FFF2-40B4-BE49-F238E27FC236}">
                <a16:creationId xmlns:a16="http://schemas.microsoft.com/office/drawing/2014/main" id="{290D4504-7887-3B61-3872-F227EE7A0100}"/>
              </a:ext>
            </a:extLst>
          </p:cNvPr>
          <p:cNvSpPr txBox="1"/>
          <p:nvPr/>
        </p:nvSpPr>
        <p:spPr>
          <a:xfrm>
            <a:off x="756629" y="2282474"/>
            <a:ext cx="1345567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أَلْعابُ</a:t>
            </a:r>
          </a:p>
        </p:txBody>
      </p:sp>
      <p:sp>
        <p:nvSpPr>
          <p:cNvPr id="14" name="ZoneTexte 32">
            <a:extLst>
              <a:ext uri="{FF2B5EF4-FFF2-40B4-BE49-F238E27FC236}">
                <a16:creationId xmlns:a16="http://schemas.microsoft.com/office/drawing/2014/main" id="{DA36D2B4-49B1-1AAE-239B-833A653E3282}"/>
              </a:ext>
            </a:extLst>
          </p:cNvPr>
          <p:cNvSpPr txBox="1"/>
          <p:nvPr/>
        </p:nvSpPr>
        <p:spPr>
          <a:xfrm>
            <a:off x="2263793" y="2282474"/>
            <a:ext cx="1516540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أَلْعابِ</a:t>
            </a:r>
          </a:p>
        </p:txBody>
      </p:sp>
      <p:sp>
        <p:nvSpPr>
          <p:cNvPr id="16" name="ZoneTexte 29">
            <a:extLst>
              <a:ext uri="{FF2B5EF4-FFF2-40B4-BE49-F238E27FC236}">
                <a16:creationId xmlns:a16="http://schemas.microsoft.com/office/drawing/2014/main" id="{C53C9851-841B-8E31-9370-6679DEE486EC}"/>
              </a:ext>
            </a:extLst>
          </p:cNvPr>
          <p:cNvSpPr txBox="1"/>
          <p:nvPr/>
        </p:nvSpPr>
        <p:spPr>
          <a:xfrm>
            <a:off x="5477609" y="2282474"/>
            <a:ext cx="13740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ٱلْماضي</a:t>
            </a:r>
            <a:endParaRPr lang="ar-MA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ZoneTexte 30">
            <a:extLst>
              <a:ext uri="{FF2B5EF4-FFF2-40B4-BE49-F238E27FC236}">
                <a16:creationId xmlns:a16="http://schemas.microsoft.com/office/drawing/2014/main" id="{B1BF955D-B1DE-6E57-4FAC-DFF0A72F421E}"/>
              </a:ext>
            </a:extLst>
          </p:cNvPr>
          <p:cNvSpPr txBox="1"/>
          <p:nvPr/>
        </p:nvSpPr>
        <p:spPr>
          <a:xfrm>
            <a:off x="7013289" y="2282474"/>
            <a:ext cx="13740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وَمُمْتِعَةٌ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388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CF69E-734B-3248-65DC-19F9430CF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E0E6152-C202-2D93-22C8-F7AEC525B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اسمية. انتبهوا هناك كلمة زائدة.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1A2A2E-BB6E-51F0-0877-6F4EAED25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CA3669-2862-CAA9-B3CE-F5DA7DC2D2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CE5242-473D-450F-1CB0-6D122B7FC8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904E79-524A-65CF-750D-2A80A02026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064240-71BB-8055-BF54-45FBD36897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B97891-F9EC-28B4-76B9-A1FAC7B69E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BBA21B-5B9F-7FFE-70E4-912F3C93DF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6B5C7-A386-B8A8-B924-9FCF52DC7FDB}"/>
              </a:ext>
            </a:extLst>
          </p:cNvPr>
          <p:cNvSpPr>
            <a:spLocks/>
          </p:cNvSpPr>
          <p:nvPr/>
        </p:nvSpPr>
        <p:spPr>
          <a:xfrm>
            <a:off x="2375475" y="-14400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D3D065-B7BF-0DEB-9AE1-1ADC9361A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8B40190-8D4D-6411-BA10-BF5EF9967938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63AA8C-D7EB-189B-9A7A-7F2FCA049C1B}"/>
              </a:ext>
            </a:extLst>
          </p:cNvPr>
          <p:cNvGrpSpPr/>
          <p:nvPr/>
        </p:nvGrpSpPr>
        <p:grpSpPr>
          <a:xfrm>
            <a:off x="801286" y="2282474"/>
            <a:ext cx="7630741" cy="851297"/>
            <a:chOff x="718572" y="2567658"/>
            <a:chExt cx="7630741" cy="85129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8551460-5458-F027-69FF-76EB3FBC020D}"/>
                </a:ext>
              </a:extLst>
            </p:cNvPr>
            <p:cNvGrpSpPr/>
            <p:nvPr/>
          </p:nvGrpSpPr>
          <p:grpSpPr>
            <a:xfrm>
              <a:off x="718572" y="2567658"/>
              <a:ext cx="4559383" cy="851297"/>
              <a:chOff x="201596" y="2478973"/>
              <a:chExt cx="4559383" cy="851297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E1A1463B-76DF-8265-4DE1-63DF5C0F8F00}"/>
                  </a:ext>
                </a:extLst>
              </p:cNvPr>
              <p:cNvGrpSpPr/>
              <p:nvPr/>
            </p:nvGrpSpPr>
            <p:grpSpPr>
              <a:xfrm>
                <a:off x="201596" y="2478973"/>
                <a:ext cx="4559383" cy="851297"/>
                <a:chOff x="1674023" y="2501622"/>
                <a:chExt cx="3681058" cy="851297"/>
              </a:xfrm>
            </p:grpSpPr>
            <p:sp>
              <p:nvSpPr>
                <p:cNvPr id="20" name="ZoneTexte 33">
                  <a:extLst>
                    <a:ext uri="{FF2B5EF4-FFF2-40B4-BE49-F238E27FC236}">
                      <a16:creationId xmlns:a16="http://schemas.microsoft.com/office/drawing/2014/main" id="{012B0468-8719-83CF-36E7-55F2FD61A81E}"/>
                    </a:ext>
                  </a:extLst>
                </p:cNvPr>
                <p:cNvSpPr txBox="1"/>
                <p:nvPr/>
              </p:nvSpPr>
              <p:spPr>
                <a:xfrm>
                  <a:off x="4245704" y="2501622"/>
                  <a:ext cx="110937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اَلْجَدَّةُ</a:t>
                  </a:r>
                </a:p>
              </p:txBody>
            </p:sp>
            <p:sp>
              <p:nvSpPr>
                <p:cNvPr id="21" name="ZoneTexte 34">
                  <a:extLst>
                    <a:ext uri="{FF2B5EF4-FFF2-40B4-BE49-F238E27FC236}">
                      <a16:creationId xmlns:a16="http://schemas.microsoft.com/office/drawing/2014/main" id="{AADBCF56-A5A6-41E2-CFD3-5A07B2809410}"/>
                    </a:ext>
                  </a:extLst>
                </p:cNvPr>
                <p:cNvSpPr txBox="1"/>
                <p:nvPr/>
              </p:nvSpPr>
              <p:spPr>
                <a:xfrm>
                  <a:off x="1674023" y="2501622"/>
                  <a:ext cx="1086355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ذِكْرَياتِ</a:t>
                  </a:r>
                </a:p>
              </p:txBody>
            </p:sp>
          </p:grpSp>
          <p:sp>
            <p:nvSpPr>
              <p:cNvPr id="19" name="ZoneTexte 32">
                <a:extLst>
                  <a:ext uri="{FF2B5EF4-FFF2-40B4-BE49-F238E27FC236}">
                    <a16:creationId xmlns:a16="http://schemas.microsoft.com/office/drawing/2014/main" id="{CFE9AA6D-0222-E338-C5C7-BE02B534C334}"/>
                  </a:ext>
                </a:extLst>
              </p:cNvPr>
              <p:cNvSpPr txBox="1"/>
              <p:nvPr/>
            </p:nvSpPr>
            <p:spPr>
              <a:xfrm>
                <a:off x="1708760" y="2478973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طُفولَتِها</a:t>
                </a:r>
              </a:p>
            </p:txBody>
          </p:sp>
        </p:grpSp>
        <p:sp>
          <p:nvSpPr>
            <p:cNvPr id="14" name="ZoneTexte 29">
              <a:extLst>
                <a:ext uri="{FF2B5EF4-FFF2-40B4-BE49-F238E27FC236}">
                  <a16:creationId xmlns:a16="http://schemas.microsoft.com/office/drawing/2014/main" id="{D4487A91-3E2E-C630-99BC-4698C93BABB4}"/>
                </a:ext>
              </a:extLst>
            </p:cNvPr>
            <p:cNvSpPr txBox="1"/>
            <p:nvPr/>
          </p:nvSpPr>
          <p:spPr>
            <a:xfrm>
              <a:off x="5439552" y="2567658"/>
              <a:ext cx="1374081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ٱلْجَدَّةُ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ZoneTexte 30">
              <a:extLst>
                <a:ext uri="{FF2B5EF4-FFF2-40B4-BE49-F238E27FC236}">
                  <a16:creationId xmlns:a16="http://schemas.microsoft.com/office/drawing/2014/main" id="{7ACCCE40-85A5-FE1B-497B-95E253D69EF7}"/>
                </a:ext>
              </a:extLst>
            </p:cNvPr>
            <p:cNvSpPr txBox="1"/>
            <p:nvPr/>
          </p:nvSpPr>
          <p:spPr>
            <a:xfrm>
              <a:off x="6975232" y="2567658"/>
              <a:ext cx="1374081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تَتَذَكَّرُ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616548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92100-80BE-8D33-3841-C30848E27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00964ED-D636-2E58-80EE-7B45A9038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هل هي اسمية؟ هل أنتم متفقون؟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0F01B0-AEDA-327E-25DE-253AD6820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74A9F8-359B-FA61-6ECD-F660294C40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68B2DA-D727-2BB9-EE3E-CAF01034DC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265FBA-60E9-8E78-43BA-4E86074F67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C96DA2-B856-DFF6-AB9B-2C2DBA4905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93662C-8A39-D6D8-311F-65362FE467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619CE4-2A00-49DD-94D7-05E2DF451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039161-C44E-A18A-1979-87127EAD377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D3C0EFE-1123-8540-C29F-ECCCAAE9F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326DD1-73F9-CADC-134A-42D7C23DD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339" y="2256367"/>
            <a:ext cx="3009899" cy="30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7023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1FC03-C22C-1BD8-5B83-32F9C57C9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3317E4C-DCEA-A911-FF14-5E54BAFF1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01" y="754744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658989-6FF7-C7D7-96A7-F5C724D1E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6EC0E7-9B35-3C6B-7C95-6383244F7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B85078-E69D-0E91-B965-E81D243392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B158B8-7449-D2BC-2526-4F93BD0905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0BA00F-E863-F912-F834-59B4F5B732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19A6CC-2160-3BDE-0174-26CFA9730D8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597C12-2F06-A0A0-4E3F-F7C663F4DF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4BB3BD-34A9-7A6E-1BF4-C37BB0F377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8EA1D2-B3BE-4520-63FF-24E2591E7925}"/>
              </a:ext>
            </a:extLst>
          </p:cNvPr>
          <p:cNvSpPr txBox="1"/>
          <p:nvPr/>
        </p:nvSpPr>
        <p:spPr>
          <a:xfrm>
            <a:off x="1582603" y="399748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اَلْجَدَّةُ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تَتَذَكَّرُ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ذِكْرَياتِ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طُفولَتِها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1138A36-B1D2-89CF-8377-9033B1DFB18A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428395B-DC2D-0065-7679-4E565F6ABC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063E1E4E-ABC4-77DA-6A24-9815D9A08332}"/>
              </a:ext>
            </a:extLst>
          </p:cNvPr>
          <p:cNvGrpSpPr/>
          <p:nvPr/>
        </p:nvGrpSpPr>
        <p:grpSpPr>
          <a:xfrm>
            <a:off x="5865015" y="2442254"/>
            <a:ext cx="794261" cy="606607"/>
            <a:chOff x="7194176" y="2796988"/>
            <a:chExt cx="980864" cy="1318513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0D7E00A-EFA8-A47B-996A-E4D87ABF254D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7F546C53-9710-B9B4-E616-F962C3BA2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ZoneTexte 33">
            <a:extLst>
              <a:ext uri="{FF2B5EF4-FFF2-40B4-BE49-F238E27FC236}">
                <a16:creationId xmlns:a16="http://schemas.microsoft.com/office/drawing/2014/main" id="{76BEB6CF-5C69-2579-2927-588BE097705C}"/>
              </a:ext>
            </a:extLst>
          </p:cNvPr>
          <p:cNvSpPr txBox="1"/>
          <p:nvPr/>
        </p:nvSpPr>
        <p:spPr>
          <a:xfrm>
            <a:off x="3986587" y="2282474"/>
            <a:ext cx="1374082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اَلْجَدَّةُ</a:t>
            </a:r>
          </a:p>
        </p:txBody>
      </p:sp>
      <p:sp>
        <p:nvSpPr>
          <p:cNvPr id="20" name="ZoneTexte 34">
            <a:extLst>
              <a:ext uri="{FF2B5EF4-FFF2-40B4-BE49-F238E27FC236}">
                <a16:creationId xmlns:a16="http://schemas.microsoft.com/office/drawing/2014/main" id="{FFD30025-434E-3978-5084-32446669B8FC}"/>
              </a:ext>
            </a:extLst>
          </p:cNvPr>
          <p:cNvSpPr txBox="1"/>
          <p:nvPr/>
        </p:nvSpPr>
        <p:spPr>
          <a:xfrm>
            <a:off x="801286" y="2282474"/>
            <a:ext cx="1345567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ذِكْرَياتِ</a:t>
            </a:r>
          </a:p>
        </p:txBody>
      </p:sp>
      <p:sp>
        <p:nvSpPr>
          <p:cNvPr id="21" name="ZoneTexte 32">
            <a:extLst>
              <a:ext uri="{FF2B5EF4-FFF2-40B4-BE49-F238E27FC236}">
                <a16:creationId xmlns:a16="http://schemas.microsoft.com/office/drawing/2014/main" id="{DB18A8AE-C350-0998-4FAD-D96B801BF1B6}"/>
              </a:ext>
            </a:extLst>
          </p:cNvPr>
          <p:cNvSpPr txBox="1"/>
          <p:nvPr/>
        </p:nvSpPr>
        <p:spPr>
          <a:xfrm>
            <a:off x="2308450" y="2282474"/>
            <a:ext cx="1516540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طُفولَتِها</a:t>
            </a:r>
          </a:p>
        </p:txBody>
      </p:sp>
      <p:sp>
        <p:nvSpPr>
          <p:cNvPr id="22" name="ZoneTexte 29">
            <a:extLst>
              <a:ext uri="{FF2B5EF4-FFF2-40B4-BE49-F238E27FC236}">
                <a16:creationId xmlns:a16="http://schemas.microsoft.com/office/drawing/2014/main" id="{E1E04551-645F-4FE3-A57D-6A660D4BAC37}"/>
              </a:ext>
            </a:extLst>
          </p:cNvPr>
          <p:cNvSpPr txBox="1"/>
          <p:nvPr/>
        </p:nvSpPr>
        <p:spPr>
          <a:xfrm>
            <a:off x="5522266" y="2282474"/>
            <a:ext cx="13740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ٱلْجَدَّةُ</a:t>
            </a:r>
            <a:endParaRPr lang="ar-MA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ZoneTexte 30">
            <a:extLst>
              <a:ext uri="{FF2B5EF4-FFF2-40B4-BE49-F238E27FC236}">
                <a16:creationId xmlns:a16="http://schemas.microsoft.com/office/drawing/2014/main" id="{006BF0C9-7580-A34F-8DC7-B02127672254}"/>
              </a:ext>
            </a:extLst>
          </p:cNvPr>
          <p:cNvSpPr txBox="1"/>
          <p:nvPr/>
        </p:nvSpPr>
        <p:spPr>
          <a:xfrm>
            <a:off x="7057946" y="2282474"/>
            <a:ext cx="13740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تَتَذَكَّرُ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33910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03BF8-2759-DF7C-B5C4-8CB199003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1CCD3E5-3F99-9EDD-4F1E-DEC3BACE1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اسمية. انتبهوا هناك كلمة زائدة.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506A0E-AD19-8158-70D1-82389387C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F99C81-C284-809E-B8A6-721A7F72B6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1F8FD8-F9F5-CC49-DF89-5F33283833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6ECD7B-67D9-EE95-1598-D120D45762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31690D-694E-CCCD-B2E2-3067B732B6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641949-FA9A-D7E0-2BFB-F563744C3B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44CDA9-4391-284B-134C-CA02833F1C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900056-E107-E1B7-8185-E1B649A65AEA}"/>
              </a:ext>
            </a:extLst>
          </p:cNvPr>
          <p:cNvSpPr>
            <a:spLocks/>
          </p:cNvSpPr>
          <p:nvPr/>
        </p:nvSpPr>
        <p:spPr>
          <a:xfrm>
            <a:off x="2375475" y="-14400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0A7DB5D-3CBB-576F-299E-A1DE950209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8F3662-DC02-73BB-71D4-848EB33A2D40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EEC7328-E367-8A1B-AE1E-D725F1BE00B4}"/>
              </a:ext>
            </a:extLst>
          </p:cNvPr>
          <p:cNvGrpSpPr/>
          <p:nvPr/>
        </p:nvGrpSpPr>
        <p:grpSpPr>
          <a:xfrm>
            <a:off x="532435" y="2346796"/>
            <a:ext cx="8219813" cy="851297"/>
            <a:chOff x="532435" y="2346796"/>
            <a:chExt cx="8219813" cy="85129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5AD3CD2-050D-2EC8-35F8-0F42EBFA04EE}"/>
                </a:ext>
              </a:extLst>
            </p:cNvPr>
            <p:cNvGrpSpPr/>
            <p:nvPr/>
          </p:nvGrpSpPr>
          <p:grpSpPr>
            <a:xfrm>
              <a:off x="532435" y="2346796"/>
              <a:ext cx="8219813" cy="851297"/>
              <a:chOff x="744388" y="2631980"/>
              <a:chExt cx="7925146" cy="851297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552492A-4038-F739-09E9-3788975AA92E}"/>
                  </a:ext>
                </a:extLst>
              </p:cNvPr>
              <p:cNvGrpSpPr/>
              <p:nvPr/>
            </p:nvGrpSpPr>
            <p:grpSpPr>
              <a:xfrm>
                <a:off x="744388" y="2631980"/>
                <a:ext cx="4825059" cy="851297"/>
                <a:chOff x="227412" y="2543295"/>
                <a:chExt cx="4825059" cy="851297"/>
              </a:xfrm>
            </p:grpSpPr>
            <p:grpSp>
              <p:nvGrpSpPr>
                <p:cNvPr id="18" name="Groupe 17">
                  <a:extLst>
                    <a:ext uri="{FF2B5EF4-FFF2-40B4-BE49-F238E27FC236}">
                      <a16:creationId xmlns:a16="http://schemas.microsoft.com/office/drawing/2014/main" id="{C0C424AA-1A09-32FF-28DE-887B29D58285}"/>
                    </a:ext>
                  </a:extLst>
                </p:cNvPr>
                <p:cNvGrpSpPr/>
                <p:nvPr/>
              </p:nvGrpSpPr>
              <p:grpSpPr>
                <a:xfrm>
                  <a:off x="227412" y="2543295"/>
                  <a:ext cx="4825059" cy="851297"/>
                  <a:chOff x="1694866" y="2565944"/>
                  <a:chExt cx="3895553" cy="851297"/>
                </a:xfrm>
              </p:grpSpPr>
              <p:sp>
                <p:nvSpPr>
                  <p:cNvPr id="20" name="ZoneTexte 33">
                    <a:extLst>
                      <a:ext uri="{FF2B5EF4-FFF2-40B4-BE49-F238E27FC236}">
                        <a16:creationId xmlns:a16="http://schemas.microsoft.com/office/drawing/2014/main" id="{F2B3CBDE-BA3C-EF75-6F3F-591BBA2E8702}"/>
                      </a:ext>
                    </a:extLst>
                  </p:cNvPr>
                  <p:cNvSpPr txBox="1"/>
                  <p:nvPr/>
                </p:nvSpPr>
                <p:spPr>
                  <a:xfrm>
                    <a:off x="4643939" y="2565944"/>
                    <a:ext cx="946480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اَلطُّيورُ</a:t>
                    </a:r>
                  </a:p>
                </p:txBody>
              </p:sp>
              <p:sp>
                <p:nvSpPr>
                  <p:cNvPr id="21" name="ZoneTexte 34">
                    <a:extLst>
                      <a:ext uri="{FF2B5EF4-FFF2-40B4-BE49-F238E27FC236}">
                        <a16:creationId xmlns:a16="http://schemas.microsoft.com/office/drawing/2014/main" id="{DA60E4B6-3181-9866-78B5-C53128F958D6}"/>
                      </a:ext>
                    </a:extLst>
                  </p:cNvPr>
                  <p:cNvSpPr txBox="1"/>
                  <p:nvPr/>
                </p:nvSpPr>
                <p:spPr>
                  <a:xfrm>
                    <a:off x="1694866" y="2565944"/>
                    <a:ext cx="67070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نَحْوَ</a:t>
                    </a:r>
                  </a:p>
                </p:txBody>
              </p:sp>
            </p:grpSp>
            <p:sp>
              <p:nvSpPr>
                <p:cNvPr id="19" name="ZoneTexte 32">
                  <a:extLst>
                    <a:ext uri="{FF2B5EF4-FFF2-40B4-BE49-F238E27FC236}">
                      <a16:creationId xmlns:a16="http://schemas.microsoft.com/office/drawing/2014/main" id="{217AB864-A063-910C-169C-4AB0782943B2}"/>
                    </a:ext>
                  </a:extLst>
                </p:cNvPr>
                <p:cNvSpPr txBox="1"/>
                <p:nvPr/>
              </p:nvSpPr>
              <p:spPr>
                <a:xfrm>
                  <a:off x="1162700" y="2543295"/>
                  <a:ext cx="1201278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اَلطُّيورَ</a:t>
                  </a:r>
                </a:p>
              </p:txBody>
            </p:sp>
          </p:grpSp>
          <p:sp>
            <p:nvSpPr>
              <p:cNvPr id="14" name="ZoneTexte 29">
                <a:extLst>
                  <a:ext uri="{FF2B5EF4-FFF2-40B4-BE49-F238E27FC236}">
                    <a16:creationId xmlns:a16="http://schemas.microsoft.com/office/drawing/2014/main" id="{893299B5-B06F-4F71-1D38-29C457B0A716}"/>
                  </a:ext>
                </a:extLst>
              </p:cNvPr>
              <p:cNvSpPr txBox="1"/>
              <p:nvPr/>
            </p:nvSpPr>
            <p:spPr>
              <a:xfrm>
                <a:off x="5673991" y="2631980"/>
                <a:ext cx="1475741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ٱلْمَناطِقِ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7" name="ZoneTexte 30">
                <a:extLst>
                  <a:ext uri="{FF2B5EF4-FFF2-40B4-BE49-F238E27FC236}">
                    <a16:creationId xmlns:a16="http://schemas.microsoft.com/office/drawing/2014/main" id="{8FF9E95A-E7AC-7A9A-6846-B6F43298FA29}"/>
                  </a:ext>
                </a:extLst>
              </p:cNvPr>
              <p:cNvSpPr txBox="1"/>
              <p:nvPr/>
            </p:nvSpPr>
            <p:spPr>
              <a:xfrm>
                <a:off x="7254275" y="2631980"/>
                <a:ext cx="1415259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مُهاجِرَةٌ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4" name="ZoneTexte 32">
              <a:extLst>
                <a:ext uri="{FF2B5EF4-FFF2-40B4-BE49-F238E27FC236}">
                  <a16:creationId xmlns:a16="http://schemas.microsoft.com/office/drawing/2014/main" id="{668CDFFD-49D6-8A51-116F-52335E513310}"/>
                </a:ext>
              </a:extLst>
            </p:cNvPr>
            <p:cNvSpPr txBox="1"/>
            <p:nvPr/>
          </p:nvSpPr>
          <p:spPr>
            <a:xfrm>
              <a:off x="2856872" y="2346796"/>
              <a:ext cx="1355688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ٱلدّافِئَةِ</a:t>
              </a: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719712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D3451-DC46-8949-51D4-E8D85A810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BD71997-FB13-178D-C0E8-7A9FE948C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0044AF-F774-F171-1B91-C0281FCF9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49A098-8D16-1122-6818-497696E58C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86582D-703F-738A-8172-6D284E3CC8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BE8824-70ED-5637-5C9B-860160537C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C134D7-511A-3966-B83A-4203F57404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D98C37-836D-2998-AFB6-82EB66033E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315104-E2C9-7EEC-B11F-6560230642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A8BFBA-0F17-D2C3-225E-6902F92E2C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D23F539-7676-7F58-CBAD-F1F01CFC72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2CDB636-08CF-57D0-4E86-22F1A22767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339" y="2256367"/>
            <a:ext cx="3009899" cy="30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7122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21B9-51D1-450B-96AF-5FC1750C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6D81498-F45A-6772-1D5C-44A2ECC9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01" y="754744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3F80ED-C1F2-B63C-7F4C-D9C774192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154387-6E81-1A50-B4A1-3876AC5773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175727-8DA0-7C45-8931-41402F005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8EF259-833F-B84F-E20C-D6CC10EEF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93B166-883B-9A2F-3AB6-1F45212B2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A65DFE-4116-7861-C2E8-22C6E33E65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18BD38-622A-322B-12B4-EC7F7826CC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A95B87-E8B4-4088-7A69-07F7E5CA6F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48D346-C1BC-C6FC-1C4C-8E3ABA9EFF2F}"/>
              </a:ext>
            </a:extLst>
          </p:cNvPr>
          <p:cNvSpPr txBox="1"/>
          <p:nvPr/>
        </p:nvSpPr>
        <p:spPr>
          <a:xfrm>
            <a:off x="1582603" y="399748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اَلطُّيورُ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مُهاجِرَةٌ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ٱلْمَناطِقِ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ٱلدّافِئَةِ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EE05934-9D97-8B93-FA87-59A05B5301B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2D094A7-FE1F-526B-8EE1-7DA16F033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6C7827FF-582E-7DE6-8F75-4FBC516A0EDD}"/>
              </a:ext>
            </a:extLst>
          </p:cNvPr>
          <p:cNvGrpSpPr/>
          <p:nvPr/>
        </p:nvGrpSpPr>
        <p:grpSpPr>
          <a:xfrm>
            <a:off x="1658956" y="2469140"/>
            <a:ext cx="794261" cy="606607"/>
            <a:chOff x="7194176" y="2796988"/>
            <a:chExt cx="980864" cy="1318513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8847DBDD-CD6A-DBEC-EE97-1D600446CBB2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C30F9B99-D708-67C6-CE27-B74325EFFF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1250A9-686D-D5CF-58FE-1C7EBEE03707}"/>
              </a:ext>
            </a:extLst>
          </p:cNvPr>
          <p:cNvGrpSpPr/>
          <p:nvPr/>
        </p:nvGrpSpPr>
        <p:grpSpPr>
          <a:xfrm>
            <a:off x="532435" y="2346796"/>
            <a:ext cx="8219813" cy="851297"/>
            <a:chOff x="532435" y="2346796"/>
            <a:chExt cx="8219813" cy="85129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FAAC508-D626-E4E1-1E2B-B5AF53ED61AB}"/>
                </a:ext>
              </a:extLst>
            </p:cNvPr>
            <p:cNvGrpSpPr/>
            <p:nvPr/>
          </p:nvGrpSpPr>
          <p:grpSpPr>
            <a:xfrm>
              <a:off x="532435" y="2346796"/>
              <a:ext cx="8219813" cy="851297"/>
              <a:chOff x="744388" y="2631980"/>
              <a:chExt cx="7925146" cy="851297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44E14311-C64D-F9C7-4209-BB8BF177A389}"/>
                  </a:ext>
                </a:extLst>
              </p:cNvPr>
              <p:cNvGrpSpPr/>
              <p:nvPr/>
            </p:nvGrpSpPr>
            <p:grpSpPr>
              <a:xfrm>
                <a:off x="744388" y="2631980"/>
                <a:ext cx="4825059" cy="851297"/>
                <a:chOff x="227412" y="2543295"/>
                <a:chExt cx="4825059" cy="851297"/>
              </a:xfrm>
            </p:grpSpPr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9CDC7A9B-3BC4-50F7-DBDC-E6F3D6C785A5}"/>
                    </a:ext>
                  </a:extLst>
                </p:cNvPr>
                <p:cNvGrpSpPr/>
                <p:nvPr/>
              </p:nvGrpSpPr>
              <p:grpSpPr>
                <a:xfrm>
                  <a:off x="227412" y="2543295"/>
                  <a:ext cx="4825059" cy="851297"/>
                  <a:chOff x="1694866" y="2565944"/>
                  <a:chExt cx="3895553" cy="851297"/>
                </a:xfrm>
              </p:grpSpPr>
              <p:sp>
                <p:nvSpPr>
                  <p:cNvPr id="22" name="ZoneTexte 33">
                    <a:extLst>
                      <a:ext uri="{FF2B5EF4-FFF2-40B4-BE49-F238E27FC236}">
                        <a16:creationId xmlns:a16="http://schemas.microsoft.com/office/drawing/2014/main" id="{3068F6FE-895C-7180-8327-7585BD11DD5F}"/>
                      </a:ext>
                    </a:extLst>
                  </p:cNvPr>
                  <p:cNvSpPr txBox="1"/>
                  <p:nvPr/>
                </p:nvSpPr>
                <p:spPr>
                  <a:xfrm>
                    <a:off x="4643939" y="2565944"/>
                    <a:ext cx="946480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اَلطُّيورُ</a:t>
                    </a:r>
                  </a:p>
                </p:txBody>
              </p:sp>
              <p:sp>
                <p:nvSpPr>
                  <p:cNvPr id="23" name="ZoneTexte 34">
                    <a:extLst>
                      <a:ext uri="{FF2B5EF4-FFF2-40B4-BE49-F238E27FC236}">
                        <a16:creationId xmlns:a16="http://schemas.microsoft.com/office/drawing/2014/main" id="{D20498AF-240C-D423-5B65-A8AF0A2F5B7D}"/>
                      </a:ext>
                    </a:extLst>
                  </p:cNvPr>
                  <p:cNvSpPr txBox="1"/>
                  <p:nvPr/>
                </p:nvSpPr>
                <p:spPr>
                  <a:xfrm>
                    <a:off x="1694866" y="2565944"/>
                    <a:ext cx="67070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نَحْوَ</a:t>
                    </a:r>
                  </a:p>
                </p:txBody>
              </p:sp>
            </p:grpSp>
            <p:sp>
              <p:nvSpPr>
                <p:cNvPr id="21" name="ZoneTexte 32">
                  <a:extLst>
                    <a:ext uri="{FF2B5EF4-FFF2-40B4-BE49-F238E27FC236}">
                      <a16:creationId xmlns:a16="http://schemas.microsoft.com/office/drawing/2014/main" id="{B743D893-083C-8204-E6C3-EC1F8A38156A}"/>
                    </a:ext>
                  </a:extLst>
                </p:cNvPr>
                <p:cNvSpPr txBox="1"/>
                <p:nvPr/>
              </p:nvSpPr>
              <p:spPr>
                <a:xfrm>
                  <a:off x="1162700" y="2543295"/>
                  <a:ext cx="1201278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اَلطُّيورَ</a:t>
                  </a:r>
                </a:p>
              </p:txBody>
            </p:sp>
          </p:grpSp>
          <p:sp>
            <p:nvSpPr>
              <p:cNvPr id="17" name="ZoneTexte 29">
                <a:extLst>
                  <a:ext uri="{FF2B5EF4-FFF2-40B4-BE49-F238E27FC236}">
                    <a16:creationId xmlns:a16="http://schemas.microsoft.com/office/drawing/2014/main" id="{187802F8-463A-FE0C-5D95-0B4AFC1C5ECC}"/>
                  </a:ext>
                </a:extLst>
              </p:cNvPr>
              <p:cNvSpPr txBox="1"/>
              <p:nvPr/>
            </p:nvSpPr>
            <p:spPr>
              <a:xfrm>
                <a:off x="5673991" y="2631980"/>
                <a:ext cx="1475741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ٱلْمَناطِقِ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9" name="ZoneTexte 30">
                <a:extLst>
                  <a:ext uri="{FF2B5EF4-FFF2-40B4-BE49-F238E27FC236}">
                    <a16:creationId xmlns:a16="http://schemas.microsoft.com/office/drawing/2014/main" id="{BDB79E45-2F98-02D6-BAE0-CA2667566ECB}"/>
                  </a:ext>
                </a:extLst>
              </p:cNvPr>
              <p:cNvSpPr txBox="1"/>
              <p:nvPr/>
            </p:nvSpPr>
            <p:spPr>
              <a:xfrm>
                <a:off x="7254275" y="2631980"/>
                <a:ext cx="1415259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مُهاجِرَةٌ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4" name="ZoneTexte 32">
              <a:extLst>
                <a:ext uri="{FF2B5EF4-FFF2-40B4-BE49-F238E27FC236}">
                  <a16:creationId xmlns:a16="http://schemas.microsoft.com/office/drawing/2014/main" id="{44E1E327-6149-E265-2E6C-2D422647EDED}"/>
                </a:ext>
              </a:extLst>
            </p:cNvPr>
            <p:cNvSpPr txBox="1"/>
            <p:nvPr/>
          </p:nvSpPr>
          <p:spPr>
            <a:xfrm>
              <a:off x="2856872" y="2346796"/>
              <a:ext cx="1355688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ٱلدّافِئَةِ</a:t>
              </a: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5169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767016" y="3098468"/>
            <a:ext cx="50549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"لعبة جدتي"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الجملة الفعلية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31" y="78371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النص ص 91. نصحح الواجب المنزلي. ما الأفعال الواردة في الفقرة الأولى؟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الكتابي</a:t>
            </a:r>
          </a:p>
        </p:txBody>
      </p:sp>
      <p:pic>
        <p:nvPicPr>
          <p:cNvPr id="8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C1427BAC-5050-FA56-1FEF-CE12BD25A2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183" y="2144158"/>
            <a:ext cx="828000" cy="827999"/>
          </a:xfrm>
          <a:prstGeom prst="rect">
            <a:avLst/>
          </a:prstGeom>
        </p:spPr>
      </p:pic>
      <p:pic>
        <p:nvPicPr>
          <p:cNvPr id="11" name="Image 10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F304FEA8-599D-37EB-80CD-0FB3C603160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8079" y="2286489"/>
            <a:ext cx="2255859" cy="3286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8ED7892-0476-F12A-F246-23DBEDF17367}"/>
              </a:ext>
            </a:extLst>
          </p:cNvPr>
          <p:cNvSpPr txBox="1"/>
          <p:nvPr/>
        </p:nvSpPr>
        <p:spPr>
          <a:xfrm>
            <a:off x="360727" y="2306972"/>
            <a:ext cx="37700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 أَقْرَأُ النَّصَّ جَيِّداً؛</a:t>
            </a:r>
          </a:p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أَضَعُ خَطّاً تَحْتَ الْأَفْعالِ في الْفِقْرَةِ الْأولى.</a:t>
            </a:r>
            <a:endParaRPr lang="fr-FR" sz="2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ستتعلمون كيف تميزون الجملة الفعلية.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0C50CD-7BE0-79A5-DD22-DB639DA71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C0EFD57-C3DC-3E55-A6B7-2E14EFBDA793}"/>
              </a:ext>
            </a:extLst>
          </p:cNvPr>
          <p:cNvSpPr txBox="1"/>
          <p:nvPr/>
        </p:nvSpPr>
        <p:spPr>
          <a:xfrm>
            <a:off x="1574431" y="2998752"/>
            <a:ext cx="6222455" cy="132802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أُمَيِّزُ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ٱلْجُمْلَةَ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ٱلْفِعْلِيَّةَ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بأقسام الكلمة في اللغة العربية؟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350521" y="2889250"/>
            <a:ext cx="8488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أَقْسامُ ٱلْكَلِمَةِ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C8C7A-3452-85B6-8B01-F22030ED6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747A1-E765-6FA5-392B-2A3F8B86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77" y="808743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يقدم مثالا عن كل نوع؟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5FDE7C-DD19-56A8-A466-AD535FA99A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26F6FB-731F-0E16-EF70-9C4593AD2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C131F2-79CD-45AC-CCA2-E88B465BA9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ECAA36-7B8F-D014-8286-C1EA0E088E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1D33A0-11BA-570E-BC41-258D345CC3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7351EE-BA5E-218E-12A7-5E8D114DBA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9ED61-5610-4177-3C09-CF1BDE397B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43A19-E64C-9A33-5EE1-269010F7E6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6560C26-E1C6-EAEC-9261-E9156F2606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BFB4C78-265E-8D97-62A3-52E94F026829}"/>
              </a:ext>
            </a:extLst>
          </p:cNvPr>
          <p:cNvCxnSpPr>
            <a:cxnSpLocks/>
            <a:stCxn id="31" idx="2"/>
            <a:endCxn id="23" idx="0"/>
          </p:cNvCxnSpPr>
          <p:nvPr/>
        </p:nvCxnSpPr>
        <p:spPr>
          <a:xfrm>
            <a:off x="4711166" y="2889515"/>
            <a:ext cx="3141510" cy="583304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BC2CE79-1FF2-4501-0D2C-A45C99DF8D41}"/>
              </a:ext>
            </a:extLst>
          </p:cNvPr>
          <p:cNvSpPr/>
          <p:nvPr/>
        </p:nvSpPr>
        <p:spPr>
          <a:xfrm>
            <a:off x="7073945" y="3472819"/>
            <a:ext cx="1557461" cy="7850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اِسْمٌ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639B82D-C1FB-593D-6D42-CA1B6F15A766}"/>
              </a:ext>
            </a:extLst>
          </p:cNvPr>
          <p:cNvCxnSpPr>
            <a:cxnSpLocks/>
            <a:stCxn id="31" idx="2"/>
            <a:endCxn id="26" idx="0"/>
          </p:cNvCxnSpPr>
          <p:nvPr/>
        </p:nvCxnSpPr>
        <p:spPr>
          <a:xfrm flipH="1">
            <a:off x="4644054" y="2889515"/>
            <a:ext cx="67112" cy="620337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FC35D01-C910-0DB7-9B2F-C937835BEB11}"/>
              </a:ext>
            </a:extLst>
          </p:cNvPr>
          <p:cNvCxnSpPr>
            <a:cxnSpLocks/>
            <a:stCxn id="31" idx="2"/>
            <a:endCxn id="27" idx="0"/>
          </p:cNvCxnSpPr>
          <p:nvPr/>
        </p:nvCxnSpPr>
        <p:spPr>
          <a:xfrm flipH="1">
            <a:off x="1501342" y="2889515"/>
            <a:ext cx="3209824" cy="594116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543D4E2-606F-3E77-490E-08A7FCB1795B}"/>
              </a:ext>
            </a:extLst>
          </p:cNvPr>
          <p:cNvSpPr/>
          <p:nvPr/>
        </p:nvSpPr>
        <p:spPr>
          <a:xfrm>
            <a:off x="3865323" y="3509852"/>
            <a:ext cx="1557461" cy="7850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b="1" noProof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CD66BC8-D637-A665-AEF5-E5CFAB38FDD9}"/>
              </a:ext>
            </a:extLst>
          </p:cNvPr>
          <p:cNvSpPr/>
          <p:nvPr/>
        </p:nvSpPr>
        <p:spPr>
          <a:xfrm>
            <a:off x="722611" y="3483631"/>
            <a:ext cx="1557461" cy="7850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b="1" noProof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حَرْفٌ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4A1B8EC-1C77-DBA5-0641-3DD03DA35C07}"/>
              </a:ext>
            </a:extLst>
          </p:cNvPr>
          <p:cNvSpPr/>
          <p:nvPr/>
        </p:nvSpPr>
        <p:spPr>
          <a:xfrm>
            <a:off x="6610183" y="4720708"/>
            <a:ext cx="2229519" cy="7850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كُرَة</a:t>
            </a:r>
            <a:r>
              <a:rPr kumimoji="0" lang="ar-MA" sz="4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- ياسينُ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2B3E6FD-F02F-0A42-BFE4-610752BE19B3}"/>
              </a:ext>
            </a:extLst>
          </p:cNvPr>
          <p:cNvSpPr/>
          <p:nvPr/>
        </p:nvSpPr>
        <p:spPr>
          <a:xfrm>
            <a:off x="3336362" y="4750526"/>
            <a:ext cx="2615381" cy="7850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يُسافرونَ- ضَرَبَ</a:t>
            </a:r>
            <a:endParaRPr kumimoji="0" lang="fr-FR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0D26C2A-FF27-A7AC-B4F4-C14FC3812C92}"/>
              </a:ext>
            </a:extLst>
          </p:cNvPr>
          <p:cNvSpPr/>
          <p:nvPr/>
        </p:nvSpPr>
        <p:spPr>
          <a:xfrm>
            <a:off x="722611" y="4743857"/>
            <a:ext cx="1557461" cy="7850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إِلى- في</a:t>
            </a:r>
            <a:endParaRPr kumimoji="0" lang="fr-FR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3B5AA50-DE8F-3689-B0FF-73DADFAD0CF6}"/>
              </a:ext>
            </a:extLst>
          </p:cNvPr>
          <p:cNvSpPr/>
          <p:nvPr/>
        </p:nvSpPr>
        <p:spPr>
          <a:xfrm>
            <a:off x="3146326" y="2104423"/>
            <a:ext cx="3129680" cy="7850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أَقْسامُ </a:t>
            </a:r>
            <a:r>
              <a:rPr lang="ar-MA" sz="4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4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13301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0FDA6-0F60-1944-1DA3-A11880930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8D15C-2C29-5731-2976-87BE555A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756000"/>
            <a:ext cx="7182813" cy="66132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رأينا أن الفعل يدل على ما نقوم به في زمن معين. قد يكون في الماضي أو الحاضر أو المستقبل.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D34C86-50E3-B06E-1F8E-93973CEF23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AFB70F-D83A-73AC-D84E-C468CB1B3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7298BC-69C9-D9BF-F61D-F48652FA90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CC51B-22A2-74CB-C58F-CF76A61E3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A8C47E4-CA83-E576-8B11-DAABD8C3A3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D8D11A-FAA1-F294-32A9-13DF8963A3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5329B8-C489-307C-A8AB-E6FC0C40A7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66937-00A0-07AC-8DE9-6E339DF06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B72D9B8-DBE8-050A-AB36-0547179C4C23}"/>
              </a:ext>
            </a:extLst>
          </p:cNvPr>
          <p:cNvSpPr/>
          <p:nvPr/>
        </p:nvSpPr>
        <p:spPr>
          <a:xfrm>
            <a:off x="5394960" y="4579801"/>
            <a:ext cx="2438400" cy="1238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اَلْماضي:</a:t>
            </a:r>
            <a:r>
              <a:rPr lang="ar-MA" sz="3200" b="1" kern="0" dirty="0">
                <a:solidFill>
                  <a:srgbClr val="1E4E79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قَبْلَ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ٱلْآنِ</a:t>
            </a:r>
            <a:endParaRPr lang="ar-MA" sz="1600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5A8D527-5A5A-5C92-B3A7-198EFBF1A8FA}"/>
              </a:ext>
            </a:extLst>
          </p:cNvPr>
          <p:cNvSpPr/>
          <p:nvPr/>
        </p:nvSpPr>
        <p:spPr>
          <a:xfrm>
            <a:off x="1082040" y="4579800"/>
            <a:ext cx="2468880" cy="12385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اَلْمُسْتَقْبَلُ:</a:t>
            </a:r>
            <a:r>
              <a:rPr lang="ar-MA" sz="3200" b="1" kern="0" dirty="0">
                <a:solidFill>
                  <a:srgbClr val="1E4E79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بَعْدَ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ٱلْآنِ</a:t>
            </a:r>
            <a:endParaRPr lang="ar-MA" sz="2000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444E0CE-7D1E-DDDF-EF9F-D46BA3DD560A}"/>
              </a:ext>
            </a:extLst>
          </p:cNvPr>
          <p:cNvSpPr/>
          <p:nvPr/>
        </p:nvSpPr>
        <p:spPr>
          <a:xfrm>
            <a:off x="3607956" y="2289814"/>
            <a:ext cx="2385288" cy="1449066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chemeClr val="bg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اَلْحاضِرُ</a:t>
            </a:r>
            <a:r>
              <a:rPr lang="ar-MA" sz="4400" b="1" kern="0" dirty="0">
                <a:solidFill>
                  <a:srgbClr val="1E4E79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>
                <a:solidFill>
                  <a:schemeClr val="bg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(اَلْآنَ)</a:t>
            </a:r>
            <a:endParaRPr lang="ar-MA" sz="3200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DF5B156B-1E2C-1F69-86B0-A752D0BE2E41}"/>
              </a:ext>
            </a:extLst>
          </p:cNvPr>
          <p:cNvCxnSpPr>
            <a:cxnSpLocks/>
            <a:stCxn id="26" idx="2"/>
            <a:endCxn id="24" idx="0"/>
          </p:cNvCxnSpPr>
          <p:nvPr/>
        </p:nvCxnSpPr>
        <p:spPr>
          <a:xfrm rot="16200000" flipH="1">
            <a:off x="5286920" y="3252560"/>
            <a:ext cx="840921" cy="1813560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A02B2503-1DF4-77E4-FCA3-24486A4554DE}"/>
              </a:ext>
            </a:extLst>
          </p:cNvPr>
          <p:cNvCxnSpPr>
            <a:cxnSpLocks/>
            <a:stCxn id="26" idx="2"/>
            <a:endCxn id="25" idx="0"/>
          </p:cNvCxnSpPr>
          <p:nvPr/>
        </p:nvCxnSpPr>
        <p:spPr>
          <a:xfrm rot="5400000">
            <a:off x="3138080" y="2917280"/>
            <a:ext cx="840920" cy="2484120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A4B399-BBA6-B7C7-1112-F21E5FD220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0802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D552-20C2-DEA7-7A97-0964EB3F6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390A5-B10D-E033-253C-6C518E87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428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الآنَ أُريدُ أَنْ أُحَدِّدَ نَوْعَ الْجُمْلَةِ التّالِيَةِ: تُسافِرُ الْأُسْرَةُ خِلالَ الْعُطْلَةِ الصَّيْفِيَّةِ.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954211-D588-6543-40C8-5F032B648C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A2FB6-9ECB-21F3-BB1B-8FC423EB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998B7B-446C-6AFB-C839-823204776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56FC24-B936-C9D4-29B3-4FD7581128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47D04E-1031-9C49-5F1C-5CD6CEE9A7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4BED4C-0064-A96D-C167-AAAE595BBE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15F85D-4A94-C121-7FA6-CAEA559BBC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EC65AC-4D76-9020-97EE-1D90ECF6DD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5FC83F1-CE12-ED18-0059-7F44E03723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5C523B8-4F3A-CD74-D4D7-83162160A384}"/>
              </a:ext>
            </a:extLst>
          </p:cNvPr>
          <p:cNvSpPr txBox="1"/>
          <p:nvPr/>
        </p:nvSpPr>
        <p:spPr>
          <a:xfrm>
            <a:off x="2385628" y="3044279"/>
            <a:ext cx="5161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تُسافِرُ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ٱلْأُسْرَةُ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خِلالَ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ٱلْعُطْلَةِ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ٱلصَّيْفِيَّةِ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69246435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873DE-3EBB-BA48-2095-03721EEEE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02EBE-2E1E-3B73-D6CE-F063CF31B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428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أَوَّلاً أَقْرَأُ الْجُمْلَةَ ثُمَّ أُحَدِّدُ الْكَلِمَةَ الَّتي تَبْدَأُ بِها.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14003-0288-895D-ABD2-D14E15102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A47B80-04BA-75DD-0A0F-279E75AD0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4D7370-90C8-D890-81FA-6C25AA6D82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F24C0B-4E8F-B1CE-DF19-927A0D4BF5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138B83-4E7F-EF08-F270-C7DC1A1973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FE5B7A-D0EB-100D-8444-BEFF802C10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FD985B-2715-8031-7C0D-C47562EDC4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E1E899-6C90-B7C2-CF5A-9FF382D7B77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5E7A01A-79DD-509E-E1BD-D365745C64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4313057-FD9E-AE4E-85EA-0957C8B50902}"/>
              </a:ext>
            </a:extLst>
          </p:cNvPr>
          <p:cNvSpPr txBox="1"/>
          <p:nvPr/>
        </p:nvSpPr>
        <p:spPr>
          <a:xfrm>
            <a:off x="2385628" y="3044279"/>
            <a:ext cx="5161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u="sng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تُسافِرُ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ٱلْأُسْرَةُ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خِلالَ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ٱلْعُطْلَةِ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ٱلصَّيْفِيَّةِ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24159853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89141-A372-3161-5AF6-231467109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87888-9E5E-C731-C787-8FC9D689C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428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تَبْدَأُ الجملة (تُسافِرُ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ٱلْأُسْرَةُ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خِلالَ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ٱلْعُطْلَةِ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ٱلصَّيْفِيَّةِ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.) بكلمة "تسافر"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897842-B8D0-525F-1553-A2240B16A0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532D7E-2221-1A1B-BE4A-4A20B3A8F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96F588-5AA1-A577-0C3A-986CD2D78D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AA8DBD-59D3-DDB7-41D2-C37E1383F4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5BD674-9313-B4F3-1066-F0712A0862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0CECBA-176C-1650-B07B-3BD6902689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5F11B-60E8-87C3-94B1-205D328B64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D458A0-A855-F37F-642E-AEE950CE75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4803E83-E988-55A1-F686-2814F8F846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089D8EC-2CC0-2D6C-24F8-D46EAFFE35EF}"/>
              </a:ext>
            </a:extLst>
          </p:cNvPr>
          <p:cNvSpPr txBox="1"/>
          <p:nvPr/>
        </p:nvSpPr>
        <p:spPr>
          <a:xfrm>
            <a:off x="2385628" y="3044279"/>
            <a:ext cx="5161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تُسافِرُ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ٱلْأُسْرَةُ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خِلالَ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ٱلْعُطْلَةِ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ٱلصَّيْفِيَّةِ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20192249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ED39C-DF65-A726-AED0-48B15F9D2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9C97D-9B01-E192-C16E-E2BC4E44E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428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ثانياً أُحَدِّدُ نَوْعَ الكلمة "تسافر".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56C37A-5C23-8022-D355-BD7BEF91BE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301FC-83E4-6C01-1FDB-328C1E5AB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6774CD-42F3-41E9-29A6-B3707FC57B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42117F-5990-0EDC-FC9A-C174EDC11D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B57370-EC79-D447-DBBB-54438DE033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83CCB5-C2A1-2EAC-78AB-A7A1FD21EB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812420-38E0-54F0-C225-6BA5C18AB7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D025AB-4927-0E63-7C75-C9A202F119E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1CC7454-9266-66B3-CDA4-436072A59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07964E8-A56D-4C8D-A999-D5DE1D3A5D4C}"/>
              </a:ext>
            </a:extLst>
          </p:cNvPr>
          <p:cNvSpPr txBox="1"/>
          <p:nvPr/>
        </p:nvSpPr>
        <p:spPr>
          <a:xfrm>
            <a:off x="2385628" y="3044279"/>
            <a:ext cx="5161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تُسافِرُ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ٱلْأُسْرَةُ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خِلالَ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ٱلْعُطْلَةِ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ٱلصَّيْفِيَّةِ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400" dirty="0"/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210B0062-6AEE-5890-7159-67D49C85A9F1}"/>
              </a:ext>
            </a:extLst>
          </p:cNvPr>
          <p:cNvSpPr/>
          <p:nvPr/>
        </p:nvSpPr>
        <p:spPr>
          <a:xfrm>
            <a:off x="7168076" y="2316491"/>
            <a:ext cx="1404214" cy="727788"/>
          </a:xfrm>
          <a:prstGeom prst="cloudCallout">
            <a:avLst>
              <a:gd name="adj1" fmla="val -60699"/>
              <a:gd name="adj2" fmla="val 5159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281843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CFD51-E311-9E47-A439-B89707B82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E7E59-1076-DBB3-15DA-D88A0058A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428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"تسافر" فعل. اَلجُمْلَةُ "تُسافِرُ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ٱلْأُسْرَةُ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خِلالَ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ٱلْعُطْلَةِ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ٱلصَّيْفِيَّةِ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." جُمْلَةٌ فِعْلِيَّةٌ لِأَنَّها تَبْدَأُ بِفِعْلٍ.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2D74AE-7ED5-795A-A4F3-B4BDA85A56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1299C3-FB39-CB03-AFA2-C28EAB94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1D2754-CA52-E566-B305-2DA9199239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EE5B8E-5021-4C2D-C6D7-C81A48F098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CD6E5C-934F-3BC6-76DE-A33AE483CF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87F25C-301B-C0E8-3C7B-677CB17297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201D8D-B576-9B19-9629-D007EC7DB3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E55931-D6BF-6030-39E6-20DD9D67434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745D0D4-A5BD-0736-D451-69A5410E2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46F0796-35ED-8BE4-2A4D-C377D8998C82}"/>
              </a:ext>
            </a:extLst>
          </p:cNvPr>
          <p:cNvSpPr txBox="1"/>
          <p:nvPr/>
        </p:nvSpPr>
        <p:spPr>
          <a:xfrm>
            <a:off x="2385628" y="3044279"/>
            <a:ext cx="5161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تُسافِرُ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ٱلْأُسْرَةُ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خِلالَ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ٱلْعُطْلَةِ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ٱلصَّيْفِيَّةِ</a:t>
            </a:r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400" dirty="0"/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FC452F73-116E-ED33-48B6-0E2229625496}"/>
              </a:ext>
            </a:extLst>
          </p:cNvPr>
          <p:cNvSpPr/>
          <p:nvPr/>
        </p:nvSpPr>
        <p:spPr>
          <a:xfrm>
            <a:off x="7168076" y="2316491"/>
            <a:ext cx="1404214" cy="727788"/>
          </a:xfrm>
          <a:prstGeom prst="cloudCallout">
            <a:avLst>
              <a:gd name="adj1" fmla="val -60699"/>
              <a:gd name="adj2" fmla="val 5159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</a:t>
            </a:r>
            <a:endParaRPr lang="fr-FR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BACCE8-7EC9-F06D-4E02-2A8E409DB18B}"/>
              </a:ext>
            </a:extLst>
          </p:cNvPr>
          <p:cNvSpPr txBox="1"/>
          <p:nvPr/>
        </p:nvSpPr>
        <p:spPr>
          <a:xfrm>
            <a:off x="3195833" y="4575598"/>
            <a:ext cx="3608837" cy="1225868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جُمْلَةٌ فِعْلِيَّةٌ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AE96B3C-BB0D-4C5D-1ABC-2C1627BE70E4}"/>
              </a:ext>
            </a:extLst>
          </p:cNvPr>
          <p:cNvSpPr/>
          <p:nvPr/>
        </p:nvSpPr>
        <p:spPr>
          <a:xfrm>
            <a:off x="4533418" y="3813720"/>
            <a:ext cx="494523" cy="72455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00216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C7692-DA97-8664-896D-45435636D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5CA9A2-E3D5-8A30-D181-B5B85C432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428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نَتَذَكَّرُ خُطْواتِ تَمْييزِ الْجُمْلَةِ الْفِعْلِيَّةِ. أقرأ ثم تقرؤون.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1238AD-1072-B72E-E16C-F37F8DEF01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9822C7-BE06-3BAB-800B-5C184E76D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A797D2-3FA1-5788-8579-ACD691C81E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22F2B4-FAB3-606C-9DBD-2D4F415B38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DBCE6F-5EF8-75E1-165B-4F164CFDC3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826E73-798F-3DBA-5DA2-39F05FAB53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CB1F84-8785-B61C-7872-9A129CA8DD3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1FAAAC-5587-6582-5B35-0AC8107382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149A62E-8EE0-A0CF-E631-A7F4EA90BB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F4F9903-DF1C-6267-64AE-54F3FECFA93C}"/>
              </a:ext>
            </a:extLst>
          </p:cNvPr>
          <p:cNvSpPr txBox="1"/>
          <p:nvPr/>
        </p:nvSpPr>
        <p:spPr>
          <a:xfrm>
            <a:off x="910784" y="2881969"/>
            <a:ext cx="664833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أَقْرَأُ ٱلْجُمْلَةَ ثُمَّ أُحَدِّدُ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بِها؛ 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C45A1F1-5ABD-E7E3-4430-A22B1FD8D89E}"/>
              </a:ext>
            </a:extLst>
          </p:cNvPr>
          <p:cNvSpPr txBox="1"/>
          <p:nvPr/>
        </p:nvSpPr>
        <p:spPr>
          <a:xfrm>
            <a:off x="910784" y="3621148"/>
            <a:ext cx="664833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2.أُحَدِّدُ نَوْعَ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بِها الْجُمْلَةُ: فِعْلٌ أَوْ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D73CA5-BECB-6EBA-A3C9-C496F71D7182}"/>
              </a:ext>
            </a:extLst>
          </p:cNvPr>
          <p:cNvSpPr txBox="1"/>
          <p:nvPr/>
        </p:nvSpPr>
        <p:spPr>
          <a:xfrm>
            <a:off x="910784" y="4436073"/>
            <a:ext cx="664833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إذا كانَ نَوْعُ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فِعْلاً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فَٱلْجُمْلَةُ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جُمْلَةٌ فِعْلِيَّةٌ.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46C1858-F1D5-D90B-6188-3D5281A036C9}"/>
              </a:ext>
            </a:extLst>
          </p:cNvPr>
          <p:cNvSpPr txBox="1"/>
          <p:nvPr/>
        </p:nvSpPr>
        <p:spPr>
          <a:xfrm>
            <a:off x="2744510" y="2274278"/>
            <a:ext cx="5125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لِكَيْ أُمَيِّزُ ٱلْجُمْلَةَ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ٱلْفِعْلِيَّةَ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أَتَّبِعُ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ٱلْخُطْواتِ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ٱلتّالِيَةَ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</a:t>
            </a:r>
            <a:endParaRPr lang="ar-MA" sz="32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990066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B0527-6E8A-16DD-B00D-7DFBC1A49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0F419-3297-94E2-4FCC-4A33D3B2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30B290-40B6-DD8F-F694-CA4679EB23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B48E27-EF85-0860-8FA7-9C4DF0BE1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31A6D-935B-F712-F0FE-1ED3F780E2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709348-3E10-7164-6318-AE8492EF00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99DE80-2FEA-C441-FF88-65C1253F68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B2B114-B81D-BE9D-85EF-3A12EA43EE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B5015-B0BD-A5E3-A40E-0F6BDAFC0B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177605-F1FD-4C33-35DF-64EBAF9CDA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DC89EC-1340-D2CE-BC62-D3E351696EAD}"/>
              </a:ext>
            </a:extLst>
          </p:cNvPr>
          <p:cNvSpPr txBox="1"/>
          <p:nvPr/>
        </p:nvSpPr>
        <p:spPr>
          <a:xfrm>
            <a:off x="2429411" y="2800122"/>
            <a:ext cx="4752290" cy="95586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اَلْجُمْلَةُ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ٱلْفِعْلِيَّةُ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تَبْدَأُ بِفِعْلٍ.</a:t>
            </a:r>
            <a:endParaRPr lang="fr-MA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B8E7862-35C7-D310-C82F-4BC5AEF7C4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831466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44609-A820-1601-CCA9-526BB5A2F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89BFA-EA28-72CC-DF4E-1BE74D7C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معا خطوة بخطوة نوع الجملة التالية. ماذا سنفعل؟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820AC2-E650-0376-2145-3171721BDD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322011-0A53-7CF1-6FD7-CE20819C4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567096-D81F-5DA5-3323-49F2A19017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BB1809-5A7A-ED02-312D-7CF3E9946D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ACEFD6-B087-4EE7-0DC3-B631BEB5CA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D7F40C-A2A7-AFA0-069A-B94D8EAEE1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0DBB84-46C8-5FD6-5213-EE9F0B7AEE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BC4FF3-5004-E2FC-15D5-9B824B341D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6DF870-F0F3-19ED-2E22-C33EF3AAA169}"/>
              </a:ext>
            </a:extLst>
          </p:cNvPr>
          <p:cNvSpPr txBox="1"/>
          <p:nvPr/>
        </p:nvSpPr>
        <p:spPr>
          <a:xfrm>
            <a:off x="439840" y="3257323"/>
            <a:ext cx="8542116" cy="95586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تُفَضِّلُ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ٱلْعُصْفورَةُ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ٱلْعَوْدَةَ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مَوْطِنِها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ٱلأصْلِيِّ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D9430BB-6A3D-0CE5-CD5B-D4FD71005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C5913EA-89E8-8305-916E-03A615CF2EE2}"/>
              </a:ext>
            </a:extLst>
          </p:cNvPr>
          <p:cNvSpPr txBox="1"/>
          <p:nvPr/>
        </p:nvSpPr>
        <p:spPr>
          <a:xfrm>
            <a:off x="5658860" y="1809526"/>
            <a:ext cx="2715389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ٱلْكَلِمَةَ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تَبْدَأُ بِها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ٱلْجُمْلَةُ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52AF794-CF5F-7F0E-04AF-6CF7656DD21E}"/>
              </a:ext>
            </a:extLst>
          </p:cNvPr>
          <p:cNvSpPr txBox="1"/>
          <p:nvPr/>
        </p:nvSpPr>
        <p:spPr>
          <a:xfrm>
            <a:off x="3638939" y="1921557"/>
            <a:ext cx="1615522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نَوْعَها.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319300A-10D5-718B-60F3-E44440FDD3EE}"/>
              </a:ext>
            </a:extLst>
          </p:cNvPr>
          <p:cNvSpPr txBox="1"/>
          <p:nvPr/>
        </p:nvSpPr>
        <p:spPr>
          <a:xfrm>
            <a:off x="742070" y="1921556"/>
            <a:ext cx="2128705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اَلْجُمْلَةٌ فِعْلِيَّةٌ أَوْ لا؟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D1BA59-59C1-6CD1-6ABB-52C86A1680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8132" y="1900005"/>
            <a:ext cx="566117" cy="566117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6B5C09-3878-C30C-06DF-39FD1AD1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8542" y="1909772"/>
            <a:ext cx="630318" cy="630318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CBE79D-11E9-14EB-2439-905A1FBCB4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6469" y="1921556"/>
            <a:ext cx="575777" cy="57577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36139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F94FC-BE5A-4CEF-F71F-A0FF5B6B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473EAC-4C13-B706-4E55-6DDABAD9F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الكلمة لتي تبدأ بها الجمل. تبدأ بالكلمة "تفضل". ثم ماذا سنفعل؟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87D7C0-E2E8-DA2A-E85A-3011641D7D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445E75-50B3-8EC3-EF1E-C61EEB026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9B6BDD-C5B0-08B7-BF1E-3A231FDE9E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9DB804-43A4-2E9B-0AA5-553278D464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DC5A14F-4431-3FCE-61B6-43E3FBA4E1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83BA97-2D88-49C7-D5D0-B47CC076C3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C237CC-5112-E498-1FAC-201F331D46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92A7D7-66AC-82C2-BA7C-237709BA5B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DAB80F-FEE7-F3F4-13F3-230F70CBC2E2}"/>
              </a:ext>
            </a:extLst>
          </p:cNvPr>
          <p:cNvSpPr txBox="1"/>
          <p:nvPr/>
        </p:nvSpPr>
        <p:spPr>
          <a:xfrm>
            <a:off x="439840" y="3257323"/>
            <a:ext cx="6728236" cy="95586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تُفَضِّلُ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ٱلْعُصْفورَةُ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ٱلْعَوْدَةَ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مَوْطِنِها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ٱلأصْلِيِّ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5277D6D-0168-2C27-5D8C-1FAA7200BD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8B0F8395-8AE8-8895-8890-E2470F91CF9C}"/>
              </a:ext>
            </a:extLst>
          </p:cNvPr>
          <p:cNvSpPr/>
          <p:nvPr/>
        </p:nvSpPr>
        <p:spPr>
          <a:xfrm>
            <a:off x="7096514" y="2626592"/>
            <a:ext cx="1404214" cy="727788"/>
          </a:xfrm>
          <a:prstGeom prst="cloudCallout">
            <a:avLst>
              <a:gd name="adj1" fmla="val -60699"/>
              <a:gd name="adj2" fmla="val 5159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C26919F-07EE-78DC-8AEF-B7481198B2EA}"/>
              </a:ext>
            </a:extLst>
          </p:cNvPr>
          <p:cNvSpPr txBox="1"/>
          <p:nvPr/>
        </p:nvSpPr>
        <p:spPr>
          <a:xfrm>
            <a:off x="5658860" y="1809526"/>
            <a:ext cx="2715389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2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بِها</a:t>
            </a:r>
          </a:p>
          <a:p>
            <a:pPr algn="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ٱلْجُمْلَةُ</a:t>
            </a:r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2103C3C-DAFC-C36A-FD94-BE04A9FCA6FF}"/>
              </a:ext>
            </a:extLst>
          </p:cNvPr>
          <p:cNvSpPr txBox="1"/>
          <p:nvPr/>
        </p:nvSpPr>
        <p:spPr>
          <a:xfrm>
            <a:off x="3638939" y="1921557"/>
            <a:ext cx="1615522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نَوْعَها.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75D558-B268-F9CA-8D69-FABB988DD9F3}"/>
              </a:ext>
            </a:extLst>
          </p:cNvPr>
          <p:cNvSpPr txBox="1"/>
          <p:nvPr/>
        </p:nvSpPr>
        <p:spPr>
          <a:xfrm>
            <a:off x="742070" y="1921556"/>
            <a:ext cx="2128705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اَلْجُمْلَةٌ فِعْلِيَّةٌ أَوْ لا؟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E02BC52-7BD7-FBC4-6577-0A1E20473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8132" y="1900005"/>
            <a:ext cx="566117" cy="566117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33A2F1-91D3-6BCB-A376-2D25EEA73A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8542" y="1909772"/>
            <a:ext cx="630318" cy="630318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40EE59-1101-6781-F227-B81BC4C336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6469" y="1921556"/>
            <a:ext cx="575777" cy="57577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10774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BCB8B-616D-E199-4CDD-FFD061DF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12C7-8E4A-E0E8-3E84-6F1AF9D61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نوع الكلمة "تفضل". ما نوعها؟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20212D-5B4F-0E58-816D-A302B25CB8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9EDBBA-586E-8E2D-DBEF-C62073D7F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55E76A-90CC-2639-AA58-791DE380AC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A3E27D-4AC2-4C09-7EAD-25492D97C7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0405EE-33AB-AB6F-8411-486BFBF812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DB11E6-CCB2-1989-890B-CBAC3E8C7F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0DB8E5-7254-627F-E0EB-D8598D9278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F4B8CA-45F4-7720-9856-373D2D9DC3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9765C21-3586-141F-FD45-25480D8FA2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4BDD2A7-0A66-3E82-0A7B-15D4943DB0DD}"/>
              </a:ext>
            </a:extLst>
          </p:cNvPr>
          <p:cNvSpPr txBox="1"/>
          <p:nvPr/>
        </p:nvSpPr>
        <p:spPr>
          <a:xfrm>
            <a:off x="439840" y="3257323"/>
            <a:ext cx="6728236" cy="95586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تُفَضِّلُ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ٱلْعُصْفورَةُ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ٱلْعَوْدَةَ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مَوْطِنِها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ٱلأصْلِيِّ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Phylactère : pensées 11">
            <a:extLst>
              <a:ext uri="{FF2B5EF4-FFF2-40B4-BE49-F238E27FC236}">
                <a16:creationId xmlns:a16="http://schemas.microsoft.com/office/drawing/2014/main" id="{C313EB2D-D260-24EB-FED3-5321586B65AE}"/>
              </a:ext>
            </a:extLst>
          </p:cNvPr>
          <p:cNvSpPr/>
          <p:nvPr/>
        </p:nvSpPr>
        <p:spPr>
          <a:xfrm>
            <a:off x="6970035" y="2748376"/>
            <a:ext cx="1404214" cy="727788"/>
          </a:xfrm>
          <a:prstGeom prst="cloudCallout">
            <a:avLst>
              <a:gd name="adj1" fmla="val -60699"/>
              <a:gd name="adj2" fmla="val 5159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7A8A25-DAB1-4933-1AAD-3BB3EB1D9AE2}"/>
              </a:ext>
            </a:extLst>
          </p:cNvPr>
          <p:cNvSpPr txBox="1"/>
          <p:nvPr/>
        </p:nvSpPr>
        <p:spPr>
          <a:xfrm>
            <a:off x="5658860" y="1809526"/>
            <a:ext cx="2715389" cy="1077218"/>
          </a:xfrm>
          <a:prstGeom prst="rect">
            <a:avLst/>
          </a:prstGeom>
          <a:solidFill>
            <a:srgbClr val="E7E6E6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بِها</a:t>
            </a:r>
          </a:p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E049DA-BD86-2012-93F0-0B92BDCAE617}"/>
              </a:ext>
            </a:extLst>
          </p:cNvPr>
          <p:cNvSpPr txBox="1"/>
          <p:nvPr/>
        </p:nvSpPr>
        <p:spPr>
          <a:xfrm>
            <a:off x="3500775" y="1921556"/>
            <a:ext cx="1615522" cy="584775"/>
          </a:xfrm>
          <a:prstGeom prst="rect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نَوْعَها.</a:t>
            </a:r>
            <a:endParaRPr lang="fr-FR" sz="32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EF70B5-2002-691C-C16D-77F21EA15CD9}"/>
              </a:ext>
            </a:extLst>
          </p:cNvPr>
          <p:cNvSpPr txBox="1"/>
          <p:nvPr/>
        </p:nvSpPr>
        <p:spPr>
          <a:xfrm>
            <a:off x="742070" y="1921556"/>
            <a:ext cx="2128705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اَلْجُمْلَةٌ فِعْلِيَّةٌ أَوْ لا؟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8B6682B-A3EF-D0B0-CB52-F0F0DA370A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8132" y="1900005"/>
            <a:ext cx="566117" cy="566117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6A6056-85F5-2196-9559-FF3666D15C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8542" y="1909772"/>
            <a:ext cx="630318" cy="630318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DFF92C-357E-B6A2-C344-17AA45F5E4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6469" y="1921556"/>
            <a:ext cx="575777" cy="57577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565261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52566-97D5-E8A6-884F-CB1CC3419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12B048-B7A1-5524-75B9-5C772D10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تفضل فعل. ما نوع الجملة إذاً؟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33D631-D769-927F-F7FC-FB0D0FCB6C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27D1A8-0F49-11B2-C307-57CA3BFCB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8A727D-3A4B-75A0-168C-08F234150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2B745A-74F0-6DD5-8216-2678C791C5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8100D4-D101-4255-F1EA-60CD8E329C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F329E9-5882-66B1-D0BC-F58A06BD32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D3409D-B6DD-451F-E1B2-1FAC15EB84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9FD307-EF53-5852-B30D-19AE2455CE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4FECDA7-27D9-244C-B5C4-0086BA8FEB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C938127-AAA7-10C2-B576-8988ABB2A9CE}"/>
              </a:ext>
            </a:extLst>
          </p:cNvPr>
          <p:cNvSpPr txBox="1"/>
          <p:nvPr/>
        </p:nvSpPr>
        <p:spPr>
          <a:xfrm>
            <a:off x="439840" y="3257323"/>
            <a:ext cx="6728236" cy="95586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تُفَضِّلُ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ٱلْعُصْفورَةُ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ٱلْعَوْدَةَ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مَوْطِنِها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ٱلأصْلِيِّ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Phylactère : pensées 11">
            <a:extLst>
              <a:ext uri="{FF2B5EF4-FFF2-40B4-BE49-F238E27FC236}">
                <a16:creationId xmlns:a16="http://schemas.microsoft.com/office/drawing/2014/main" id="{89659352-950E-A9A5-94DF-34C4D6694387}"/>
              </a:ext>
            </a:extLst>
          </p:cNvPr>
          <p:cNvSpPr/>
          <p:nvPr/>
        </p:nvSpPr>
        <p:spPr>
          <a:xfrm>
            <a:off x="6853918" y="2792478"/>
            <a:ext cx="1404214" cy="727788"/>
          </a:xfrm>
          <a:prstGeom prst="cloudCallout">
            <a:avLst>
              <a:gd name="adj1" fmla="val -60699"/>
              <a:gd name="adj2" fmla="val 5159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7F5346-682A-E5C2-4950-7D084013930A}"/>
              </a:ext>
            </a:extLst>
          </p:cNvPr>
          <p:cNvSpPr txBox="1"/>
          <p:nvPr/>
        </p:nvSpPr>
        <p:spPr>
          <a:xfrm>
            <a:off x="1936332" y="5035390"/>
            <a:ext cx="3608837" cy="85129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جُمْلَةٌ فِعْلِيَّةٌ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50E64C3-FEDF-7BE3-CB9A-AE46D5A254CF}"/>
              </a:ext>
            </a:extLst>
          </p:cNvPr>
          <p:cNvSpPr/>
          <p:nvPr/>
        </p:nvSpPr>
        <p:spPr>
          <a:xfrm>
            <a:off x="3493488" y="4262009"/>
            <a:ext cx="494523" cy="72455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DB5D0D-DB6F-1336-36F7-9AC255C1F1A9}"/>
              </a:ext>
            </a:extLst>
          </p:cNvPr>
          <p:cNvSpPr txBox="1"/>
          <p:nvPr/>
        </p:nvSpPr>
        <p:spPr>
          <a:xfrm>
            <a:off x="5658860" y="1809526"/>
            <a:ext cx="2715389" cy="1077218"/>
          </a:xfrm>
          <a:prstGeom prst="rect">
            <a:avLst/>
          </a:prstGeom>
          <a:solidFill>
            <a:srgbClr val="E7E6E6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بِها</a:t>
            </a:r>
          </a:p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10267C9-580D-F3C1-1C9A-E750E5CC952B}"/>
              </a:ext>
            </a:extLst>
          </p:cNvPr>
          <p:cNvSpPr txBox="1"/>
          <p:nvPr/>
        </p:nvSpPr>
        <p:spPr>
          <a:xfrm>
            <a:off x="3500775" y="1921556"/>
            <a:ext cx="1615522" cy="584775"/>
          </a:xfrm>
          <a:prstGeom prst="rect">
            <a:avLst/>
          </a:prstGeom>
          <a:solidFill>
            <a:srgbClr val="E7E6E6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نَوْعَها.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19D36D-9353-FCA5-A917-CB95A33604BB}"/>
              </a:ext>
            </a:extLst>
          </p:cNvPr>
          <p:cNvSpPr txBox="1"/>
          <p:nvPr/>
        </p:nvSpPr>
        <p:spPr>
          <a:xfrm>
            <a:off x="742070" y="1921556"/>
            <a:ext cx="2128705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اَلْجُمْلَةٌ فِعْلِيَّةٌ أَوْ لا؟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4FA8C7D-DF2E-26A1-18A8-483082C487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8132" y="1900005"/>
            <a:ext cx="566117" cy="566117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36A55B2-BB3E-07FF-410C-0B9AD9D7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8542" y="1909772"/>
            <a:ext cx="630318" cy="6303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051CDC-3B2B-B1D9-71C0-ACE5A88785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6469" y="1921556"/>
            <a:ext cx="575777" cy="57577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890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8C1F-C248-F207-A968-5C6377A5C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C622A-4988-60B3-2462-580A77EC5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جمل سأقرأ الجملة وأنتم تكتبون الرقم 1 إذا كانت الجملة فعلية والرقم 2 إذا كانت اسميةً.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C86FD7-CAC2-41F8-EF9F-2FA5BF92BA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6A41C9-1616-A3B3-B816-61370F4C4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AA53AC-C775-FE2C-80BD-83B5DB634F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698F8A-395D-8544-A7B7-9E03B2885B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BEAD6C-F0D1-B353-BA95-5304BAA797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0218E6-F3D5-6220-7E5B-6BED7614A1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C5EB7-3320-B74A-FEBA-B9D211EFF1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215675-6510-40C2-EB09-47AD6C8584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FF63F05-A2E5-9447-5B9F-5ECC660B3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88136B-3734-C12C-2A39-F96EA6A38356}"/>
              </a:ext>
            </a:extLst>
          </p:cNvPr>
          <p:cNvSpPr txBox="1"/>
          <p:nvPr/>
        </p:nvSpPr>
        <p:spPr>
          <a:xfrm>
            <a:off x="3477889" y="3246084"/>
            <a:ext cx="4894833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تَشْرَحُ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قَانونَ لُعْبَةِ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ٱلْحَصَواتِ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66A5AF1-559C-08E0-7207-7F44B3E9AFAC}"/>
              </a:ext>
            </a:extLst>
          </p:cNvPr>
          <p:cNvSpPr txBox="1"/>
          <p:nvPr/>
        </p:nvSpPr>
        <p:spPr>
          <a:xfrm>
            <a:off x="3477889" y="2462891"/>
            <a:ext cx="4894833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سُعادُ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تُحِبُّ لُعْبَةَ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ٱلْكَنْزِ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B91A2E3-92C8-EB4C-5318-87E7EABC84D8}"/>
              </a:ext>
            </a:extLst>
          </p:cNvPr>
          <p:cNvSpPr txBox="1"/>
          <p:nvPr/>
        </p:nvSpPr>
        <p:spPr>
          <a:xfrm>
            <a:off x="3477889" y="3988294"/>
            <a:ext cx="4894833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مُذَكِّراتُ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ٱلْعُصْفورَةِ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مَليئَةٌ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بِٱلْمُغامَراتِ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74664B-3BFA-5705-09CF-17A7513CCA0E}"/>
              </a:ext>
            </a:extLst>
          </p:cNvPr>
          <p:cNvSpPr txBox="1"/>
          <p:nvPr/>
        </p:nvSpPr>
        <p:spPr>
          <a:xfrm>
            <a:off x="750481" y="3819320"/>
            <a:ext cx="882594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اِسْمِيَّةٌ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A61E4A-1C43-C086-29F0-FCAA22139148}"/>
              </a:ext>
            </a:extLst>
          </p:cNvPr>
          <p:cNvSpPr txBox="1"/>
          <p:nvPr/>
        </p:nvSpPr>
        <p:spPr>
          <a:xfrm>
            <a:off x="771278" y="2502667"/>
            <a:ext cx="882594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فِعْلِيَّةٌ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22DB40A-03D5-5310-BC8D-F88AB26107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2297" y="3797543"/>
            <a:ext cx="747334" cy="747334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4FC5C1-5D09-DD34-0BC2-EAEFB7C6084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3094" y="2462891"/>
            <a:ext cx="726537" cy="7265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98587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585DE-4931-83C3-980A-DFAECFAE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AF11A5D-1798-907C-24BE-43A7C3E8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03446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كراساتكم ص 94. من يقرأ التعليمة؟ أنجزوا فرديا (ثلاث دقائق).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0228D4-7ED4-9C65-B117-F6490CF76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12CF8D-ADB8-6AB1-E93D-F56FB1A7B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4DBC0C-8817-A246-0117-CF560F0565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646610-4B60-6562-41F8-84DB7F82EA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EDA361-E79D-109D-8ED5-6FAA45BBF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7BFCF6-C1B9-EE83-8676-5E670B5E5D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5B280B-F92F-0E58-CB3A-F9256E7BA7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4FAEDB-5A88-D2E8-C93A-D1BFA609D9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9AE44F18-579A-343C-E8B1-A95041EA76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9566" y="665338"/>
            <a:ext cx="828000" cy="828000"/>
          </a:xfrm>
        </p:spPr>
      </p:pic>
      <p:pic>
        <p:nvPicPr>
          <p:cNvPr id="14" name="Image 13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6EEDE259-6B2C-37A6-8326-6F59CA4FD0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4993" y="1915639"/>
            <a:ext cx="3022347" cy="4343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D4A3057-FE2F-95E3-BFC2-866F8613692C}"/>
              </a:ext>
            </a:extLst>
          </p:cNvPr>
          <p:cNvSpPr/>
          <p:nvPr/>
        </p:nvSpPr>
        <p:spPr>
          <a:xfrm>
            <a:off x="2924993" y="3496876"/>
            <a:ext cx="3035694" cy="116258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EF38E476-7EB4-4EED-5546-EC908BF333C7}"/>
              </a:ext>
            </a:extLst>
          </p:cNvPr>
          <p:cNvSpPr/>
          <p:nvPr/>
        </p:nvSpPr>
        <p:spPr>
          <a:xfrm>
            <a:off x="5988212" y="3610035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933605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A4E9D-4907-AECC-6AFB-C3EDAA482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9D34D7-29D6-B221-8F0A-317FE68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00" y="73714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تعرفت ميزت الجملة. (دقيقة)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C86408-56DA-A12C-9055-2103D50E7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F82262-3FC0-8A06-8AE2-5B664F309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3F57EE-76F5-9FBC-ED96-1365BC9CB7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348DF4-0FA1-C64B-195E-E651BFFD3A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A803E-A60E-DEDA-25D8-A3C3CCD34C1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D9AD43-CAEF-FCAE-71BC-96EE4C6246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3F4539-5B1F-2419-0376-A33661BF16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4C193-7F93-884B-C842-F0C7805607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45385CA-C1A0-2341-4065-B6A742CE68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84000"/>
            <a:ext cx="828000" cy="828000"/>
          </a:xfrm>
        </p:spPr>
      </p:pic>
      <p:pic>
        <p:nvPicPr>
          <p:cNvPr id="11" name="Image 1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CDA2FEA-4FC6-95CB-4655-7C1D39EC50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010218"/>
            <a:ext cx="7468247" cy="3139712"/>
          </a:xfrm>
          <a:prstGeom prst="roundRect">
            <a:avLst>
              <a:gd name="adj" fmla="val 668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15717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D269A-B85C-9B88-1732-A947880C9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D9DD59-499D-1297-1189-A8E8887CE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 الأولى؟ ما الكلمة التي تبدأ بها؟ ما نوع الجملة إذاً؟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C81FB-664B-C782-FE0B-5E1AEF7D70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7B8138-17DE-8371-4774-3B5BA6A91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2ABDC3-8230-78AA-7A16-A3F0E5EB0D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BADEC0-7809-4F58-3571-3C5B599232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ED9B30-309D-5371-14AA-888715B523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99A2DE-213A-9ACF-91BE-1CF399385D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4E20E-3984-D266-27C7-96B55846F2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ABC30D-9F50-5BF0-1DE6-F41860FC13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7A804EA0-4313-1CA2-1014-30AF4A4020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4AA77A2-12E4-A587-EB97-AB782E4B4E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010218"/>
            <a:ext cx="7468247" cy="3139712"/>
          </a:xfrm>
          <a:prstGeom prst="roundRect">
            <a:avLst>
              <a:gd name="adj" fmla="val 830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4EF8F02-3A33-1ED7-BE29-47B12A95B2D9}"/>
              </a:ext>
            </a:extLst>
          </p:cNvPr>
          <p:cNvSpPr txBox="1"/>
          <p:nvPr/>
        </p:nvSpPr>
        <p:spPr>
          <a:xfrm>
            <a:off x="1139835" y="3741093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2F5803E-5AF5-C9AF-1B49-DD68E2564532}"/>
              </a:ext>
            </a:extLst>
          </p:cNvPr>
          <p:cNvSpPr txBox="1"/>
          <p:nvPr/>
        </p:nvSpPr>
        <p:spPr>
          <a:xfrm>
            <a:off x="1139836" y="4178915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27677BF-B43C-F684-3287-F75F67E18B08}"/>
              </a:ext>
            </a:extLst>
          </p:cNvPr>
          <p:cNvSpPr txBox="1"/>
          <p:nvPr/>
        </p:nvSpPr>
        <p:spPr>
          <a:xfrm>
            <a:off x="1139836" y="2863734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02739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2D9B4-9A09-B89E-F48D-47F0473FF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F0175AA-3D4E-C9F5-DF9B-CBBCC6BFD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03446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الأول ضمن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 بمفردي». من يقرأ التعليمة؟ ـــ أنجزوا. (ثلاث دقائق).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7E623B-7038-D197-53F2-6FAE8A691B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0189F4-46BC-57CC-5417-CCDD5A44B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9E2DAE-8E9C-5B96-D37B-DD57107111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16DD33-B093-0C03-8782-4A05660A4A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74B7AD-D20B-5994-A328-1080F64310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AA95C4-896C-3C3A-CA10-74393CC432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9D5627-A9E2-0E8D-A316-670FAE2E82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A60A65-E433-E589-6618-2C9E204DF8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B7D8681-5D2E-3714-5DD5-D4D56B789C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9566" y="665338"/>
            <a:ext cx="828000" cy="828000"/>
          </a:xfrm>
        </p:spPr>
      </p:pic>
      <p:pic>
        <p:nvPicPr>
          <p:cNvPr id="14" name="Image 13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65D066FE-DFD9-B8CA-8A97-2ED55251A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4993" y="1915639"/>
            <a:ext cx="3022347" cy="4343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ADC4BF1-BBF1-F3E0-024B-47B08D52E11E}"/>
              </a:ext>
            </a:extLst>
          </p:cNvPr>
          <p:cNvSpPr/>
          <p:nvPr/>
        </p:nvSpPr>
        <p:spPr>
          <a:xfrm>
            <a:off x="2952518" y="4579951"/>
            <a:ext cx="3035694" cy="81898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681C84D4-0D65-5A82-6B39-CBF26AF92081}"/>
              </a:ext>
            </a:extLst>
          </p:cNvPr>
          <p:cNvSpPr/>
          <p:nvPr/>
        </p:nvSpPr>
        <p:spPr>
          <a:xfrm>
            <a:off x="6131335" y="4739120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965490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A89BC-167D-83D7-1405-9177AD08D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3224467-F9FD-92AF-8B56-03FFB7F26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0886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الوقت. نصحح. من يقرأ الجملة الأولى؟ هل أنتم متفقون؟ لماذا؟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49E051-EE44-9929-62CA-C0949D3A90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E636F5-7507-1A88-BA91-90A4CBB8C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3A6266-ECA4-607E-B668-D1CA6D2EDA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E1B134-5705-1568-D171-20C06408CD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69B1DF-CFA1-7B7C-E0B6-EE780FF46D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852526-9030-B2BF-0B68-E00B9F9FC9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78779F-0566-B317-E9F6-28C91C5A5C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A2442D-D578-697E-6E47-1634DDEDAB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1" name="Image 10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61BB6C4-C0A3-E14C-69CD-FA2D5555C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21" y="2528738"/>
            <a:ext cx="7582557" cy="2484335"/>
          </a:xfrm>
          <a:prstGeom prst="roundRect">
            <a:avLst>
              <a:gd name="adj" fmla="val 12066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1EB96BC-CC3E-7D51-211E-C78BA1DA41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503545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B3CD0-C668-0FC2-D2B6-54BCE3C7E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852BDA1-E2FC-D2EB-D70E-4A73BE387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0886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CAB039-506A-1159-703F-E74F09C717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78DE53-3D33-510F-138D-6778CA885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393BF9-BAAE-8FF7-1F5B-EAC766402A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063E63-4CB2-C62A-A2F7-C3907D665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5CA986-39C4-066B-5A1A-36D7924E58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3A1A9-248B-5364-3B46-F24EBF63A6B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6F2E5D-4EC4-FF07-4A95-AD6FEECF99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104BC7-52C5-9478-B675-37BEAA5DA2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1" name="Image 10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93D90981-4292-A643-1557-DF832CF915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21" y="2528738"/>
            <a:ext cx="7582557" cy="2484335"/>
          </a:xfrm>
          <a:prstGeom prst="roundRect">
            <a:avLst>
              <a:gd name="adj" fmla="val 11044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382CB32-0737-49DB-91D0-24830F6183FC}"/>
              </a:ext>
            </a:extLst>
          </p:cNvPr>
          <p:cNvSpPr txBox="1"/>
          <p:nvPr/>
        </p:nvSpPr>
        <p:spPr>
          <a:xfrm>
            <a:off x="7153769" y="3220641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هَرْوَلَتْ</a:t>
            </a:r>
            <a:endParaRPr lang="fr-MA" sz="4000" dirty="0">
              <a:solidFill>
                <a:srgbClr val="C00000"/>
              </a:solidFill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BDCFEA6-279B-006C-2A60-E9BA5AB8BD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9566" y="665338"/>
            <a:ext cx="828000" cy="828000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52E8E5A-2E00-81FA-48E3-BDD8443FA70D}"/>
              </a:ext>
            </a:extLst>
          </p:cNvPr>
          <p:cNvSpPr txBox="1"/>
          <p:nvPr/>
        </p:nvSpPr>
        <p:spPr>
          <a:xfrm>
            <a:off x="7153769" y="3714947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C9D43A4-FEE1-9C58-652F-39920CF4E1B0}"/>
              </a:ext>
            </a:extLst>
          </p:cNvPr>
          <p:cNvSpPr txBox="1"/>
          <p:nvPr/>
        </p:nvSpPr>
        <p:spPr>
          <a:xfrm>
            <a:off x="3023758" y="3220641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غَطَّتِ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D22D0D-54F4-F710-483A-C96D99D8CB36}"/>
              </a:ext>
            </a:extLst>
          </p:cNvPr>
          <p:cNvSpPr txBox="1"/>
          <p:nvPr/>
        </p:nvSpPr>
        <p:spPr>
          <a:xfrm>
            <a:off x="3003972" y="4255233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تَحيكُ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2213DC-C8DE-F207-D27F-98DB37EEE125}"/>
              </a:ext>
            </a:extLst>
          </p:cNvPr>
          <p:cNvSpPr txBox="1"/>
          <p:nvPr/>
        </p:nvSpPr>
        <p:spPr>
          <a:xfrm>
            <a:off x="3021905" y="3714947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تَذَكَّرَ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5BFBCA-EB5C-7D75-8C79-5CE42C83C121}"/>
              </a:ext>
            </a:extLst>
          </p:cNvPr>
          <p:cNvSpPr txBox="1"/>
          <p:nvPr/>
        </p:nvSpPr>
        <p:spPr>
          <a:xfrm>
            <a:off x="7261282" y="4236037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فَتَحَتْ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4273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67EE3-312A-95CD-F7CA-F7F93C50F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F14405F8-B033-0106-D030-E34DFDCB2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4993" y="1915639"/>
            <a:ext cx="3022347" cy="4343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284BF3C2-ED5B-7535-ECF0-D9E075999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03446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ـــ أنجزوا. (ثلاث دقائق).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CA8BDA-8DC7-381D-43EA-CB2612BCB1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C0A0AB-B06B-752F-5F9A-F5D6DD86A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1FF8D0-DEE6-4EAE-BCD9-803B2DCD1B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AA7E6-FF6D-8C2A-5B98-78DCD8271A4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9C783A-3761-19F4-96AE-8B3898307D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B9912A-3E8D-DADB-92D5-164015E685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BD24F4-C959-68BD-7506-9CC840176E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289D5D-C4F5-2F61-4226-EDC1FF579C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52871665-6B00-85B7-2661-0678C20006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9566" y="665338"/>
            <a:ext cx="828000" cy="828000"/>
          </a:xfr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F805888-4EEC-94CF-0630-5ADDC58F586B}"/>
              </a:ext>
            </a:extLst>
          </p:cNvPr>
          <p:cNvSpPr/>
          <p:nvPr/>
        </p:nvSpPr>
        <p:spPr>
          <a:xfrm>
            <a:off x="2911646" y="5439958"/>
            <a:ext cx="3035694" cy="81898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6E13D73A-E8C8-B283-EB93-DFC127980760}"/>
              </a:ext>
            </a:extLst>
          </p:cNvPr>
          <p:cNvSpPr/>
          <p:nvPr/>
        </p:nvSpPr>
        <p:spPr>
          <a:xfrm>
            <a:off x="6131335" y="4739120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80874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ABA78-BC49-5C8B-AE81-73D41E748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A1BA77B-26E8-96CC-8AD4-C1C41580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0886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الوقت. نصحح. من يقرأ الجملة الأولى؟ ما الفعل الذي سنوظفه؟ متفقون؟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245B58-E3FB-8774-0A3E-8FA985563B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AEB374-86B7-56BF-1273-AC8876A62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07D62-872E-D832-1E73-452BF2BDD2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C1D53B-6405-6596-E62B-12B5B333F3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EC5804-239E-66FC-7B51-357288E4D6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4B2F0A-F15D-A21B-C6A4-9BEA42DF67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2BA2C1-7381-D52F-4477-EBDDC2F545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C6EA7B-9869-EB83-B5B3-2072A5AE16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2" name="Image 21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95C1956F-174D-FDE5-F15C-92DCF7D443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077" y="2889031"/>
            <a:ext cx="8176969" cy="2034716"/>
          </a:xfrm>
          <a:prstGeom prst="roundRect">
            <a:avLst>
              <a:gd name="adj" fmla="val 13962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3743D9A4-AD64-141B-D161-5B4FB157BE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765929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3D99-C108-2AD3-91F2-B828A3C54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91A278F-7D05-7E7C-21F3-FF29B9C7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0886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هذا جواب آخر. 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912DC4-FD7F-0660-B332-7FD29140C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BAC6F4-A08B-F17C-4F0F-CC563A2BF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CE56FC-DCF5-1DF5-FCDC-C16E111BF6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60C0E0-2C24-A906-6CBD-85B7F0B21E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338EDB-9D8A-0A01-4813-3B06C161C0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E0838D-0B74-A2BF-C4D3-980026A41C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5B7649-17DA-D95F-9C38-FF472465CE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511D38-73AC-8965-C17D-2011643E24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2" name="Image 21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7F686CF1-97BE-A40E-8294-D04C40194B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077" y="2889031"/>
            <a:ext cx="8176969" cy="203471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0467B4-1422-2282-806A-CFCAFCDCB9A5}"/>
              </a:ext>
            </a:extLst>
          </p:cNvPr>
          <p:cNvSpPr txBox="1"/>
          <p:nvPr/>
        </p:nvSpPr>
        <p:spPr>
          <a:xfrm>
            <a:off x="7494374" y="3152166"/>
            <a:ext cx="994483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تَلْعَبُ</a:t>
            </a:r>
            <a:endParaRPr lang="fr-MA" sz="4800" dirty="0">
              <a:solidFill>
                <a:srgbClr val="C00000"/>
              </a:solidFill>
            </a:endParaRPr>
          </a:p>
        </p:txBody>
      </p:sp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263AC7C9-322C-6F0C-1E89-603CFE58D5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97E966-491C-9C5F-DE15-478C4515181A}"/>
              </a:ext>
            </a:extLst>
          </p:cNvPr>
          <p:cNvSpPr txBox="1"/>
          <p:nvPr/>
        </p:nvSpPr>
        <p:spPr>
          <a:xfrm>
            <a:off x="2807164" y="3152166"/>
            <a:ext cx="994483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تَقْفِزُ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151A61-49BD-41DA-0C7B-7A1A7BE63A03}"/>
              </a:ext>
            </a:extLst>
          </p:cNvPr>
          <p:cNvSpPr txBox="1"/>
          <p:nvPr/>
        </p:nvSpPr>
        <p:spPr>
          <a:xfrm>
            <a:off x="6810178" y="3661661"/>
            <a:ext cx="1199039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تُغَنّي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B5B867-32F9-FDC1-01A9-B900B8024B6C}"/>
              </a:ext>
            </a:extLst>
          </p:cNvPr>
          <p:cNvSpPr txBox="1"/>
          <p:nvPr/>
        </p:nvSpPr>
        <p:spPr>
          <a:xfrm>
            <a:off x="5881201" y="4171156"/>
            <a:ext cx="1199039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تَدْعو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412E41-3055-870F-B1BA-7F0259FD0390}"/>
              </a:ext>
            </a:extLst>
          </p:cNvPr>
          <p:cNvSpPr txBox="1"/>
          <p:nvPr/>
        </p:nvSpPr>
        <p:spPr>
          <a:xfrm>
            <a:off x="1786108" y="3646359"/>
            <a:ext cx="1199039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تَجْري</a:t>
            </a:r>
            <a:endParaRPr lang="f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40875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ننشد قصيدة "الحفلة" بشكل معبر.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823E29-EC60-F715-6E23-265B5DBF41C0}"/>
              </a:ext>
            </a:extLst>
          </p:cNvPr>
          <p:cNvSpPr txBox="1"/>
          <p:nvPr/>
        </p:nvSpPr>
        <p:spPr>
          <a:xfrm>
            <a:off x="1410543" y="3013502"/>
            <a:ext cx="632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إِنْشادُ ٱلْقَصيدَةِ "اَلْحَفْلَةُ"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وصف شخص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813ED-8F9A-0309-E216-1A4F223A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7710-82EA-F911-C739-E2263C66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التعبير الكتابي اليوم ستتعلمون كيف تصفون شخصا.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34F5F6-AD50-02FF-3BE3-6AD6EAF6C1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C5CBB-2570-F401-17E9-DBA8B567B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4A5F22-B557-05C4-FE95-9EB86F3A3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DCE9B7-7CD1-3F83-9CD0-B0A8BFD39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A03C2A-5324-0BD9-7006-1F712EC1F9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701FEE-FE16-386A-5BAE-2E945AFF44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203CD-4E98-D158-E369-94BE4DAFB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E44CE-699E-E671-4A51-800D149C40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18C908-37C3-E7A2-9398-6CDC26F60E84}"/>
              </a:ext>
            </a:extLst>
          </p:cNvPr>
          <p:cNvSpPr txBox="1"/>
          <p:nvPr/>
        </p:nvSpPr>
        <p:spPr>
          <a:xfrm>
            <a:off x="2506569" y="2969300"/>
            <a:ext cx="4130863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شَخْصٍ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D7E36EB-8A72-D9FE-C28B-89444493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407954295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511A7-B222-58EC-35A1-1F8CF5DAB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BB4594-0CBA-B109-4D55-FDA9ABF3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 fontScale="90000"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َجِدُ أَنْفُسَنا أَحْياناً في مَواقِفَ نَحْتاجُ فيها لوَصْفِ شَخْصٍ كَصَديقٍ أَو أُسْتاذٍ أَوْ قَريبٍ مِنَ الْعائِلَةِ أَوْ لاعِب.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92A9E2-DC66-9C4C-D581-94601A23E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C44728-018A-99D0-FECD-4819A1CD1C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C125DB-2D4C-B9EC-5962-F7249AB59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1F6694-263E-2C22-AAB0-D423336FD4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1DE01A-C876-1999-ECEA-C9CAB99FA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265C5C-8FC9-B3B5-B86B-108840D23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04E1BB-5F28-B046-95AA-97A4ABD21F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BFC954-D719-7974-A35F-10276946D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A43AA86-7B82-F01A-EEC4-021481C17F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27B538D-64EC-AF20-C0B3-99526BAA354B}"/>
              </a:ext>
            </a:extLst>
          </p:cNvPr>
          <p:cNvSpPr txBox="1"/>
          <p:nvPr/>
        </p:nvSpPr>
        <p:spPr>
          <a:xfrm>
            <a:off x="2479320" y="3212368"/>
            <a:ext cx="4130863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شَخْصٍ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3">
            <a:extLst>
              <a:ext uri="{FF2B5EF4-FFF2-40B4-BE49-F238E27FC236}">
                <a16:creationId xmlns:a16="http://schemas.microsoft.com/office/drawing/2014/main" id="{A3B721CA-C769-F6EA-5FE6-692B01D21F2C}"/>
              </a:ext>
            </a:extLst>
          </p:cNvPr>
          <p:cNvSpPr txBox="1"/>
          <p:nvPr/>
        </p:nvSpPr>
        <p:spPr>
          <a:xfrm>
            <a:off x="1301866" y="2288593"/>
            <a:ext cx="914400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أُسْتاذٌ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ZoneTexte 4">
            <a:extLst>
              <a:ext uri="{FF2B5EF4-FFF2-40B4-BE49-F238E27FC236}">
                <a16:creationId xmlns:a16="http://schemas.microsoft.com/office/drawing/2014/main" id="{282FBC7B-A7BF-A34E-C22E-54B635FA9D67}"/>
              </a:ext>
            </a:extLst>
          </p:cNvPr>
          <p:cNvSpPr txBox="1"/>
          <p:nvPr/>
        </p:nvSpPr>
        <p:spPr>
          <a:xfrm>
            <a:off x="7530602" y="3972990"/>
            <a:ext cx="914400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قَريبٌ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ZoneTexte 5">
            <a:extLst>
              <a:ext uri="{FF2B5EF4-FFF2-40B4-BE49-F238E27FC236}">
                <a16:creationId xmlns:a16="http://schemas.microsoft.com/office/drawing/2014/main" id="{9F4CB000-42E2-59C1-084B-974961988790}"/>
              </a:ext>
            </a:extLst>
          </p:cNvPr>
          <p:cNvSpPr txBox="1"/>
          <p:nvPr/>
        </p:nvSpPr>
        <p:spPr>
          <a:xfrm>
            <a:off x="4847231" y="5202996"/>
            <a:ext cx="914400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جارٌ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ZoneTexte 6">
            <a:extLst>
              <a:ext uri="{FF2B5EF4-FFF2-40B4-BE49-F238E27FC236}">
                <a16:creationId xmlns:a16="http://schemas.microsoft.com/office/drawing/2014/main" id="{1360B5CD-8E96-4CB2-C741-396C5F078587}"/>
              </a:ext>
            </a:extLst>
          </p:cNvPr>
          <p:cNvSpPr txBox="1"/>
          <p:nvPr/>
        </p:nvSpPr>
        <p:spPr>
          <a:xfrm>
            <a:off x="864331" y="4557765"/>
            <a:ext cx="2231922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لاعِبٌ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ZoneTexte 7">
            <a:extLst>
              <a:ext uri="{FF2B5EF4-FFF2-40B4-BE49-F238E27FC236}">
                <a16:creationId xmlns:a16="http://schemas.microsoft.com/office/drawing/2014/main" id="{6DDC01DC-6E9A-E1FA-AC8C-33769C6FB8E7}"/>
              </a:ext>
            </a:extLst>
          </p:cNvPr>
          <p:cNvSpPr txBox="1"/>
          <p:nvPr/>
        </p:nvSpPr>
        <p:spPr>
          <a:xfrm>
            <a:off x="5432250" y="1996205"/>
            <a:ext cx="1095462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صَديقٌ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8023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AF3C3-2445-BA88-DAFD-22C8F83C8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97450B-2B60-0D00-F57F-D4BA81017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أريد أن أصف شخصا. أولا أحدد من هو الشخص الذي أريد أن أصفه.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104B82-30E7-B147-4045-A33D916F6B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64B5E7-6264-D26C-AA86-7A2F1421A7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C62F81-D9EE-4805-4704-0AACFAAE9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54CDE0-8047-2C0C-9EE5-5A44F1CE42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3C9BE6-5453-D4CE-AC95-820EE57487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9E31BE-7B3E-8334-30EC-761FE627B7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F205CD-FE55-1C30-60FF-41141C12ED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E92AB5-AEC6-405C-5770-8807E1384E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C869BAA-CCB8-BA7F-C3AA-DDC5C51335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55EFC87-35D7-FAC1-306B-AE5E798AE221}"/>
              </a:ext>
            </a:extLst>
          </p:cNvPr>
          <p:cNvSpPr txBox="1"/>
          <p:nvPr/>
        </p:nvSpPr>
        <p:spPr>
          <a:xfrm>
            <a:off x="2479320" y="3212368"/>
            <a:ext cx="4130863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شَخْصٍ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7">
            <a:extLst>
              <a:ext uri="{FF2B5EF4-FFF2-40B4-BE49-F238E27FC236}">
                <a16:creationId xmlns:a16="http://schemas.microsoft.com/office/drawing/2014/main" id="{4AF741DC-8ABB-EDB4-5C7D-AE55F9617E2C}"/>
              </a:ext>
            </a:extLst>
          </p:cNvPr>
          <p:cNvSpPr txBox="1"/>
          <p:nvPr/>
        </p:nvSpPr>
        <p:spPr>
          <a:xfrm>
            <a:off x="5432250" y="1996205"/>
            <a:ext cx="1095462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مَنْ؟ 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7231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6F444-2A7A-FA21-E382-00C5142AE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3E878-FF90-EEA0-F650-28C2119AB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بعد ذلك أصف العناصر التالية: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BEA51B-AB65-A67B-033A-2AFFCDAF23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BCF57E-985C-8A9C-597F-D4256314AB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3895F0-C4F7-6C76-B665-DED5EB3EC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9022F2-3E16-43A7-D2FF-7621D0AD15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FA98B3-0680-1C04-2EB5-E9253F62F1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2E7AFA-61FC-F9C5-4525-FD2D9C720C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A99057-8BBB-0A5F-69CB-B18BB0ED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99B8FE-BF6F-8BD7-3AD7-A7FB912DC1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78A6AF1-50FE-9EFC-ADC4-541BE9C07B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9937585-E06A-AF46-AD87-C35578122CD4}"/>
              </a:ext>
            </a:extLst>
          </p:cNvPr>
          <p:cNvSpPr txBox="1"/>
          <p:nvPr/>
        </p:nvSpPr>
        <p:spPr>
          <a:xfrm>
            <a:off x="2479320" y="3212368"/>
            <a:ext cx="4130863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شَخْصٍ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7">
            <a:extLst>
              <a:ext uri="{FF2B5EF4-FFF2-40B4-BE49-F238E27FC236}">
                <a16:creationId xmlns:a16="http://schemas.microsoft.com/office/drawing/2014/main" id="{131F667D-D837-F73D-4EAA-D54847D6FCCA}"/>
              </a:ext>
            </a:extLst>
          </p:cNvPr>
          <p:cNvSpPr txBox="1"/>
          <p:nvPr/>
        </p:nvSpPr>
        <p:spPr>
          <a:xfrm>
            <a:off x="6328238" y="1659191"/>
            <a:ext cx="1095462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مَنْ؟ 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961511-87CB-FCBD-14CE-9A7E0727B3FA}"/>
              </a:ext>
            </a:extLst>
          </p:cNvPr>
          <p:cNvSpPr txBox="1"/>
          <p:nvPr/>
        </p:nvSpPr>
        <p:spPr>
          <a:xfrm>
            <a:off x="3669078" y="1951578"/>
            <a:ext cx="1751346" cy="11918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أَصِفُ مَلامِحَ وَجْهِهِ.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D1FB34-07A0-6C75-CFEE-7526A45BBED5}"/>
              </a:ext>
            </a:extLst>
          </p:cNvPr>
          <p:cNvSpPr txBox="1"/>
          <p:nvPr/>
        </p:nvSpPr>
        <p:spPr>
          <a:xfrm>
            <a:off x="864331" y="3401470"/>
            <a:ext cx="1751346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أَصِفُ قامَتَهُ.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E1CFA5-0AC9-3876-3231-AAB7BE556672}"/>
              </a:ext>
            </a:extLst>
          </p:cNvPr>
          <p:cNvSpPr txBox="1"/>
          <p:nvPr/>
        </p:nvSpPr>
        <p:spPr>
          <a:xfrm>
            <a:off x="3669078" y="5098932"/>
            <a:ext cx="1751346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أَصِفُ مَلابِسَهُ.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0D9EE40-C74A-DBD0-5C35-D39A1FC3066A}"/>
              </a:ext>
            </a:extLst>
          </p:cNvPr>
          <p:cNvSpPr txBox="1"/>
          <p:nvPr/>
        </p:nvSpPr>
        <p:spPr>
          <a:xfrm>
            <a:off x="6189203" y="3197159"/>
            <a:ext cx="2244476" cy="173664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أَصِفُ 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يُمَيِّزُ شَخْصِيَّتَهُ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وٱلأفْعالَ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يَقومُ بِها.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989090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BAE25-1457-D0D6-DFBE-AAA395F35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2BF427-E4F1-2D73-F9DB-9850512F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أبدأ بالإجابة عن السؤال: من؟ إنه صديقي سعيد. فأقول: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A194A-3B4F-5DDE-FDC6-57C15297E8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8CFA99-2816-7D78-1BA6-DE4ECB5B63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C2624B-FE74-C745-AD4E-AD0F8466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78A49B-D7ED-B119-6D19-397C268FD7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943B52-AF07-8E62-B578-09527CD74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B6E9A5-6683-9EF3-DD89-9FC9C47BE6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C23687-756D-52EE-1784-DD63D99B00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E13558-BCFB-01AA-1F9B-139724654E6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789AFED-361F-A025-DC0D-4D033838E9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9" name="ZoneTexte 7">
            <a:extLst>
              <a:ext uri="{FF2B5EF4-FFF2-40B4-BE49-F238E27FC236}">
                <a16:creationId xmlns:a16="http://schemas.microsoft.com/office/drawing/2014/main" id="{E9022C9A-D214-8FD1-958A-28F89979382A}"/>
              </a:ext>
            </a:extLst>
          </p:cNvPr>
          <p:cNvSpPr txBox="1"/>
          <p:nvPr/>
        </p:nvSpPr>
        <p:spPr>
          <a:xfrm>
            <a:off x="3929883" y="2006961"/>
            <a:ext cx="1751346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4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406635E6-999F-DED2-17A8-29A6B56963B0}"/>
              </a:ext>
            </a:extLst>
          </p:cNvPr>
          <p:cNvSpPr txBox="1"/>
          <p:nvPr/>
        </p:nvSpPr>
        <p:spPr>
          <a:xfrm>
            <a:off x="2246593" y="4340261"/>
            <a:ext cx="4638334" cy="91940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سَعيدٌ صَديقي </a:t>
            </a:r>
            <a:r>
              <a:rPr lang="ar-MA" sz="4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ٱلْمُفَضَّلُ</a:t>
            </a: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4259811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1F314-7C3D-2CA1-31E5-02F8CA3CB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4CC4C4-317E-22BD-983A-BFAED4134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بعد ذلك أصف ملامح وجهه. يمكن استعمال أوصاف مثل: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00FF50-EB46-E586-56A0-52350D6324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5FEFEB-C387-6379-0598-E9CAB3D5CC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EDEAF5-C552-3833-48E5-72C2AED46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A79E7C-DCC0-07A3-56A3-D3779DAA82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197E70-3C72-2F29-4957-6E029B1CDB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8B1232-DF89-8019-742F-AB6097C1B0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819443-6A9D-3B4A-39E1-D0A5195EE2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1B683-CCD9-F95E-4021-C5F916EE60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EDDCD57-6748-A842-F052-F2B83F490A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AD31451-4CE3-229D-F615-504633CFC932}"/>
              </a:ext>
            </a:extLst>
          </p:cNvPr>
          <p:cNvSpPr txBox="1"/>
          <p:nvPr/>
        </p:nvSpPr>
        <p:spPr>
          <a:xfrm>
            <a:off x="4898836" y="2702353"/>
            <a:ext cx="3665367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جَميلٌ/ وَسيمٌ/ بَشوشٌ /...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43D7E47-A9B0-5B29-0D2F-250FC96538DA}"/>
              </a:ext>
            </a:extLst>
          </p:cNvPr>
          <p:cNvSpPr txBox="1"/>
          <p:nvPr/>
        </p:nvSpPr>
        <p:spPr>
          <a:xfrm>
            <a:off x="4898836" y="3493483"/>
            <a:ext cx="3665368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وَجْهُهُ طَلْقٌ / مُسْتَديرٌ/ مُمْتَلِئٌ/ ...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198DFA-3548-E5B7-FFCA-ABB1C2C962A9}"/>
              </a:ext>
            </a:extLst>
          </p:cNvPr>
          <p:cNvSpPr txBox="1"/>
          <p:nvPr/>
        </p:nvSpPr>
        <p:spPr>
          <a:xfrm>
            <a:off x="3585633" y="1758963"/>
            <a:ext cx="214432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مَلامِحَ وَجْهِهِ.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0DB1FA-1944-B3E6-A3A4-FA1ED955FF3C}"/>
              </a:ext>
            </a:extLst>
          </p:cNvPr>
          <p:cNvSpPr txBox="1"/>
          <p:nvPr/>
        </p:nvSpPr>
        <p:spPr>
          <a:xfrm>
            <a:off x="4909752" y="4284612"/>
            <a:ext cx="3665368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بَشْرَتُهُ  سوداءُ/ صافِيَةٌ / سَمْراءُ/ ...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52E4D7C-B704-35FB-F522-15E423BB8F5A}"/>
              </a:ext>
            </a:extLst>
          </p:cNvPr>
          <p:cNvSpPr txBox="1"/>
          <p:nvPr/>
        </p:nvSpPr>
        <p:spPr>
          <a:xfrm>
            <a:off x="624944" y="2732224"/>
            <a:ext cx="3941226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عَيْناهُ واسِعَتانِ / لامِعَتانِ / بارِزَتانِ ...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A4184A0-DD22-48B5-6FFB-D86D9F24F276}"/>
              </a:ext>
            </a:extLst>
          </p:cNvPr>
          <p:cNvSpPr txBox="1"/>
          <p:nvPr/>
        </p:nvSpPr>
        <p:spPr>
          <a:xfrm>
            <a:off x="624944" y="3508418"/>
            <a:ext cx="3988337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أَنْفُهُ طَويلٌ/ قَصيرٌ / صَغيرٌ/ ...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8702DF5-A574-3833-BCD2-8882198D4200}"/>
              </a:ext>
            </a:extLst>
          </p:cNvPr>
          <p:cNvSpPr txBox="1"/>
          <p:nvPr/>
        </p:nvSpPr>
        <p:spPr>
          <a:xfrm>
            <a:off x="624944" y="4284612"/>
            <a:ext cx="3988337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شَعْرُهُ كَثيفٌ /خَفيفٌ / أَسْوَدُ / ...</a:t>
            </a:r>
          </a:p>
        </p:txBody>
      </p:sp>
    </p:spTree>
    <p:extLst>
      <p:ext uri="{BB962C8B-B14F-4D97-AF65-F5344CB8AC3E}">
        <p14:creationId xmlns:p14="http://schemas.microsoft.com/office/powerpoint/2010/main" val="338173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32542-30ED-8FA6-C78C-F176D9D95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8F2B6-88C5-4B1D-82C0-D28A5CEA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أصف ملامحه فأقول: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ECD022-24BF-C511-1473-3DA04514C2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2706EB-047A-3C49-077B-12F1D56CDB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8FCB5E-0EF5-B0EB-F2BD-9FBF83B3C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2C0D75-6EB1-820F-BE0A-7FA8F92A04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4B2CB7-D722-92FE-CA4E-6F8CFE0769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5B84E0-FDCE-AF85-EBA4-6014A41F90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E57781-8D3E-63D8-9483-70EB6B0731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3987F3-D8FF-E995-BF07-1C439A2460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14367FC-349F-F8FE-936A-54A8F1419B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0F61E55-6D2C-8CA7-D036-BEAA34AEC119}"/>
              </a:ext>
            </a:extLst>
          </p:cNvPr>
          <p:cNvSpPr txBox="1"/>
          <p:nvPr/>
        </p:nvSpPr>
        <p:spPr>
          <a:xfrm>
            <a:off x="657330" y="5090677"/>
            <a:ext cx="7817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سَعيدٌ صَديقي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ٱلْمُفَضَّلُ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بَشوشٌ، ذو بَشْرَةٍ سَمْراءَ. عَيْناهُ بارِزَتانِ وَلامِعَتانِ. أَنْفُهُ قَصيرٌ وَشَعْرُهُ أَسْوَدُ وَكَثيفٌ. 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4F8772-AA6F-3C6D-D86B-906EB4090DF9}"/>
              </a:ext>
            </a:extLst>
          </p:cNvPr>
          <p:cNvSpPr txBox="1"/>
          <p:nvPr/>
        </p:nvSpPr>
        <p:spPr>
          <a:xfrm>
            <a:off x="4898836" y="2702353"/>
            <a:ext cx="3665367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جَميلٌ/ وَسيمٌ/ بَشوشٌ /...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A7BCDD-76C2-7C44-F559-9410B9DC7477}"/>
              </a:ext>
            </a:extLst>
          </p:cNvPr>
          <p:cNvSpPr txBox="1"/>
          <p:nvPr/>
        </p:nvSpPr>
        <p:spPr>
          <a:xfrm>
            <a:off x="4898836" y="3493483"/>
            <a:ext cx="3665368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وَجْهُهُ طَلْقٌ / مُسْتَديرٌ/ مُمْتَلِئٌ/ 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A24EA0-47E1-4B78-1D97-F977E494F26F}"/>
              </a:ext>
            </a:extLst>
          </p:cNvPr>
          <p:cNvSpPr txBox="1"/>
          <p:nvPr/>
        </p:nvSpPr>
        <p:spPr>
          <a:xfrm>
            <a:off x="3585633" y="1758963"/>
            <a:ext cx="214432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مَلامِحَ وَجْهِهِ.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1167CA-3027-06B9-1277-CEBFF2AD8910}"/>
              </a:ext>
            </a:extLst>
          </p:cNvPr>
          <p:cNvSpPr txBox="1"/>
          <p:nvPr/>
        </p:nvSpPr>
        <p:spPr>
          <a:xfrm>
            <a:off x="4909752" y="4284612"/>
            <a:ext cx="3665368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بَشْرَتُهُ  سوداءُ/ صافِيَةٌ / سَمْراءُ/ ...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0BFAAC-2754-0B8A-E1CC-811FFBA3F07A}"/>
              </a:ext>
            </a:extLst>
          </p:cNvPr>
          <p:cNvSpPr txBox="1"/>
          <p:nvPr/>
        </p:nvSpPr>
        <p:spPr>
          <a:xfrm>
            <a:off x="624944" y="2732224"/>
            <a:ext cx="3941226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عَيْناهُ واسِعَتانِ / لامِعَتانِ / بارِزَتانِ 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AD8B27-9B11-1186-5836-FB36AC905F09}"/>
              </a:ext>
            </a:extLst>
          </p:cNvPr>
          <p:cNvSpPr txBox="1"/>
          <p:nvPr/>
        </p:nvSpPr>
        <p:spPr>
          <a:xfrm>
            <a:off x="624944" y="3508418"/>
            <a:ext cx="3988337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أَنْفُهُ طَويلٌ/ قَصيرٌ / صَغيرٌ/ ...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BC84D07-67D3-79E4-2C13-BC2EB3A2B921}"/>
              </a:ext>
            </a:extLst>
          </p:cNvPr>
          <p:cNvSpPr txBox="1"/>
          <p:nvPr/>
        </p:nvSpPr>
        <p:spPr>
          <a:xfrm>
            <a:off x="624944" y="4284612"/>
            <a:ext cx="3988337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defTabSz="457200" rtl="1"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شَعْرُهُ كَثيفٌ /خَفيفٌ / أَسْوَدُ / ...</a:t>
            </a:r>
          </a:p>
        </p:txBody>
      </p:sp>
    </p:spTree>
    <p:extLst>
      <p:ext uri="{BB962C8B-B14F-4D97-AF65-F5344CB8AC3E}">
        <p14:creationId xmlns:p14="http://schemas.microsoft.com/office/powerpoint/2010/main" val="4263094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animBg="1"/>
      <p:bldP spid="12" grpId="0" animBg="1"/>
      <p:bldP spid="14" grpId="0" animBg="1"/>
      <p:bldP spid="15" grpId="0" animBg="1"/>
      <p:bldP spid="16" grpId="0" animBg="1"/>
      <p:bldP spid="2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F5AEB-2F71-26E4-C579-6AF4C487C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494D43-0314-12F1-FB29-7972C2236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أصف قامته. أستعمل أوصافا مثل: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D9DFED-826D-C2B0-465A-B27ED856F5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9DFE7B-924C-191E-8231-B9E6A99EB8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58EE79-3A47-4FB2-8A68-CAC791175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C4A3B2-0DCE-B759-9C49-6679E9A606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1048AD-712B-9275-1D41-2C520FA785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9D5CB3-5740-C7B8-EF54-06886392D3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D4F0D0-8552-359B-8861-D3B5C340B9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975CE-E465-DF2B-9416-1C23118648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D03DB56-DED3-70F3-6968-C3FC8E130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21F6694-56CB-B7F0-1D0D-D7BA57EC4069}"/>
              </a:ext>
            </a:extLst>
          </p:cNvPr>
          <p:cNvSpPr txBox="1"/>
          <p:nvPr/>
        </p:nvSpPr>
        <p:spPr>
          <a:xfrm>
            <a:off x="5117943" y="2333167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مُتَوَسِّطُ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ٱلْطولِ</a:t>
            </a:r>
            <a:endParaRPr lang="fr-FR" sz="32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6279C30-4129-2C3D-09C5-0C74D15EFD30}"/>
              </a:ext>
            </a:extLst>
          </p:cNvPr>
          <p:cNvSpPr txBox="1"/>
          <p:nvPr/>
        </p:nvSpPr>
        <p:spPr>
          <a:xfrm>
            <a:off x="3592514" y="1523519"/>
            <a:ext cx="2043640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صِفُ قامَتَهُ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4992737-AB44-312B-BBE3-0AFD8C7AF0EF}"/>
              </a:ext>
            </a:extLst>
          </p:cNvPr>
          <p:cNvSpPr txBox="1"/>
          <p:nvPr/>
        </p:nvSpPr>
        <p:spPr>
          <a:xfrm>
            <a:off x="5117941" y="3223304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جِسْمُهُ غَليظٌ – نَحيفٌ - ...</a:t>
            </a:r>
            <a:endParaRPr lang="fr-FR" sz="32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DF37088-51EA-4898-BD7C-66C9FD6A35F0}"/>
              </a:ext>
            </a:extLst>
          </p:cNvPr>
          <p:cNvSpPr txBox="1"/>
          <p:nvPr/>
        </p:nvSpPr>
        <p:spPr>
          <a:xfrm>
            <a:off x="563583" y="2266339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ذو قامَةٍ طَويلَةٍ-قَصيرَةٍ-مُعْتَدِلَةٍ- ...</a:t>
            </a:r>
            <a:endParaRPr lang="fr-FR" sz="32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773664-0885-0FA6-06B7-CFABEE62BF03}"/>
              </a:ext>
            </a:extLst>
          </p:cNvPr>
          <p:cNvSpPr txBox="1"/>
          <p:nvPr/>
        </p:nvSpPr>
        <p:spPr>
          <a:xfrm>
            <a:off x="585089" y="3152573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مُسْتَقيمُ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ٱلْقامَةِ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6382173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C3F21-12A7-C059-534F-D8C1A18AF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059CEA-85B5-584C-F765-0C47EF9AB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أصف قامته إذا فأقول: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BEE3DF-E05B-8BE6-E08D-3A0094975A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6E2BF6-6085-167F-D1B2-94D0A101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F0EB10-EBB0-EBD3-DB1C-46A4CAB2D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3945C3-7714-5D28-73A4-15168A183E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38072-3D0D-9468-73D0-D73F08858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EA4245-8660-19FF-9141-6337AABD5F8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A157AF-323D-0BFF-E246-02936E95E4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EAC5D-A411-2006-EA0B-511B8353E6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CE28400-B620-5E74-BF8D-CB17E3D55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37FA673-21AB-7812-A5DF-0CBDD42E320A}"/>
              </a:ext>
            </a:extLst>
          </p:cNvPr>
          <p:cNvSpPr txBox="1"/>
          <p:nvPr/>
        </p:nvSpPr>
        <p:spPr>
          <a:xfrm>
            <a:off x="551223" y="4525496"/>
            <a:ext cx="78176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سَعيدٌ صَديقي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ٱلْمُفَضَّلُ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بَشوشٌ، ذو بَشْرَةٍ سَمْراءَ. عَيْناهُ بارِزَتانِ وَلامِعَتانِ. أَنْفُهُ قَصيرٌ وَشَعْرُهُ أَسْوَدُ وَكَثيفٌ. 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صَديقي سَعيدٌ مُتَوَسِّطُ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ٱلْقامَةِ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وَنَحيفُ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ٱلْجِسْمِ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3FBCEE-338F-C737-F942-9FF2AD51D30F}"/>
              </a:ext>
            </a:extLst>
          </p:cNvPr>
          <p:cNvSpPr txBox="1"/>
          <p:nvPr/>
        </p:nvSpPr>
        <p:spPr>
          <a:xfrm>
            <a:off x="5117943" y="2333167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مُتَوَسِّطُ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ٱلْطولِ</a:t>
            </a:r>
            <a:endParaRPr lang="fr-FR" sz="32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7DEB0B-9533-47C7-72C7-105A52D9D1A9}"/>
              </a:ext>
            </a:extLst>
          </p:cNvPr>
          <p:cNvSpPr txBox="1"/>
          <p:nvPr/>
        </p:nvSpPr>
        <p:spPr>
          <a:xfrm>
            <a:off x="3592514" y="1523519"/>
            <a:ext cx="2043640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صِفُ قامَتَهُ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19C222-BCB7-677C-ED9B-1FED8B4C87B3}"/>
              </a:ext>
            </a:extLst>
          </p:cNvPr>
          <p:cNvSpPr txBox="1"/>
          <p:nvPr/>
        </p:nvSpPr>
        <p:spPr>
          <a:xfrm>
            <a:off x="5117941" y="3223304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جِسْمُهُ غَليظٌ – نَحيفٌ - ...</a:t>
            </a:r>
            <a:endParaRPr lang="fr-FR" sz="32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76AEAC-18E8-4A12-CA4A-D5D4DE108294}"/>
              </a:ext>
            </a:extLst>
          </p:cNvPr>
          <p:cNvSpPr txBox="1"/>
          <p:nvPr/>
        </p:nvSpPr>
        <p:spPr>
          <a:xfrm>
            <a:off x="563583" y="2266339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ذو قامَةٍ طَويلَةٍ-قَصيرَةٍ-مُعْتَدِلَةٍ- ...</a:t>
            </a:r>
            <a:endParaRPr lang="fr-FR" sz="32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934010-8C74-9CB3-F220-AA1261B8DE32}"/>
              </a:ext>
            </a:extLst>
          </p:cNvPr>
          <p:cNvSpPr txBox="1"/>
          <p:nvPr/>
        </p:nvSpPr>
        <p:spPr>
          <a:xfrm>
            <a:off x="585089" y="3152573"/>
            <a:ext cx="3564000" cy="6469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مُسْتَقيمُ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ٱلْقامَةِ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4133683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animBg="1"/>
      <p:bldP spid="13" grpId="0" animBg="1"/>
      <p:bldP spid="14" grpId="0" animBg="1"/>
      <p:bldP spid="1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DF47D-43C9-A4AA-0280-DDAE0D417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0C436-5053-686E-F285-712D5E6F9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أصف ملابِسَهُ. أستعمل أوصافا مناسبة فأقول مثلا: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7375C9-78B1-8046-A2C3-B79943021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9B54FF-257D-6DED-34D6-91DDA6FB21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6B6DC9-5E3D-D495-0138-9E8BCB573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216A34-14E7-6A5C-8E1E-E3A422FD8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6640CA-538B-BEE4-E6E3-206DB0FFAA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E2F67E-D6F6-1D61-D5BE-C27805B9FC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0A2013-A93E-AAD2-E20D-B254F62934D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1CFA3E-F493-920A-7AD3-CDBBD29D50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60A5015-CA6F-4D02-7423-6E61EBCE7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D74C593-9104-6EFE-40A5-E68ED72BE1D9}"/>
              </a:ext>
            </a:extLst>
          </p:cNvPr>
          <p:cNvSpPr txBox="1"/>
          <p:nvPr/>
        </p:nvSpPr>
        <p:spPr>
          <a:xfrm>
            <a:off x="5849663" y="2318530"/>
            <a:ext cx="2781040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أَنيقٌ</a:t>
            </a:r>
            <a:endParaRPr lang="fr-FR" sz="36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8CC49F3-66B5-D7CB-9276-ECB83418C398}"/>
              </a:ext>
            </a:extLst>
          </p:cNvPr>
          <p:cNvSpPr txBox="1"/>
          <p:nvPr/>
        </p:nvSpPr>
        <p:spPr>
          <a:xfrm>
            <a:off x="4018241" y="1601103"/>
            <a:ext cx="2272240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صِفُ مَلابِسَهُ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5ADFDD-9C9B-31AB-BC89-D04C413C4D8E}"/>
              </a:ext>
            </a:extLst>
          </p:cNvPr>
          <p:cNvSpPr txBox="1"/>
          <p:nvPr/>
        </p:nvSpPr>
        <p:spPr>
          <a:xfrm>
            <a:off x="5389033" y="3131406"/>
            <a:ext cx="327194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يَحْضُرُ دائِما بِوِزْرَتِهِ ...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6E3B0F2-43B7-E2EF-EA3F-61748A8F6158}"/>
              </a:ext>
            </a:extLst>
          </p:cNvPr>
          <p:cNvSpPr txBox="1"/>
          <p:nvPr/>
        </p:nvSpPr>
        <p:spPr>
          <a:xfrm>
            <a:off x="551223" y="2318531"/>
            <a:ext cx="5062516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يَلْبَسُ سِرْوالاً  أَحْمَرَ ... وَقَميصاً أَزْرَقَ ...</a:t>
            </a:r>
            <a:endParaRPr lang="fr-FR" sz="36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0A5F75-107E-2C10-B4DD-BB8010D7F693}"/>
              </a:ext>
            </a:extLst>
          </p:cNvPr>
          <p:cNvSpPr txBox="1"/>
          <p:nvPr/>
        </p:nvSpPr>
        <p:spPr>
          <a:xfrm>
            <a:off x="551223" y="3131406"/>
            <a:ext cx="4579577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نَظيفُ الْمَلْبَسِ</a:t>
            </a:r>
            <a:endParaRPr lang="fr-FR" sz="36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A62FB70-4EE6-E012-4793-B180DD9CD70D}"/>
              </a:ext>
            </a:extLst>
          </p:cNvPr>
          <p:cNvSpPr txBox="1"/>
          <p:nvPr/>
        </p:nvSpPr>
        <p:spPr>
          <a:xfrm>
            <a:off x="583424" y="4133512"/>
            <a:ext cx="79771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سَعيدٌ صَديقي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ٱلْمُفَضَّلُ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بَشوشٌ، ذو بَشْرَةٍ سَمْراءَ. عَيْناهُ بارِزَتانِ وَلامِعَتانِ. أَنْفُهُ قَصيرٌ وَشَعْرُهُ أَسْوَدُ وَكَثيفٌ. صَديقي سَعيدٌ مُتَوَسِّطُ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ٱلْقامَةِ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وَنَحيفُ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أَنيقٌ، يَلْبَسُ سِرْوالاً رَمادِيّاً وَقَميصاً أَبْيَضَ. يَحْضُرُ دائِماً عَلى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بِوِزْرَةٍ زَرْقاءَ.</a:t>
            </a:r>
          </a:p>
        </p:txBody>
      </p:sp>
    </p:spTree>
    <p:extLst>
      <p:ext uri="{BB962C8B-B14F-4D97-AF65-F5344CB8AC3E}">
        <p14:creationId xmlns:p14="http://schemas.microsoft.com/office/powerpoint/2010/main" val="3770113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  <p:bldP spid="2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BD92E-2525-5953-26B4-48C33548B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33C297-9E82-1054-F137-4F4145E25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والآن أَذْكُرُ صِفاتٍ تُمَيِّزُ شَخْصِيَّةَ مُعاذٍ وَما يُعْجِبُني في شَخْصِيَّتِهِ.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7A25F0-78C8-AF19-4FF8-DB58DF2040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F43607-5E55-9ED0-91D2-4E04A7B883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07EC8F-830C-90E6-08D1-BE0A9503E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F0763D-F137-98A1-57EF-F524E44B27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8D401C-DFC4-466E-A133-7801DEB5A8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4D4885-8B00-CE24-0AB9-E861FAB551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27364-E204-9A5D-3201-C9538BA816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7BEE7A-6BC9-AE8D-D124-2405CED5C9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236A593-D62D-9413-D7FD-E1CD70D993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739C982-8243-3366-C928-65B8325269B9}"/>
              </a:ext>
            </a:extLst>
          </p:cNvPr>
          <p:cNvSpPr txBox="1"/>
          <p:nvPr/>
        </p:nvSpPr>
        <p:spPr>
          <a:xfrm>
            <a:off x="5879940" y="2032601"/>
            <a:ext cx="2742660" cy="51077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مُجْتَهِدٌ-مُثابِرٌ/كَسولٌ - مُتَهاوِنٌ</a:t>
            </a:r>
            <a:endParaRPr lang="fr-FR" sz="2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B49EFD-38D3-7475-AE14-7BAA59254D7E}"/>
              </a:ext>
            </a:extLst>
          </p:cNvPr>
          <p:cNvSpPr txBox="1"/>
          <p:nvPr/>
        </p:nvSpPr>
        <p:spPr>
          <a:xfrm>
            <a:off x="3938024" y="2617428"/>
            <a:ext cx="1559953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صفاتٌ شَخْصِيَّةٌ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6F0054-0D8A-F74F-6DB5-A544C08182F8}"/>
              </a:ext>
            </a:extLst>
          </p:cNvPr>
          <p:cNvSpPr txBox="1"/>
          <p:nvPr/>
        </p:nvSpPr>
        <p:spPr>
          <a:xfrm>
            <a:off x="5879938" y="3202137"/>
            <a:ext cx="2742661" cy="51077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يَعْشَقُ الْمُطالَعَةَ وَ ...</a:t>
            </a:r>
            <a:endParaRPr lang="fr-FR" sz="24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4232B18-6DA4-7B1C-8B93-7FFA995C3259}"/>
              </a:ext>
            </a:extLst>
          </p:cNvPr>
          <p:cNvSpPr txBox="1"/>
          <p:nvPr/>
        </p:nvSpPr>
        <p:spPr>
          <a:xfrm>
            <a:off x="391751" y="1965773"/>
            <a:ext cx="3254274" cy="51077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ذَاكِرَتُهُ جَيِّدَةٌ- ذَكِيٌّ- ...</a:t>
            </a:r>
            <a:endParaRPr lang="fr-FR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1EF797A-FDFA-10C6-F69A-96F20ADBAF82}"/>
              </a:ext>
            </a:extLst>
          </p:cNvPr>
          <p:cNvSpPr txBox="1"/>
          <p:nvPr/>
        </p:nvSpPr>
        <p:spPr>
          <a:xfrm>
            <a:off x="391751" y="3131406"/>
            <a:ext cx="3254274" cy="51077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مُتَواضِعٌ- مَغْرورٌ – مُتَسامِحٌ – مُتَعاوِنٌ ..</a:t>
            </a:r>
            <a:endParaRPr lang="fr-FR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AECC7A9-96EE-29CE-F933-680FE811C6A3}"/>
              </a:ext>
            </a:extLst>
          </p:cNvPr>
          <p:cNvSpPr txBox="1"/>
          <p:nvPr/>
        </p:nvSpPr>
        <p:spPr>
          <a:xfrm>
            <a:off x="583424" y="3981368"/>
            <a:ext cx="797715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سَعيدٌ صَديقي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ٱلْمُفَضَّلُ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بَشوشٌ، ذو بَشْرَةٍ سَمْراءَ. عَيْناهُ بارِزَتانِ وَلامِعَتانِ. أَنْفُهُ قَصيرٌ وَشَعْرُهُ أَسْوَدُ وَكَثيفٌ. صَديقي سَعيدٌ مُتَوَسِّطُ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ٱلْقامَةِ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وَنَحيفُ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أَنيقٌ، يَلْبَسُ سِرْوالاً رَمادِيّاً وَقَميصاً أَبْيَضَ. يَحْضُرُ دائِماً عَلى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بِوِزْرَةٍ زَرْقاءَ. 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يَتَمَيَّزُ بِقُدْرَةٍ عالِيَةٍ عَلى تَذَكُّرِ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وَما يُعْجِبُني فيهِ أَكْثَرَ هُوَ حُبُّهُ لِلْقِراءَةِ وَتَواضُعُهُ مَعَ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ٱلْجَميعِ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2923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  <p:bldP spid="2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02D02-9891-8377-D31B-4B0D1A3BE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A46D6-45EB-0378-E1BA-D6BDD04A7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61988" cy="61200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حصلت على فقرة وصفت فيها صديقي سعيداً. سأقرؤها.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91233A-7EF4-5F5A-6DB0-01AE846546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D461F2-BF7D-47C0-8C29-1F572E1C39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7A3620-4A35-5C13-3C62-95D20AB98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119E84-B371-078E-7311-63625B9E38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ACEDD5-1F21-4E74-0977-AA9032FF9A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53D161-4898-262D-9C25-A4B92AA388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FC32B-BCD4-024A-74A9-30AB394B67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3FCAA5-C0AD-4E02-4DBB-A7D984B665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9B279BE-05DD-E059-9D43-1156B06290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ABEB981-34C3-5F42-FFD7-E6437F3A3A28}"/>
              </a:ext>
            </a:extLst>
          </p:cNvPr>
          <p:cNvSpPr txBox="1"/>
          <p:nvPr/>
        </p:nvSpPr>
        <p:spPr>
          <a:xfrm>
            <a:off x="583424" y="2395636"/>
            <a:ext cx="79771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سَعيدٌ صَديقي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ٱلْمُفَضَّلُ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  <a:r>
              <a:rPr lang="ar-MA" sz="3600" b="1" u="sng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بَشوشٌ، ذو بَشْرَةٍ سَمْراءَ. عَيْناهُ بارِزَتانِ وَلامِعَتانِ. أَنْفُهُ قَصيرٌ وَشَعْرُهُ أَسْوَدُ وَكَثيفٌ.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صَديقي سَعيدٌ مُتَوَسِّطُ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ٱلْقامَةِ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وَنَحيفُ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أَنيقٌ، يَلْبَسُ سِرْوالاً رَمادِيّاً وَقَميصاً أَبْيَضَ. يَحْضُرُ دائِماً عَلى </a:t>
            </a:r>
            <a:r>
              <a:rPr lang="ar-MA" sz="3600" b="1" u="sng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6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بِوِزْرَةٍ زَرْقاءَ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يَتَمَيَّزُ بِقُدْرَةٍ عالِيَةٍ عَلى تَذَكُّرِ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وَما يُعْجِبُني فيهِ أَكْثَرَ هُوَ حُبُّهُ لِلْقِراءَةِ وَتَواضُعُهُ مَعَ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ٱلْجَميعِ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EA08D97-9553-0899-4FFC-71A452BE7DA4}"/>
              </a:ext>
            </a:extLst>
          </p:cNvPr>
          <p:cNvCxnSpPr/>
          <p:nvPr/>
        </p:nvCxnSpPr>
        <p:spPr>
          <a:xfrm flipH="1">
            <a:off x="7124368" y="2091194"/>
            <a:ext cx="572494" cy="413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FA5A26FB-CD23-C2F8-84C3-4949879C73E5}"/>
              </a:ext>
            </a:extLst>
          </p:cNvPr>
          <p:cNvSpPr txBox="1"/>
          <p:nvPr/>
        </p:nvSpPr>
        <p:spPr>
          <a:xfrm>
            <a:off x="7208967" y="1522920"/>
            <a:ext cx="975790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C87EA6D-B9FD-F09A-F815-52CEE65BC8A9}"/>
              </a:ext>
            </a:extLst>
          </p:cNvPr>
          <p:cNvSpPr txBox="1"/>
          <p:nvPr/>
        </p:nvSpPr>
        <p:spPr>
          <a:xfrm>
            <a:off x="1177735" y="1593496"/>
            <a:ext cx="1207893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مَلامِحُهُ</a:t>
            </a:r>
            <a:endParaRPr lang="fr-FR" sz="36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0D98F27-8219-8E16-EC0F-F8E19602BDD6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1781682" y="2239827"/>
            <a:ext cx="1502694" cy="264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3AC6D53-3529-C2C2-F0DF-32C294EDEFFF}"/>
              </a:ext>
            </a:extLst>
          </p:cNvPr>
          <p:cNvSpPr txBox="1"/>
          <p:nvPr/>
        </p:nvSpPr>
        <p:spPr>
          <a:xfrm>
            <a:off x="695653" y="5499991"/>
            <a:ext cx="1207893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قامَتُهُ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DBB89B72-E8B1-7067-2BD6-04EC2B5EF1E3}"/>
              </a:ext>
            </a:extLst>
          </p:cNvPr>
          <p:cNvCxnSpPr>
            <a:cxnSpLocks/>
          </p:cNvCxnSpPr>
          <p:nvPr/>
        </p:nvCxnSpPr>
        <p:spPr>
          <a:xfrm flipV="1">
            <a:off x="1447138" y="4041773"/>
            <a:ext cx="6249724" cy="1584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1D979C3E-406C-67B3-0939-809397009905}"/>
              </a:ext>
            </a:extLst>
          </p:cNvPr>
          <p:cNvSpPr txBox="1"/>
          <p:nvPr/>
        </p:nvSpPr>
        <p:spPr>
          <a:xfrm>
            <a:off x="2954798" y="5731284"/>
            <a:ext cx="1477243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شَخْصِيَّتَهُ</a:t>
            </a:r>
            <a:endParaRPr lang="fr-FR" sz="36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50C1206-F025-9CD6-40E5-00CD0B2E852E}"/>
              </a:ext>
            </a:extLst>
          </p:cNvPr>
          <p:cNvSpPr txBox="1"/>
          <p:nvPr/>
        </p:nvSpPr>
        <p:spPr>
          <a:xfrm>
            <a:off x="5797198" y="5778834"/>
            <a:ext cx="1207893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مَلابِسُهُ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13A5A99-52B1-8526-0513-5DC12BF0253A}"/>
              </a:ext>
            </a:extLst>
          </p:cNvPr>
          <p:cNvCxnSpPr>
            <a:cxnSpLocks/>
          </p:cNvCxnSpPr>
          <p:nvPr/>
        </p:nvCxnSpPr>
        <p:spPr>
          <a:xfrm flipV="1">
            <a:off x="3740784" y="5243804"/>
            <a:ext cx="691257" cy="487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4A62EA2-F71E-B85B-AF67-8CC3131EDA73}"/>
              </a:ext>
            </a:extLst>
          </p:cNvPr>
          <p:cNvCxnSpPr>
            <a:cxnSpLocks/>
          </p:cNvCxnSpPr>
          <p:nvPr/>
        </p:nvCxnSpPr>
        <p:spPr>
          <a:xfrm>
            <a:off x="3284376" y="4041773"/>
            <a:ext cx="3116769" cy="1689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05536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1F96D-1C28-BC67-26F2-17A1EF26A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4AE49-B0AE-19CF-8145-56EB6B90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 كيف نصف شخصا. أقرأ ثم تقرؤون. (تلميذ واحد)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ACCFB1-1FB6-C3F2-27C9-36FDAF59C7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D71C90-CA6D-1E44-26E3-0A1827B46D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E5E881-07E2-2CD9-07F6-E145D1798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6A2832-465C-AEA4-EFCF-6C3A1D45B2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5657BC-4A45-459A-57EC-0C806AFF76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237422-E3CD-368D-0F14-C419012476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C23816-D516-D7B5-16C3-839C637E33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AF364-3528-F5FE-DD94-3F15B599C1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B20EF87-ADB0-5568-97F9-F7BA3118DB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113BEDB-CB10-20A7-C79F-208D555454E2}"/>
              </a:ext>
            </a:extLst>
          </p:cNvPr>
          <p:cNvSpPr txBox="1"/>
          <p:nvPr/>
        </p:nvSpPr>
        <p:spPr>
          <a:xfrm>
            <a:off x="1624683" y="2128434"/>
            <a:ext cx="5494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لِأَصِفَ شَخْصاً: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ABDF654-D8FD-6EF5-651F-FF15B9BD93ED}"/>
              </a:ext>
            </a:extLst>
          </p:cNvPr>
          <p:cNvGrpSpPr/>
          <p:nvPr/>
        </p:nvGrpSpPr>
        <p:grpSpPr>
          <a:xfrm>
            <a:off x="995423" y="3181770"/>
            <a:ext cx="5990865" cy="612322"/>
            <a:chOff x="827313" y="2713707"/>
            <a:chExt cx="7249887" cy="81642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22DF2F5-1FDD-8273-C094-ED02FA111E96}"/>
                </a:ext>
              </a:extLst>
            </p:cNvPr>
            <p:cNvSpPr/>
            <p:nvPr/>
          </p:nvSpPr>
          <p:spPr>
            <a:xfrm>
              <a:off x="827313" y="2713707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أُحَدِّدُ </a:t>
              </a:r>
              <a:r>
                <a:rPr lang="ar-MA" sz="32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ٱلشَّخْصَ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200" b="1" dirty="0" err="1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ٱلَّذي</a:t>
              </a:r>
              <a:r>
                <a:rPr lang="ar-MA" sz="32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أُريدُ وَصْفَهُ؛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BDC006D-DC4B-AF09-3722-5575B5976113}"/>
                </a:ext>
              </a:extLst>
            </p:cNvPr>
            <p:cNvSpPr/>
            <p:nvPr/>
          </p:nvSpPr>
          <p:spPr>
            <a:xfrm>
              <a:off x="7645400" y="2906022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0EF21C7-3CAC-4B1F-59A1-7DC51DFD6224}"/>
              </a:ext>
            </a:extLst>
          </p:cNvPr>
          <p:cNvGrpSpPr/>
          <p:nvPr/>
        </p:nvGrpSpPr>
        <p:grpSpPr>
          <a:xfrm>
            <a:off x="995423" y="4035868"/>
            <a:ext cx="5990865" cy="612322"/>
            <a:chOff x="827313" y="3852504"/>
            <a:chExt cx="7249887" cy="81642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113849-FB8C-156C-2660-F435EB91B146}"/>
                </a:ext>
              </a:extLst>
            </p:cNvPr>
            <p:cNvSpPr/>
            <p:nvPr/>
          </p:nvSpPr>
          <p:spPr>
            <a:xfrm>
              <a:off x="827313" y="3852504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أَصِفُ </a:t>
              </a:r>
              <a:r>
                <a:rPr lang="ar-MA" sz="32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ٱلْعَناصِرَ</a:t>
              </a:r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200" b="1" dirty="0" err="1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ٱلتاليَةَ</a:t>
              </a:r>
              <a:r>
                <a:rPr lang="ar-MA" sz="32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: مَلامِحُ وَجْهِهِ، قامَتُهُ، مَلابِسُهُ.</a:t>
              </a: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2BF75CC-790A-00F6-8ACF-A46E3E61BC77}"/>
                </a:ext>
              </a:extLst>
            </p:cNvPr>
            <p:cNvSpPr/>
            <p:nvPr/>
          </p:nvSpPr>
          <p:spPr>
            <a:xfrm>
              <a:off x="7645400" y="4044818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9605D85-D9B8-1DC2-2B18-6836EC00B6EA}"/>
              </a:ext>
            </a:extLst>
          </p:cNvPr>
          <p:cNvGrpSpPr/>
          <p:nvPr/>
        </p:nvGrpSpPr>
        <p:grpSpPr>
          <a:xfrm>
            <a:off x="995423" y="4881121"/>
            <a:ext cx="5990865" cy="612322"/>
            <a:chOff x="827313" y="4979508"/>
            <a:chExt cx="7249887" cy="81642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2E497A2-FCFA-F77C-3E82-CEF66E1303E0}"/>
                </a:ext>
              </a:extLst>
            </p:cNvPr>
            <p:cNvSpPr/>
            <p:nvPr/>
          </p:nvSpPr>
          <p:spPr>
            <a:xfrm>
              <a:off x="827313" y="4979508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أذْكُرُ أَوْصافاً </a:t>
              </a:r>
              <a:r>
                <a:rPr lang="ar-MA" sz="32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تُمَيِّزُ شَخْصِيَّتَهُ </a:t>
              </a:r>
              <a:r>
                <a:rPr lang="ar-MA" sz="3200" b="1" dirty="0" err="1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وَٱلأَفْعالَ</a:t>
              </a:r>
              <a:r>
                <a:rPr lang="ar-MA" sz="32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200" b="1" dirty="0" err="1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ٱلَّتي</a:t>
              </a:r>
              <a:r>
                <a:rPr lang="ar-MA" sz="32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يَقومُ بِها.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5AA03A6-AF39-A97D-232C-FD33EB6A1CD7}"/>
                </a:ext>
              </a:extLst>
            </p:cNvPr>
            <p:cNvSpPr/>
            <p:nvPr/>
          </p:nvSpPr>
          <p:spPr>
            <a:xfrm>
              <a:off x="7645400" y="5171822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7399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B472D-ADC8-7E25-F111-F3119F3A9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FDD571-7C36-D198-0E6A-548185178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96. من يقرأ التعليمة؟ ما المطلوب؟ أنجزوا. أمامكم 6 دقائق.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يرسم الجدول على السبورة لتعبئته عند التصحيح التفاعلي.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FC1BE7-397E-A51A-15D2-4B9ADB8545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6E1400-59C6-7446-66AE-61E9468986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18F232-F5B3-5895-6419-C2F4D0E4E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6C7FE0-482D-75AE-4A53-53B282CD84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F2E3EE-D2DE-AA67-1515-5FDA6FFDF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1A5BE-DD88-F223-DBA5-80C810BABF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73AF30-4C77-FB92-C286-897626C0BD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78DC78-FC2C-BB05-65C8-89D77258EC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9739ABC-A019-8B83-390B-7D4E9842C8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98897" y="665338"/>
            <a:ext cx="828000" cy="828000"/>
          </a:xfrm>
        </p:spPr>
      </p:pic>
      <p:pic>
        <p:nvPicPr>
          <p:cNvPr id="13" name="Image 1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E48056A-44E8-B3AD-A02F-4184A58AE6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4936" y="1807753"/>
            <a:ext cx="2993116" cy="4294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C2B200-26D8-7555-B114-739738437942}"/>
              </a:ext>
            </a:extLst>
          </p:cNvPr>
          <p:cNvSpPr/>
          <p:nvPr/>
        </p:nvSpPr>
        <p:spPr>
          <a:xfrm>
            <a:off x="3247052" y="3429000"/>
            <a:ext cx="2850999" cy="251062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50713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04E98-6CC3-472A-5146-594E38D50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01543-26E2-9C28-9C5E-13B078C4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فعلت. أمامكم دقيقتان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BFDB24-C162-FDD6-4212-F05652704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BC7B7F-056F-A9DD-0D98-549AC4C707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B7A88B-4F62-C74E-2DC5-09FCE1174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A868ED-CF7B-7BE9-0028-5BD56661FB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A5B17A-34B6-DE7A-8511-3387FAC9D4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A6332F-353F-2D1B-C6CF-FD464CAA79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3096BF-F911-5CE9-5B55-FF9DFF3C0C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7CD514-2559-A550-74E5-D61995A2F2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127083C-BBE3-B28E-2533-4006B44D3A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566" y="637345"/>
            <a:ext cx="828000" cy="828000"/>
          </a:xfrm>
        </p:spPr>
      </p:pic>
      <p:pic>
        <p:nvPicPr>
          <p:cNvPr id="15" name="Image 14" descr="Une image contenant texte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B0ED33D-64C7-CE0B-6F6D-7955CC6DAE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0354" y="1709193"/>
            <a:ext cx="5239188" cy="4512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109121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23960-3674-0206-F8B5-C3DAFFE89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6663A-5900-CE0B-ABD2-C3C53A0D8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عنصرا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عنصرا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السبورة. نبدأ بعنصر الملامح. ما هي أوصاف الملامح؟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0B3A82-CE23-C903-65DC-79F0472E1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CE3C40-4CF3-E3E4-AD7A-7E611C62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D21CE0-2F35-15CD-7EA2-88BCDBD42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BE15F-C5BE-6A87-7646-2818B7695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AF74DD-CAD7-B514-441F-F1C4CA4D1C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9D7F62-E2A1-A742-BDBA-4C862D89B2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8933F4-36E8-06DF-572B-8D0593A019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1C6064-A940-9C32-B780-CDD83DBA5D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3C13CFC-7B05-58A9-D869-8A9FBBC637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2" name="Image 11" descr="Une image contenant texte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FCD860-60E8-2F4F-B749-F29EB17A76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0354" y="1709193"/>
            <a:ext cx="5239188" cy="4512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12B92B6-9D1B-0808-1DA9-69F9172A060E}"/>
              </a:ext>
            </a:extLst>
          </p:cNvPr>
          <p:cNvSpPr txBox="1"/>
          <p:nvPr/>
        </p:nvSpPr>
        <p:spPr>
          <a:xfrm>
            <a:off x="2107559" y="4842345"/>
            <a:ext cx="295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عَيْناهُ كَبيرَتانِ.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7787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A0F8-1C79-4CF7-B153-1674A98B6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F0D863-7E9B-DAE8-18AE-2FA9680E5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أوصاف القامة؟ الملابس؟ الشخصية؟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F6B35-9074-C82F-F321-152FD37AE0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0B2D1E-1EA5-57B8-18C5-22B319583C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D5E21F-C5A9-29C4-BB5E-A61826731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655718-D985-634B-D436-93E19CED15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3197D4-83EE-5DFA-AC0A-6524A4C817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7B07BB-22F1-AC10-BE6A-226E56AC4B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BEFBED-5173-F4EB-76F2-A3444E38B9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8E5966-9DE5-5246-45BE-D313A75127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4F166528-5263-D457-D121-B2695657C0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2" name="Image 11" descr="Une image contenant texte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364B50-2121-A888-221A-DB3A3D5E7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0354" y="1709193"/>
            <a:ext cx="5239188" cy="4512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2979411-3889-DB85-9035-46FD572BF6C0}"/>
              </a:ext>
            </a:extLst>
          </p:cNvPr>
          <p:cNvSpPr txBox="1"/>
          <p:nvPr/>
        </p:nvSpPr>
        <p:spPr>
          <a:xfrm>
            <a:off x="2107559" y="4842345"/>
            <a:ext cx="295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عَيْناهُ كَبيرَتانِ.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180172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4F722-C24A-17C8-9EE9-63B950A34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37C50-E4B7-3707-8C51-CBFBE4E60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أوصاف القامة؟ الملابس؟ الشخصية؟ -انتبهوا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5262B-7643-8DA5-13A9-28AD439D11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C8ADAF-BB9A-9F1E-1494-02A0D9013D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03AF38-E662-679E-D114-9E1CF7610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E6DBE0-360A-09D6-6A23-967E285169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950A52-6F8F-B665-4D2A-6DDEB272D9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22F791-F6D0-7923-4342-A202B11207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332107-96E7-0921-1BD8-45C9316D31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CE49B7-7845-4C46-E9A4-1701A03D77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6B15A7D6-CF11-124C-D8D3-34861F0D7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2" name="Image 11" descr="Une image contenant texte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1FA7A4-B515-695B-BE22-AAE3A8F27F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0354" y="1709193"/>
            <a:ext cx="5239188" cy="4512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29B55B-8815-BCDF-22B8-7FF4A661E3D0}"/>
              </a:ext>
            </a:extLst>
          </p:cNvPr>
          <p:cNvSpPr txBox="1"/>
          <p:nvPr/>
        </p:nvSpPr>
        <p:spPr>
          <a:xfrm>
            <a:off x="2107559" y="4842345"/>
            <a:ext cx="295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عَيْناهُ كَبيرَتانِ.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F686074-EDF2-C606-00A3-B942B4BBCE61}"/>
              </a:ext>
            </a:extLst>
          </p:cNvPr>
          <p:cNvSpPr txBox="1"/>
          <p:nvPr/>
        </p:nvSpPr>
        <p:spPr>
          <a:xfrm>
            <a:off x="2817599" y="5148807"/>
            <a:ext cx="295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قَصيرَةٌ، جِسْمُهُ نَحيفٌ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7376A1-4B3C-3923-CD98-36E9651A4FC3}"/>
              </a:ext>
            </a:extLst>
          </p:cNvPr>
          <p:cNvSpPr txBox="1"/>
          <p:nvPr/>
        </p:nvSpPr>
        <p:spPr>
          <a:xfrm>
            <a:off x="1757238" y="5490000"/>
            <a:ext cx="40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يَلْبَسُ قَميصاً أَصْفَرَ وَسِرْوالاً قَصيراً أَحْمَرَ وَحِذاءً بُنِّيّاً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69DA83-309E-055B-FA4D-A6FBFBA05D8B}"/>
              </a:ext>
            </a:extLst>
          </p:cNvPr>
          <p:cNvSpPr txBox="1"/>
          <p:nvPr/>
        </p:nvSpPr>
        <p:spPr>
          <a:xfrm>
            <a:off x="2870775" y="5796462"/>
            <a:ext cx="2957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مَرِحٌ وَفُضولِيٌّ، يُحِبُّ مُساعَدَةَ أَصْدِقائِهِ.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9276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C23A7-AE28-3C4C-C732-3F37368D2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1E919F-F13E-D847-D47F-AA524133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الثاني ضمن أنجز بمفردي ص 97.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D6F2BE-52E3-09E0-85FF-C554828E92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76EF88-CAD4-EC68-8AD1-B99B4E092F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6BCFB1-D21B-6E01-B1D3-284DC11B9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00071C-F1F0-7AAE-A010-6A32913A67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C2873D-51C2-C030-1BF0-C566769EFF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AE10DB-8F40-E999-67A0-0D7FF86239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47DA64-C8FA-F87B-A40C-7287A72A73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BFD18D-1941-F8E5-525D-8219FE6D31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4" name="Image 1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223CD86-C311-285D-24B4-F89F210312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1154" y="2318127"/>
            <a:ext cx="2564781" cy="37838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749AC92-08ED-791F-C79B-E9BFB5172B85}"/>
              </a:ext>
            </a:extLst>
          </p:cNvPr>
          <p:cNvSpPr/>
          <p:nvPr/>
        </p:nvSpPr>
        <p:spPr>
          <a:xfrm>
            <a:off x="3391153" y="3697357"/>
            <a:ext cx="2564781" cy="233768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BB7DE97-6B9D-C3B0-94E3-D906F9D933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043289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1024D-9F40-1F94-317E-CB9723426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F338E-EBD6-C8CB-60E7-4F48B62DE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الثانية؟ أنجزوا فرديا. أمامكم 6 دقائق.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37CDDE-AB7A-693E-2333-9BFAB0875F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926D93-341F-E572-9763-80E7615C7D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095A48-4D2D-4DED-3CC2-5277D4B19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3408E2-5054-76AF-3EB9-A4502B227A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A5F12B-36D7-01CE-57A3-A1215115A5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4E2A30-95A2-EB45-E216-4A0D455F61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FF7D5-DA90-BA1D-9DDE-A482AA79A4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173CBA-EA31-EDC5-0D5A-87A581D456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EBBA878-4683-9879-B42C-E182128A99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96249" y="665338"/>
            <a:ext cx="828000" cy="828000"/>
          </a:xfrm>
        </p:spPr>
      </p:pic>
      <p:pic>
        <p:nvPicPr>
          <p:cNvPr id="14" name="Image 1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2EA211-04AE-DFE6-C395-4F0FA7AA72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1154" y="2318127"/>
            <a:ext cx="2564781" cy="3783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D8E0225-8A0B-4724-45C3-2742F0E62926}"/>
              </a:ext>
            </a:extLst>
          </p:cNvPr>
          <p:cNvSpPr/>
          <p:nvPr/>
        </p:nvSpPr>
        <p:spPr>
          <a:xfrm>
            <a:off x="3391153" y="3697357"/>
            <a:ext cx="2564781" cy="233768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50826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0385A-EF10-4976-6495-4F3CDDF59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0813D-CEC6-3E8F-8566-164EC8CE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من يقدم أوصاف ملامح الوجه؟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7DBF51-782B-2047-C4CA-F8C06A41B3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002BC1-4EA0-FF64-DE62-590DD93BF5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C2BE81-64B3-0506-C80B-EB827C8A06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D8C3CA-3C99-31C3-C926-AEDE2E3462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7FDE02-68CE-4500-F346-2053B59634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B9165-3268-DEA0-18A3-2AC9C6D0B1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C12345-7714-D263-58E0-B6DA0C725A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DCC222-22DE-E8E9-75CC-4429AF38C1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BDA9035-4C4E-5634-DE4B-56E40B78E2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3" name="Image 12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6DCEC97-724E-3FB2-47C8-1A87C04221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1805" y="1809967"/>
            <a:ext cx="6223496" cy="4541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1920828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C06B-EED4-99CB-3FE5-00E1CDE3B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86FF4-3E1C-D488-AF31-3EE7A7D9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A983BA-C4D9-6AF3-E4CE-46AE2A80BD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E8B831-A31A-734C-22C7-26EA0D2BE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BF1DF1-1A21-03EC-96FE-0A007DB00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65BB06-A698-E933-BE2B-CBAFA75E47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74BC70-935C-2666-4E23-8BE4224BE9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8713F-01EE-8DDA-2BED-6F5942CA46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53E919-F564-11C6-474C-61F2BD30DD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E2FA7B-1B44-99C5-E9B9-1C7E177D24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F5BDD30-2F9D-69E3-FCCE-197BA44C55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3" name="Image 12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ADD0D4-0284-5E67-FCE3-CC82EFFE1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100" y="1809967"/>
            <a:ext cx="8094133" cy="4541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D92A16-078F-FC01-16EB-A4A7AC6CA34F}"/>
              </a:ext>
            </a:extLst>
          </p:cNvPr>
          <p:cNvSpPr txBox="1"/>
          <p:nvPr/>
        </p:nvSpPr>
        <p:spPr>
          <a:xfrm>
            <a:off x="230588" y="4412975"/>
            <a:ext cx="6379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عَيْناها زَرْقَاوانِ واسِعَتانِ تَلْمَعانِ بالْفَرَحِ، اِبْتِسامَتُها عَريضَةٌ، أَنْفُها قَصيرٌ وَمُسْتَديرٌ.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26A05D7-3371-9A61-A96C-1ED2A21DE82A}"/>
              </a:ext>
            </a:extLst>
          </p:cNvPr>
          <p:cNvSpPr txBox="1"/>
          <p:nvPr/>
        </p:nvSpPr>
        <p:spPr>
          <a:xfrm>
            <a:off x="2444824" y="4920584"/>
            <a:ext cx="3763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قامَتُها رَشيقَةٌ.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05EB8F9-97F4-7ACF-D6F9-010682AC91A3}"/>
              </a:ext>
            </a:extLst>
          </p:cNvPr>
          <p:cNvSpPr txBox="1"/>
          <p:nvPr/>
        </p:nvSpPr>
        <p:spPr>
          <a:xfrm>
            <a:off x="878063" y="5390811"/>
            <a:ext cx="5330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تَرْتَدي قَميصاً وَرْدِيّاً وَتَنّورَةً بَنَفْسَجِيَّةً وَحِذاءً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بَنَفْسَجِيّاً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97D9C0-C0BB-7F3B-F079-BE9C0099F924}"/>
              </a:ext>
            </a:extLst>
          </p:cNvPr>
          <p:cNvSpPr txBox="1"/>
          <p:nvPr/>
        </p:nvSpPr>
        <p:spPr>
          <a:xfrm>
            <a:off x="6248400" y="5957057"/>
            <a:ext cx="2264651" cy="307777"/>
          </a:xfrm>
          <a:prstGeom prst="rect">
            <a:avLst/>
          </a:prstGeom>
          <a:solidFill>
            <a:srgbClr val="E2F5FF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1400" b="1" dirty="0"/>
              <a:t>شَخْصِيَّتُها وَالأَفْعالُ الَّتي تَقومُ بِها </a:t>
            </a:r>
            <a:endParaRPr lang="fr-FR" sz="14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F77FAE4-9E4D-5A54-9EF4-C45A359777DE}"/>
              </a:ext>
            </a:extLst>
          </p:cNvPr>
          <p:cNvSpPr txBox="1"/>
          <p:nvPr/>
        </p:nvSpPr>
        <p:spPr>
          <a:xfrm>
            <a:off x="878063" y="5861038"/>
            <a:ext cx="5330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مَرِحَةٌ وَنَشيطَةٌ.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527098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1860605" y="2838616"/>
            <a:ext cx="6009578" cy="1812897"/>
          </a:xfrm>
          <a:prstGeom prst="roundRect">
            <a:avLst/>
          </a:prstGeom>
          <a:noFill/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تَبْدَاُ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ٱلْفِعْلِيَّةُ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قَدِّمْ أَمْثِلَةً.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أَصِفُ شَخْصاً؟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نركب فقرة. من يجيب عن السؤال؟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 على الصفحة 97.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5" name="Image 14" descr="Une image contenant texte, capture d’écran, dessin humoristique, lettre&#10;&#10;Le contenu généré par l’IA peut être incorrect.">
            <a:extLst>
              <a:ext uri="{FF2B5EF4-FFF2-40B4-BE49-F238E27FC236}">
                <a16:creationId xmlns:a16="http://schemas.microsoft.com/office/drawing/2014/main" id="{89AEBCA3-1184-9CB1-8C87-6E691A32FB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0775" y="1937513"/>
            <a:ext cx="2569384" cy="3750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B8A5B5-71AD-3B82-BC65-A900579712DB}"/>
              </a:ext>
            </a:extLst>
          </p:cNvPr>
          <p:cNvSpPr/>
          <p:nvPr/>
        </p:nvSpPr>
        <p:spPr>
          <a:xfrm>
            <a:off x="3520864" y="2353585"/>
            <a:ext cx="2569384" cy="107541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1824081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15263</TotalTime>
  <Words>2305</Words>
  <Application>Microsoft Office PowerPoint</Application>
  <PresentationFormat>Affichage à l'écran (4:3)</PresentationFormat>
  <Paragraphs>576</Paragraphs>
  <Slides>75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75</vt:i4>
      </vt:variant>
    </vt:vector>
  </HeadingPairs>
  <TitlesOfParts>
    <vt:vector size="95" baseType="lpstr">
      <vt:lpstr>Microsoft Uighur</vt:lpstr>
      <vt:lpstr>Dosis ExtraBold</vt:lpstr>
      <vt:lpstr>Modern Love</vt:lpstr>
      <vt:lpstr>Dosis Medium</vt:lpstr>
      <vt:lpstr>Calibri Light</vt:lpstr>
      <vt:lpstr>Dosis SemiBold</vt:lpstr>
      <vt:lpstr>Dosis</vt:lpstr>
      <vt:lpstr>Calibri</vt:lpstr>
      <vt:lpstr>Arial</vt:lpstr>
      <vt:lpstr>Wingdings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2_01- نشاط اعتيادي</vt:lpstr>
      <vt:lpstr>2_Thème Office</vt:lpstr>
      <vt:lpstr>Présentation PowerPoint</vt:lpstr>
      <vt:lpstr>تنظيم حصص الأسبوع</vt:lpstr>
      <vt:lpstr>هيكلة حصة اليوم</vt:lpstr>
      <vt:lpstr>عند نهاية الحصة</vt:lpstr>
      <vt:lpstr> مرحبا بكم . سننطلق في حصة اللغة العربية.</vt:lpstr>
      <vt:lpstr>افتتاح الحصة</vt:lpstr>
      <vt:lpstr>قبل أن نبدأ حصة اليوم نتذكر شروط الحصول على نجمة التميز. </vt:lpstr>
      <vt:lpstr>ضعوا اللوحة والكراسة في القمطر.</vt:lpstr>
      <vt:lpstr> خذوا الألواح. ستكتبون جملا تامة بترتيب كلمات.</vt:lpstr>
      <vt:lpstr> رتبوا الكلمات التالية لتكوين جملة تامة.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اسمية. انتبهوا هناك كلمة زائدة.</vt:lpstr>
      <vt:lpstr>ارفعوا الألواح. سأعين من يعرض جملته ويقرؤها؟ هل هي اسمية؟ هل أنتم متفقون؟ </vt:lpstr>
      <vt:lpstr>صححوا</vt:lpstr>
      <vt:lpstr> رتبوا الكلمات التالية لتكوين جملة اسمية.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قراءة</vt:lpstr>
      <vt:lpstr>خذوا النص ص 91. نصحح الواجب المنزلي. ما الأفعال الواردة في الفقرة الأولى؟</vt:lpstr>
      <vt:lpstr>في حصة اليوم ستتعلمون كيف تميزون الجملة الفعلية.</vt:lpstr>
      <vt:lpstr>من يذكرنا بأقسام الكلمة في اللغة العربية؟</vt:lpstr>
      <vt:lpstr>من يقرأ؟ من يقدم مثالا عن كل نوع؟</vt:lpstr>
      <vt:lpstr>رأينا أن الفعل يدل على ما نقوم به في زمن معين. قد يكون في الماضي أو الحاضر أو المستقبل.</vt:lpstr>
      <vt:lpstr>الآنَ أُريدُ أَنْ أُحَدِّدَ نَوْعَ الْجُمْلَةِ التّالِيَةِ: تُسافِرُ الْأُسْرَةُ خِلالَ الْعُطْلَةِ الصَّيْفِيَّةِ. </vt:lpstr>
      <vt:lpstr>أَوَّلاً أَقْرَأُ الْجُمْلَةَ ثُمَّ أُحَدِّدُ الْكَلِمَةَ الَّتي تَبْدَأُ بِها.</vt:lpstr>
      <vt:lpstr>تَبْدَأُ الجملة (تُسافِرُ ٱلْأُسْرَةُ خِلالَ ٱلْعُطْلَةِ ٱلصَّيْفِيَّةِ.) بكلمة "تسافر"</vt:lpstr>
      <vt:lpstr>ثانياً أُحَدِّدُ نَوْعَ الكلمة "تسافر". </vt:lpstr>
      <vt:lpstr>"تسافر" فعل. اَلجُمْلَةُ "تُسافِرُ ٱلْأُسْرَةُ خِلالَ ٱلْعُطْلَةِ ٱلصَّيْفِيَّةِ." جُمْلَةٌ فِعْلِيَّةٌ لِأَنَّها تَبْدَأُ بِفِعْلٍ.</vt:lpstr>
      <vt:lpstr>نَتَذَكَّرُ خُطْواتِ تَمْييزِ الْجُمْلَةِ الْفِعْلِيَّةِ. أقرأ ثم تقرؤون.</vt:lpstr>
      <vt:lpstr>من يقرأ؟</vt:lpstr>
      <vt:lpstr>نحدد معا خطوة بخطوة نوع الجملة التالية. ماذا سنفعل؟</vt:lpstr>
      <vt:lpstr>نحدد الكلمة لتي تبدأ بها الجمل. تبدأ بالكلمة "تفضل". ثم ماذا سنفعل؟</vt:lpstr>
      <vt:lpstr>نحدد نوع الكلمة "تفضل". ما نوعها؟ </vt:lpstr>
      <vt:lpstr>تفضل فعل. ما نوع الجملة إذاً؟</vt:lpstr>
      <vt:lpstr>هذه جمل سأقرأ الجملة وأنتم تكتبون الرقم 1 إذا كانت الجملة فعلية والرقم 2 إذا كانت اسميةً.</vt:lpstr>
      <vt:lpstr>خذوا كراساتكم ص 94. من يقرأ التعليمة؟ أنجزوا فرديا (ثلاث دقائق).</vt:lpstr>
      <vt:lpstr>في ثنائيات وضح لزميلك كيف تعرفت ميزت الجملة. (دقيقة)</vt:lpstr>
      <vt:lpstr>نصحح. من يقرأ الجملة الأولى؟ ما الكلمة التي تبدأ بها؟ ما نوع الجملة إذاً؟</vt:lpstr>
      <vt:lpstr>نمر إلى التمرين الأول ضمن «أنجز بمفردي». من يقرأ التعليمة؟ ـــ أنجزوا. (ثلاث دقائق). </vt:lpstr>
      <vt:lpstr>انتهى الوقت. نصحح. من يقرأ الجملة الأولى؟ هل أنتم متفقون؟ لماذا؟ </vt:lpstr>
      <vt:lpstr>صححوا</vt:lpstr>
      <vt:lpstr>نمر إلى التمرين الثاني. من يقرأ التعليمة؟ ـــ أنجزوا. (ثلاث دقائق). </vt:lpstr>
      <vt:lpstr>انتهى الوقت. نصحح. من يقرأ الجملة الأولى؟ ما الفعل الذي سنوظفه؟ متفقون؟</vt:lpstr>
      <vt:lpstr>هذا جواب آخر. صححوا</vt:lpstr>
      <vt:lpstr>Présentation PowerPoint</vt:lpstr>
      <vt:lpstr>ننشد قصيدة "الحفلة" بشكل معبر.</vt:lpstr>
      <vt:lpstr>إنتاج كتابي</vt:lpstr>
      <vt:lpstr>في حصة التعبير الكتابي اليوم ستتعلمون كيف تصفون شخصا.</vt:lpstr>
      <vt:lpstr>نَجِدُ أَنْفُسَنا أَحْياناً في مَواقِفَ نَحْتاجُ فيها لوَصْفِ شَخْصٍ كَصَديقٍ أَو أُسْتاذٍ أَوْ قَريبٍ مِنَ الْعائِلَةِ أَوْ لاعِب.</vt:lpstr>
      <vt:lpstr>أريد أن أصف شخصا. أولا أحدد من هو الشخص الذي أريد أن أصفه.</vt:lpstr>
      <vt:lpstr>بعد ذلك أصف العناصر التالية: </vt:lpstr>
      <vt:lpstr>أبدأ بالإجابة عن السؤال: من؟ إنه صديقي سعيد. فأقول:</vt:lpstr>
      <vt:lpstr>بعد ذلك أصف ملامح وجهه. يمكن استعمال أوصاف مثل: </vt:lpstr>
      <vt:lpstr>أصف ملامحه فأقول:</vt:lpstr>
      <vt:lpstr>الآن أصف قامته. أستعمل أوصافا مثل: </vt:lpstr>
      <vt:lpstr>أصف قامته إذا فأقول: </vt:lpstr>
      <vt:lpstr>الآن أصف ملابِسَهُ. أستعمل أوصافا مناسبة فأقول مثلا: </vt:lpstr>
      <vt:lpstr>والآن أَذْكُرُ صِفاتٍ تُمَيِّزُ شَخْصِيَّةَ مُعاذٍ وَما يُعْجِبُني في شَخْصِيَّتِهِ. </vt:lpstr>
      <vt:lpstr>حصلت على فقرة وصفت فيها صديقي سعيداً. سأقرؤها.</vt:lpstr>
      <vt:lpstr>نتذكر جميعا كيف نصف شخصا. أقرأ ثم تقرؤون. (تلميذ واحد)</vt:lpstr>
      <vt:lpstr>خذوا الكراسة ص  96. من يقرأ التعليمة؟ ما المطلوب؟ أنجزوا. أمامكم 6 دقائق. يرسم الجدول على السبورة لتعبئته عند التصحيح التفاعلي.</vt:lpstr>
      <vt:lpstr>في ثنائيات وضح لزميلك كيف فعلت. أمامكم دقيقتان</vt:lpstr>
      <vt:lpstr>نصحح عنصرا عنصرا على السبورة. نبدأ بعنصر الملامح. ما هي أوصاف الملامح؟</vt:lpstr>
      <vt:lpstr>ما أوصاف القامة؟ الملابس؟ الشخصية؟</vt:lpstr>
      <vt:lpstr>ما أوصاف القامة؟ الملابس؟ الشخصية؟ -انتبهوا للتصحيح.</vt:lpstr>
      <vt:lpstr>نمر إلى التمرين الثاني ضمن أنجز بمفردي ص 97. </vt:lpstr>
      <vt:lpstr>من يقرأ التعليمة الثانية؟ أنجزوا فرديا. أمامكم 6 دقائق. </vt:lpstr>
      <vt:lpstr>انتهى الوقت. نصحح. من يقدم أوصاف ملامح الوجه؟ ...</vt:lpstr>
      <vt:lpstr>انتبهوا للتصحيح.</vt:lpstr>
      <vt:lpstr>اختتام الحصة</vt:lpstr>
      <vt:lpstr>تعلمنا كيف نركب فقرة. من يجيب عن السؤال؟</vt:lpstr>
      <vt:lpstr>ضعوا علامة أمام الواجب المنزلي على الصفحة 97.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KHAOUA AZEDDIN</cp:lastModifiedBy>
  <cp:revision>157</cp:revision>
  <dcterms:created xsi:type="dcterms:W3CDTF">2023-09-20T21:35:22Z</dcterms:created>
  <dcterms:modified xsi:type="dcterms:W3CDTF">2025-12-29T18:40:18Z</dcterms:modified>
</cp:coreProperties>
</file>