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9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0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773" r:id="rId2"/>
    <p:sldMasterId id="2147483836" r:id="rId3"/>
    <p:sldMasterId id="2147483851" r:id="rId4"/>
    <p:sldMasterId id="2147483863" r:id="rId5"/>
    <p:sldMasterId id="2147483898" r:id="rId6"/>
    <p:sldMasterId id="2147483902" r:id="rId7"/>
    <p:sldMasterId id="2147483925" r:id="rId8"/>
    <p:sldMasterId id="2147483965" r:id="rId9"/>
    <p:sldMasterId id="2147483988" r:id="rId10"/>
    <p:sldMasterId id="2147484002" r:id="rId11"/>
  </p:sldMasterIdLst>
  <p:notesMasterIdLst>
    <p:notesMasterId r:id="rId43"/>
  </p:notesMasterIdLst>
  <p:sldIdLst>
    <p:sldId id="2147482835" r:id="rId12"/>
    <p:sldId id="2147482851" r:id="rId13"/>
    <p:sldId id="2147482836" r:id="rId14"/>
    <p:sldId id="2147482616" r:id="rId15"/>
    <p:sldId id="2147482531" r:id="rId16"/>
    <p:sldId id="2147482691" r:id="rId17"/>
    <p:sldId id="2147482713" r:id="rId18"/>
    <p:sldId id="2147482728" r:id="rId19"/>
    <p:sldId id="2147482508" r:id="rId20"/>
    <p:sldId id="2147482727" r:id="rId21"/>
    <p:sldId id="2147482766" r:id="rId22"/>
    <p:sldId id="2147482840" r:id="rId23"/>
    <p:sldId id="2147482846" r:id="rId24"/>
    <p:sldId id="2147482764" r:id="rId25"/>
    <p:sldId id="2147482848" r:id="rId26"/>
    <p:sldId id="2147482891" r:id="rId27"/>
    <p:sldId id="2147482825" r:id="rId28"/>
    <p:sldId id="2147482765" r:id="rId29"/>
    <p:sldId id="2147482816" r:id="rId30"/>
    <p:sldId id="2147482890" r:id="rId31"/>
    <p:sldId id="2147482849" r:id="rId32"/>
    <p:sldId id="2147482850" r:id="rId33"/>
    <p:sldId id="2147482882" r:id="rId34"/>
    <p:sldId id="2147482883" r:id="rId35"/>
    <p:sldId id="2147482884" r:id="rId36"/>
    <p:sldId id="2147482867" r:id="rId37"/>
    <p:sldId id="2147482798" r:id="rId38"/>
    <p:sldId id="2147482889" r:id="rId39"/>
    <p:sldId id="2147482521" r:id="rId40"/>
    <p:sldId id="2147482499" r:id="rId41"/>
    <p:sldId id="2147482510" r:id="rId42"/>
  </p:sldIdLst>
  <p:sldSz cx="9144000" cy="6858000" type="screen4x3"/>
  <p:notesSz cx="6858000" cy="9144000"/>
  <p:embeddedFontLst>
    <p:embeddedFont>
      <p:font typeface="Abadi" panose="020B0604020104020204" pitchFamily="34" charset="0"/>
      <p:regular r:id="rId44"/>
      <p:bold r:id="rId45"/>
      <p:italic r:id="rId46"/>
      <p:boldItalic r:id="rId47"/>
    </p:embeddedFont>
    <p:embeddedFont>
      <p:font typeface="Dosis" pitchFamily="2" charset="0"/>
      <p:regular r:id="rId48"/>
      <p:bold r:id="rId49"/>
    </p:embeddedFont>
    <p:embeddedFont>
      <p:font typeface="Dosis Medium" pitchFamily="2" charset="0"/>
      <p:regular r:id="rId50"/>
      <p:bold r:id="rId51"/>
    </p:embeddedFont>
    <p:embeddedFont>
      <p:font typeface="Dosis SemiBold" pitchFamily="2" charset="0"/>
      <p:regular r:id="rId52"/>
      <p:bold r:id="rId53"/>
    </p:embeddedFont>
    <p:embeddedFont>
      <p:font typeface="Microsoft Uighur" panose="02000000000000000000" pitchFamily="2" charset="-78"/>
      <p:regular r:id="rId54"/>
      <p:bold r:id="rId55"/>
    </p:embeddedFont>
    <p:embeddedFont>
      <p:font typeface="Noto Sans Symbols" panose="020B0604020202020204" charset="0"/>
      <p:regular r:id="rId56"/>
      <p:bold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424D7B"/>
    <a:srgbClr val="DDF1EC"/>
    <a:srgbClr val="D6E9EA"/>
    <a:srgbClr val="00ABA3"/>
    <a:srgbClr val="00ACA4"/>
    <a:srgbClr val="414C79"/>
    <a:srgbClr val="C6C6C6"/>
    <a:srgbClr val="14B3AB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1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56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128" Type="http://customschemas.google.com/relationships/presentationmetadata" Target="metadata"/><Relationship Id="rId13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font" Target="fonts/font3.fntdata"/><Relationship Id="rId129" Type="http://schemas.openxmlformats.org/officeDocument/2006/relationships/presProps" Target="pres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font" Target="fonts/font11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8750BEF-5B50-6647-E111-205810E71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96DE4226-7FEC-1CEF-8986-44A103A660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DD94E617-B321-72B4-9D3D-82EDB1D2B3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AA8A6C4A-1D8A-0951-5F30-9A4CC58F6EB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7369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077833D1-F005-1725-7083-D9929B5F5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1CB6700-EDC3-1DC8-88D3-0DF97A3AC7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D2B7AE0A-20D3-F39A-2E30-D7BA07E0A4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E5C140C9-96A2-0493-6536-47FA5A7DC80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9866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4706EF0-BE61-7288-BA3F-3C4CD1FD3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1CBABF69-8A38-048E-8AD4-339F373C24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9843CC18-ED03-B7EE-A69E-12ECB8BAFF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59B820F-5D9D-2836-E710-8404860E84D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9838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9EBB3866-3BB0-0144-1C40-46F853E86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05B2D89-D270-BF23-8230-A9AC41347B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753D4898-251C-C6FA-0F7D-7F7DCC7308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7BCBED4A-20B8-BC13-D873-8918B3CF3FF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476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EC77ABA8-14A6-ED5D-159A-15FFA78B6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1004C3F1-F557-FC3F-BEA4-B0797974D8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9D081E95-5D89-CC56-4C60-B1777E13F1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3884228-BF15-2CA7-DFAF-92F9E23CF10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1669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A31EE79-8251-1A21-AFC3-92F1546AB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7C4770AA-2565-C337-76FD-ABF91B8A2B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64D5271-DA94-4B50-323F-1A30D2686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143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09CDF70-CDC2-C5D6-2354-48FD8AF39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AE26CEE1-981F-D1B2-487A-535E201C52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C39C1F-B751-6414-71AD-4754FA8EE3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91EB4891-1D31-145A-8C7D-A0CF31E9F07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2767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2DECB2FB-40F5-E2B7-D8FD-8D4645815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7E7F909E-4BAD-237A-5942-0F52B342B8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A1B26792-E649-0DD6-495D-22B97E1805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018410CF-3D9D-2B3B-DD80-9F246556E47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27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770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F5DA54BF-35C5-7CD2-BF0B-E260A86ED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FE181663-B27F-DC9B-C649-40CD1782FC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AF31B8B9-5EF6-D91B-63D1-A6D9E982E2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3674FA20-F57B-63F2-6A6A-F5583476420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28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0083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19/01/2026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19/01/2026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49838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942354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75134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647027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808307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510353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09759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400856185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3131894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4497544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122845595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36551890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096973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789997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675636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30077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776672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151378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550719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49542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4678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672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55032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693174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0537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B94443-99F3-229C-6CD7-BA0F32DB5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3667385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image" Target="../media/image3.jpg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99.xml"/><Relationship Id="rId21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06.xml"/><Relationship Id="rId19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Relationship Id="rId22" Type="http://schemas.openxmlformats.org/officeDocument/2006/relationships/slideLayout" Target="../slideLayouts/slideLayout11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18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4.xml"/><Relationship Id="rId21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17" Type="http://schemas.openxmlformats.org/officeDocument/2006/relationships/slideLayout" Target="../slideLayouts/slideLayout148.xml"/><Relationship Id="rId25" Type="http://schemas.openxmlformats.org/officeDocument/2006/relationships/image" Target="../media/image14.jpg"/><Relationship Id="rId2" Type="http://schemas.openxmlformats.org/officeDocument/2006/relationships/slideLayout" Target="../slideLayouts/slideLayout133.xml"/><Relationship Id="rId16" Type="http://schemas.openxmlformats.org/officeDocument/2006/relationships/slideLayout" Target="../slideLayouts/slideLayout147.xml"/><Relationship Id="rId20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36.xml"/><Relationship Id="rId15" Type="http://schemas.openxmlformats.org/officeDocument/2006/relationships/slideLayout" Target="../slideLayouts/slideLayout146.xml"/><Relationship Id="rId23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41.xml"/><Relationship Id="rId19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slideLayout" Target="../slideLayouts/slideLayout145.xml"/><Relationship Id="rId22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  <p:sldLayoutId id="2147483794" r:id="rId18"/>
    <p:sldLayoutId id="2147483795" r:id="rId19"/>
    <p:sldLayoutId id="2147483796" r:id="rId20"/>
    <p:sldLayoutId id="2147483804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402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  <p:sldLayoutId id="2147484026" r:id="rId22"/>
    <p:sldLayoutId id="2147484028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19/01/2026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77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  <p:sldLayoutId id="2147484020" r:id="rId18"/>
    <p:sldLayoutId id="2147484021" r:id="rId19"/>
    <p:sldLayoutId id="2147484022" r:id="rId20"/>
    <p:sldLayoutId id="2147484023" r:id="rId21"/>
    <p:sldLayoutId id="2147484024" r:id="rId22"/>
    <p:sldLayoutId id="2147484025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72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5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2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9.gif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DE742EE-2C54-7806-1D72-48B5D05315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49" b="32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64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r>
              <a:rPr lang="fr-FR" dirty="0"/>
              <a:t> </a:t>
            </a:r>
            <a:r>
              <a:rPr lang="ar-MA" dirty="0"/>
              <a:t>السادس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</a:rPr>
              <a:t>تقويم جماعي موجه :  فهم المقروء+ الظواهر اللغوية</a:t>
            </a:r>
            <a:endParaRPr lang="fr-FR" sz="1200" dirty="0">
              <a:solidFill>
                <a:srgbClr val="757575"/>
              </a:solidFill>
            </a:endParaRPr>
          </a:p>
          <a:p>
            <a:pPr marL="269875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</a:rPr>
              <a:t>تقويم جماعي موجه  : فهم المسموع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tabLst/>
              <a:defRPr/>
            </a:pPr>
            <a:endParaRPr lang="ar-MA" sz="1200" dirty="0">
              <a:solidFill>
                <a:srgbClr val="424D7B"/>
              </a:solidFill>
              <a:cs typeface="Arial" panose="020B0604020202020204" pitchFamily="34" charset="0"/>
              <a:sym typeface="Dosis SemiBold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ea typeface="Dosis ExtraBold"/>
                <a:cs typeface="Arial" panose="020B0604020202020204" pitchFamily="34" charset="0"/>
                <a:sym typeface="Dosis ExtraBold"/>
              </a:rPr>
              <a:t>اليوم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1 -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5 -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923896" y="545264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4" indent="-171454" algn="just" defTabSz="342908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ar-MA" sz="1200" dirty="0">
                <a:solidFill>
                  <a:srgbClr val="757575"/>
                </a:solidFill>
              </a:rPr>
              <a:t>تقويم جماعي موجه :الإنتاج الكتابيّ</a:t>
            </a: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تقويم فردي: الطلاقة  / التحدث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tabLst/>
              <a:defRPr/>
            </a:pP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تصحيح وتفريغ النتائج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tabLst/>
              <a:defRPr/>
            </a:pP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171454" indent="-171454" algn="just" defTabSz="342908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ar-MA" sz="1200" dirty="0">
                <a:solidFill>
                  <a:srgbClr val="757575"/>
                </a:solidFill>
              </a:rPr>
              <a:t>تصحيح الإنجازات الكتابية</a:t>
            </a:r>
          </a:p>
        </p:txBody>
      </p:sp>
      <p:sp>
        <p:nvSpPr>
          <p:cNvPr id="1180" name="Google Shape;1180;p2"/>
          <p:cNvSpPr/>
          <p:nvPr/>
        </p:nvSpPr>
        <p:spPr>
          <a:xfrm>
            <a:off x="859647" y="235488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تقويم فردي: الطلاقة  / التحدث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72889" y="1508705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  <a:sym typeface="Arial"/>
              </a:rPr>
              <a:t>تقويم جماعي : فهم المقرو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  <a:sym typeface="Arial"/>
              </a:rPr>
              <a:t>ء/ </a:t>
            </a:r>
            <a:r>
              <a:rPr lang="ar-MA" baseline="0" dirty="0">
                <a:cs typeface="Microsoft Uighur" panose="02000000000000000000" pitchFamily="2" charset="-78"/>
              </a:rPr>
              <a:t>توظيف الظواهر اللغوية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3978611" y="2790288"/>
            <a:ext cx="2629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المقروء – توظيف الظواهر اللغوية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178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215957" y="3114137"/>
            <a:ext cx="7423858" cy="890781"/>
            <a:chOff x="662053" y="2199452"/>
            <a:chExt cx="7423858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9911" y="2199452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662053" y="2514315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فهم المقروء وتوظيف الظواهر اللغوية</a:t>
              </a:r>
            </a:p>
          </p:txBody>
        </p:sp>
      </p:grpSp>
      <p:sp>
        <p:nvSpPr>
          <p:cNvPr id="7" name="Titre 3">
            <a:extLst>
              <a:ext uri="{FF2B5EF4-FFF2-40B4-BE49-F238E27FC236}">
                <a16:creationId xmlns:a16="http://schemas.microsoft.com/office/drawing/2014/main" id="{B9C2DADD-1530-3D32-CC88-F70055FA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80" y="102283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هدف الحصة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421386" y="105524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803712" y="173148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817236" y="237014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24">
            <a:extLst>
              <a:ext uri="{FF2B5EF4-FFF2-40B4-BE49-F238E27FC236}">
                <a16:creationId xmlns:a16="http://schemas.microsoft.com/office/drawing/2014/main" id="{044DC255-5CF9-A726-B3D7-65962874AF96}"/>
              </a:ext>
            </a:extLst>
          </p:cNvPr>
          <p:cNvSpPr/>
          <p:nvPr/>
        </p:nvSpPr>
        <p:spPr>
          <a:xfrm>
            <a:off x="6851337" y="3154205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628650" y="1342533"/>
            <a:ext cx="6154484" cy="5159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(LF1,LF2 ) 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التحدث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المسموع 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(CO1,CO2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70B1B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المعجم ( </a:t>
            </a:r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V1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,V2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المقروء(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(LC1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 </a:t>
            </a:r>
          </a:p>
          <a:p>
            <a:pPr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الظواهر اللغوية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(OL2 )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الإنتاج الكتابي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(PE1)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0B1B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" name="Oval 24">
            <a:extLst>
              <a:ext uri="{FF2B5EF4-FFF2-40B4-BE49-F238E27FC236}">
                <a16:creationId xmlns:a16="http://schemas.microsoft.com/office/drawing/2014/main" id="{10812664-B607-4C62-5984-E89A1E7323F0}"/>
              </a:ext>
            </a:extLst>
          </p:cNvPr>
          <p:cNvSpPr/>
          <p:nvPr/>
        </p:nvSpPr>
        <p:spPr>
          <a:xfrm>
            <a:off x="6851337" y="458997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24">
            <a:extLst>
              <a:ext uri="{FF2B5EF4-FFF2-40B4-BE49-F238E27FC236}">
                <a16:creationId xmlns:a16="http://schemas.microsoft.com/office/drawing/2014/main" id="{99760207-E1A0-0E6C-A8E2-FEE8FDA2A13B}"/>
              </a:ext>
            </a:extLst>
          </p:cNvPr>
          <p:cNvSpPr/>
          <p:nvPr/>
        </p:nvSpPr>
        <p:spPr>
          <a:xfrm>
            <a:off x="6851337" y="521091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24">
            <a:extLst>
              <a:ext uri="{FF2B5EF4-FFF2-40B4-BE49-F238E27FC236}">
                <a16:creationId xmlns:a16="http://schemas.microsoft.com/office/drawing/2014/main" id="{F1350274-88E4-8280-F8D1-9F69268058E2}"/>
              </a:ext>
            </a:extLst>
          </p:cNvPr>
          <p:cNvSpPr/>
          <p:nvPr/>
        </p:nvSpPr>
        <p:spPr>
          <a:xfrm>
            <a:off x="6851337" y="6007189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24">
            <a:extLst>
              <a:ext uri="{FF2B5EF4-FFF2-40B4-BE49-F238E27FC236}">
                <a16:creationId xmlns:a16="http://schemas.microsoft.com/office/drawing/2014/main" id="{B1EE673B-2F9C-2450-2D92-A51C44E8FD49}"/>
              </a:ext>
            </a:extLst>
          </p:cNvPr>
          <p:cNvSpPr/>
          <p:nvPr/>
        </p:nvSpPr>
        <p:spPr>
          <a:xfrm>
            <a:off x="6851337" y="384208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 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 السلوك.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dirty="0"/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037E10-2D56-00A2-2288-5C0EE8A0D2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AF4B72-D9A0-4D52-AB63-F7D50009573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5CE12E-514F-DE97-CED3-A0AD5C8C48D2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7A3FA5-C4B1-5905-8797-62DD1844AF95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1C3382-9505-0B16-7761-34EFD7C67304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تقويم فهم المقروء وتوظيف الظواهر اللغوية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D9885F-FFCA-0826-4080-04A6A892E60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19" name="Espace réservé pour une image  16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BEEBD1-A535-B329-817C-270005903F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B4E4871-9CD9-BABC-EF3B-9FD9C38973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7E194D-115B-62EC-6233-60A712936B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42032A-866E-C78A-627A-188195254F0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D0646B-CBCE-63CE-62DF-86E7A9C33892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9F916C-3E78-5E89-A807-7888391EDA00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تقويم فهم المقروء وتوظيف الظواهر اللغوية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9C7EB1-DB72-656B-84DD-02860F245FC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EFC4EB-59B8-B1C5-5AA1-1C4110DEE3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055936-47DB-5DD2-44F1-723ED744C47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2744D9-5778-D440-A94B-936035D08BC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BA5715-4503-D6FE-8457-2CF9EA3FC92D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B79DCA-5105-4655-A303-F9FEC23C7FED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تقويم فهم المقروء وتوظيف الظواهر اللغوية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79DF16-1923-6A7E-79A1-8E21C290EEB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تقويم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 المعجم وفهم المقروء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توظيف الظواهر اللغوية المدروسة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11D2E65-72C8-5BE7-C75D-0CAD63057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اليوم الأول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421386" y="105524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موجهات تمرير رائز المعجم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1775248"/>
            <a:ext cx="72771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يمرر رائز المعجم جماعيا وتحرر الإجابات على كراسة التقويم؛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يشرح الأستاذ المطلوب من المتعلمين(ات)، ويقدم التمرين جملة </a:t>
            </a:r>
            <a:r>
              <a:rPr lang="ar-MA" sz="3200" b="1" kern="12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جملة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لتخفيف الحمولة المعرفية؛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4. بعد كل جملة يترك لهم مدة كافية للإجابة كتابة على أوراقهم؛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5. يقرأ الأستاذ الكلمات ويطلب من المتعلمين كتابة الضد المناسب لكل كلمة.</a:t>
            </a:r>
          </a:p>
        </p:txBody>
      </p:sp>
    </p:spTree>
    <p:extLst>
      <p:ext uri="{BB962C8B-B14F-4D97-AF65-F5344CB8AC3E}">
        <p14:creationId xmlns:p14="http://schemas.microsoft.com/office/powerpoint/2010/main" val="74617395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209EA-2CFE-E2C5-C02D-9003FEB42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4514A365-DEAC-D582-41A1-F9881B1751C2}"/>
              </a:ext>
            </a:extLst>
          </p:cNvPr>
          <p:cNvSpPr txBox="1">
            <a:spLocks/>
          </p:cNvSpPr>
          <p:nvPr/>
        </p:nvSpPr>
        <p:spPr>
          <a:xfrm>
            <a:off x="421386" y="105524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موجهات تمرير رائز فهم المقروء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6A8046-744B-0680-D639-483F7B083755}"/>
              </a:ext>
            </a:extLst>
          </p:cNvPr>
          <p:cNvSpPr txBox="1"/>
          <p:nvPr/>
        </p:nvSpPr>
        <p:spPr>
          <a:xfrm>
            <a:off x="628650" y="1775248"/>
            <a:ext cx="72771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يمرر رائز فهم المقروء جماعيا وتحرر الإجابات على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كراسة التقويم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2. يوجه الأستاذ المتعلمين إلى قراءة النص؛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3. يقرأ الأستاذ السؤال ويشرح المطلوب للمتعلمين، ويقدم لهم التمارين بشكل متدرج واحدا فواحدا 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4. بعد كل تمرين يترك لهم مدة  كافية لاختيار الجواب الصحيح وكتابته على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الكراسة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148839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FA78D-5A73-6C56-816A-2D85657F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C980BD9B-F40D-63E1-A73A-0D9520C63124}"/>
              </a:ext>
            </a:extLst>
          </p:cNvPr>
          <p:cNvSpPr txBox="1">
            <a:spLocks/>
          </p:cNvSpPr>
          <p:nvPr/>
        </p:nvSpPr>
        <p:spPr>
          <a:xfrm>
            <a:off x="628650" y="1521779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موجهات تمرير رائز توظيف الظواهر اللغوية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C0EB748-C582-C0CC-B99A-EE71D874CCCC}"/>
              </a:ext>
            </a:extLst>
          </p:cNvPr>
          <p:cNvSpPr txBox="1"/>
          <p:nvPr/>
        </p:nvSpPr>
        <p:spPr>
          <a:xfrm>
            <a:off x="933450" y="2835984"/>
            <a:ext cx="72771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يمرر رائز توظيف الظواهر جماعيا وتحرر الإجابات على كراسة التقويم؛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يوجه الأستاذ المتعلمين إلى الأسئلة المعروضة على الشاشة؛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يشرح الأستاذ المطلوب للمتعلمين، ويقدم لهم التمرين بشكل متدرج. </a:t>
            </a:r>
          </a:p>
        </p:txBody>
      </p:sp>
    </p:spTree>
    <p:extLst>
      <p:ext uri="{BB962C8B-B14F-4D97-AF65-F5344CB8AC3E}">
        <p14:creationId xmlns:p14="http://schemas.microsoft.com/office/powerpoint/2010/main" val="346664966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1CCA-3329-EFDE-F0A2-3BCDA1FE1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B5E4432-E235-2652-5AC7-5DBDC9472413}"/>
              </a:ext>
            </a:extLst>
          </p:cNvPr>
          <p:cNvSpPr txBox="1"/>
          <p:nvPr/>
        </p:nvSpPr>
        <p:spPr>
          <a:xfrm>
            <a:off x="429898" y="2134794"/>
            <a:ext cx="8131629" cy="2984293"/>
          </a:xfrm>
          <a:prstGeom prst="roundRect">
            <a:avLst>
              <a:gd name="adj" fmla="val 8723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ملاحظة الصور؛</a:t>
            </a:r>
          </a:p>
          <a:p>
            <a:pPr lvl="0" algn="r" rtl="1">
              <a:lnSpc>
                <a:spcPct val="200000"/>
              </a:lnSpc>
              <a:defRPr/>
            </a:pP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تمرين المعجم </a:t>
            </a:r>
            <a:r>
              <a:rPr lang="f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V2-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السؤال 1 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ثم السؤال 2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ويطالب المتعلمين بالإجابة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84F0FB-54A1-5F19-5855-655BED1EEB78}"/>
              </a:ext>
            </a:extLst>
          </p:cNvPr>
          <p:cNvSpPr txBox="1"/>
          <p:nvPr/>
        </p:nvSpPr>
        <p:spPr>
          <a:xfrm>
            <a:off x="3321698" y="1225435"/>
            <a:ext cx="2500604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المعجم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62826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487C59B3-29B4-9EEE-5454-537E81637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2E1627A-4454-1146-5707-39A8135393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عرض صور التمرين 1 إذا لم تكن واضحة في النسخ الورقية – 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4EA765B-CA61-E5BC-6E01-BE3229EB9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A53D863-1887-5767-0505-BD1B47C711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504E42B-E8B7-0807-1ACC-2F38039A40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635370A8-04DC-B17D-ACF6-280825ADF8C8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1D3E03-3029-5FFC-C78E-D666411C5AC4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FA229-9CD6-BB96-22B4-E0148CA679E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0B5823-0425-B860-8DEC-777D0A2647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5" name="Image 4" descr="Une image contenant personne, dessin humoristique, Dessin animé&#10;&#10;Le contenu généré par l’IA peut être incorrect.">
            <a:extLst>
              <a:ext uri="{FF2B5EF4-FFF2-40B4-BE49-F238E27FC236}">
                <a16:creationId xmlns:a16="http://schemas.microsoft.com/office/drawing/2014/main" id="{5C0FB4E7-7F54-6087-6BE6-F19BCF3E2BB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370" r="66441" b="-1"/>
          <a:stretch>
            <a:fillRect/>
          </a:stretch>
        </p:blipFill>
        <p:spPr>
          <a:xfrm>
            <a:off x="1339729" y="2057399"/>
            <a:ext cx="2512604" cy="1933073"/>
          </a:xfrm>
          <a:prstGeom prst="rect">
            <a:avLst/>
          </a:prstGeom>
        </p:spPr>
      </p:pic>
      <p:pic>
        <p:nvPicPr>
          <p:cNvPr id="6" name="Image 5" descr="Une image contenant personne, dessin humoristique, Dessin animé&#10;&#10;Le contenu généré par l’IA peut être incorrect.">
            <a:extLst>
              <a:ext uri="{FF2B5EF4-FFF2-40B4-BE49-F238E27FC236}">
                <a16:creationId xmlns:a16="http://schemas.microsoft.com/office/drawing/2014/main" id="{6F9CFDC6-A080-9093-2A02-CFA29018F5A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0488" t="2654" r="-276" b="-3921"/>
          <a:stretch>
            <a:fillRect/>
          </a:stretch>
        </p:blipFill>
        <p:spPr>
          <a:xfrm>
            <a:off x="5117883" y="2057399"/>
            <a:ext cx="2721440" cy="2005039"/>
          </a:xfrm>
          <a:prstGeom prst="rect">
            <a:avLst/>
          </a:prstGeom>
        </p:spPr>
      </p:pic>
      <p:pic>
        <p:nvPicPr>
          <p:cNvPr id="8" name="Image 7" descr="Une image contenant chaussures, Animation, habits, fille&#10;&#10;Le contenu généré par l’IA peut être incorrect.">
            <a:extLst>
              <a:ext uri="{FF2B5EF4-FFF2-40B4-BE49-F238E27FC236}">
                <a16:creationId xmlns:a16="http://schemas.microsoft.com/office/drawing/2014/main" id="{967C19EA-1474-401E-5BAE-6E7F950E2CD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62301"/>
          <a:stretch>
            <a:fillRect/>
          </a:stretch>
        </p:blipFill>
        <p:spPr>
          <a:xfrm>
            <a:off x="1121081" y="4134405"/>
            <a:ext cx="2553454" cy="2081765"/>
          </a:xfrm>
          <a:prstGeom prst="rect">
            <a:avLst/>
          </a:prstGeom>
        </p:spPr>
      </p:pic>
      <p:pic>
        <p:nvPicPr>
          <p:cNvPr id="9" name="Image 8" descr="Une image contenant chaussures, Animation, habits, fille&#10;&#10;Le contenu généré par l’IA peut être incorrect.">
            <a:extLst>
              <a:ext uri="{FF2B5EF4-FFF2-40B4-BE49-F238E27FC236}">
                <a16:creationId xmlns:a16="http://schemas.microsoft.com/office/drawing/2014/main" id="{571D0400-A463-9A26-C77F-22BFC424F09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1849" t="-610" r="-9548" b="610"/>
          <a:stretch>
            <a:fillRect/>
          </a:stretch>
        </p:blipFill>
        <p:spPr>
          <a:xfrm>
            <a:off x="5086161" y="4265638"/>
            <a:ext cx="2553454" cy="208176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502E8A7-9EBF-A3D2-DD8D-CFCF2DAB3185}"/>
              </a:ext>
            </a:extLst>
          </p:cNvPr>
          <p:cNvSpPr txBox="1"/>
          <p:nvPr/>
        </p:nvSpPr>
        <p:spPr>
          <a:xfrm>
            <a:off x="2831883" y="1444354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09596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9C4C4F60-8662-B21B-5D18-FA6CD4E82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5F23762A-360F-BCCD-9141-194EA9FE3A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9A2D43-8012-96E3-C5BC-5E3E23381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8D1272F-3F76-670D-E79A-67FFE54EB5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004E986-CF3E-3F01-3BD6-6E6826726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0600919-F655-859E-BEAC-328F3ECED3B5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5AE9186-1EAE-7CE1-6D87-9807A7849E03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8E03967-8FD9-D6B0-D01F-966F906FE71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A3CB47-DDA4-516E-CAF0-14B0EB0D63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9705857-E6AF-4903-8526-BF7A2359BA65}"/>
              </a:ext>
            </a:extLst>
          </p:cNvPr>
          <p:cNvSpPr txBox="1"/>
          <p:nvPr/>
        </p:nvSpPr>
        <p:spPr>
          <a:xfrm>
            <a:off x="2487435" y="3092047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2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6447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تقويم فهم المقروء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فهم المقروء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37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2B539-F7DB-E311-EB4D-6C1B306C1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E00E770-647D-BB05-337D-445DB2F2FB7E}"/>
              </a:ext>
            </a:extLst>
          </p:cNvPr>
          <p:cNvSpPr txBox="1"/>
          <p:nvPr/>
        </p:nvSpPr>
        <p:spPr>
          <a:xfrm>
            <a:off x="438365" y="2232160"/>
            <a:ext cx="8131629" cy="3801538"/>
          </a:xfrm>
          <a:prstGeom prst="roundRect">
            <a:avLst>
              <a:gd name="adj" fmla="val 7981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النص مرتين؛</a:t>
            </a:r>
          </a:p>
          <a:p>
            <a:pPr marR="0" lvl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أسئلة الفهم؛</a:t>
            </a:r>
          </a:p>
          <a:p>
            <a:pPr marL="457200" lvl="0" indent="-457200" algn="r" rtl="1">
              <a:lnSpc>
                <a:spcPct val="200000"/>
              </a:lnSpc>
              <a:buFontTx/>
              <a:buAutoNum type="arabicPeriod" startAt="3"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السؤال الأول ويطالب المتعلمين بالإجابة، ثم يقرأ السؤال الثاني ويطالب المتعلمين بالإجابة، وهكذا إلى أن يكمل الأسئلة؛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2E9C38-6503-CED4-376C-8AC96CD86F54}"/>
              </a:ext>
            </a:extLst>
          </p:cNvPr>
          <p:cNvSpPr txBox="1"/>
          <p:nvPr/>
        </p:nvSpPr>
        <p:spPr>
          <a:xfrm>
            <a:off x="2220685" y="1259302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فهم المقروء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LC1</a:t>
            </a:r>
          </a:p>
        </p:txBody>
      </p:sp>
    </p:spTree>
    <p:extLst>
      <p:ext uri="{BB962C8B-B14F-4D97-AF65-F5344CB8AC3E}">
        <p14:creationId xmlns:p14="http://schemas.microsoft.com/office/powerpoint/2010/main" val="266663797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توظيف الظواهر اللغوية المدروسة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توظيف الظواهر اللغوية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79E156F8-F5EF-BAA4-BE92-959064456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5D3CB096-E494-F22C-90B6-AF422B5BD1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سترتبون كلمات للحصول على جمل مفيدة.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870E45A-13E4-264B-62D0-8F935C687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A12D273-8B1A-8A6E-727B-F05A75E70A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1EE014-5FA9-5204-BD33-AB096DB37E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A39E17B-3776-5C68-6BC3-F352DBBFAF68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7E5F369-A712-D44C-3003-28A3EA9F41CA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7F87D4B-407B-5876-FA4A-6B4FFBFEAD0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1B5320-AC43-22BB-E6DA-095F6BA3B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1EFFC914-73E3-0C92-689D-F98805B10ECA}"/>
              </a:ext>
            </a:extLst>
          </p:cNvPr>
          <p:cNvSpPr txBox="1">
            <a:spLocks/>
          </p:cNvSpPr>
          <p:nvPr/>
        </p:nvSpPr>
        <p:spPr>
          <a:xfrm>
            <a:off x="470154" y="329857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التمرين الأول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846264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0C5285A3-64A2-4406-0D49-E0C2429E2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AFFC1185-58CE-893A-561E-799BAF4DED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r>
              <a:rPr lang="ar-MA" sz="20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تركيب الجملة الأولى ثم الثانية  ثم الثالثة على كراساتهم في المكان المناسب. </a:t>
            </a:r>
            <a:endParaRPr sz="20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CEBFEFF-F73F-6693-0222-044E08D8E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F2FB3D3-A856-CC52-7E50-9C0A480007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3C85CAA-2D7A-94CC-E841-A45C6F1C43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757DEF0-0426-4111-5A58-878467E27E86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C9A368-CA58-C10B-0748-B0A2B941E7D4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277A1B3-96CA-DC16-0944-018484FDE8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F3B398-5300-AF3D-1E5A-A858E0D636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5" name="Titre 3">
            <a:extLst>
              <a:ext uri="{FF2B5EF4-FFF2-40B4-BE49-F238E27FC236}">
                <a16:creationId xmlns:a16="http://schemas.microsoft.com/office/drawing/2014/main" id="{D24985D7-DBFB-1F2B-5227-B68E928FEE1C}"/>
              </a:ext>
            </a:extLst>
          </p:cNvPr>
          <p:cNvSpPr txBox="1">
            <a:spLocks/>
          </p:cNvSpPr>
          <p:nvPr/>
        </p:nvSpPr>
        <p:spPr>
          <a:xfrm>
            <a:off x="470154" y="329857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التمرين الأول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984435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6607C035-18DD-5BDF-0B88-09C4E3F2C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42580BF3-D07B-6654-4E21-A156E999DE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إدخال "ال" على الكلمات المقترحة.</a:t>
            </a:r>
            <a:endParaRPr sz="2400" b="1" kern="1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FB780A-A079-78E7-B2B1-3AD1AC353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F96042F-BDA1-E565-491E-AAEED93A86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5D8E15A-DC1C-9164-B160-90D1EDAAFC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490DBE5-0D5A-793B-FA77-626FB86E36E7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10CC55-BF26-C634-B67D-0A9916996EBE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DF7DB0-90BF-2EED-2772-CA92DEEF637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6699AF-EECA-E72E-49C6-2C8967FA26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5" name="Titre 3">
            <a:extLst>
              <a:ext uri="{FF2B5EF4-FFF2-40B4-BE49-F238E27FC236}">
                <a16:creationId xmlns:a16="http://schemas.microsoft.com/office/drawing/2014/main" id="{17516F49-1564-B80D-3FA1-FD555A6B91AF}"/>
              </a:ext>
            </a:extLst>
          </p:cNvPr>
          <p:cNvSpPr txBox="1">
            <a:spLocks/>
          </p:cNvSpPr>
          <p:nvPr/>
        </p:nvSpPr>
        <p:spPr>
          <a:xfrm>
            <a:off x="470154" y="329857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التمرين الثاني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769330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C1A52EC-4B21-CC17-2AFC-6CF281437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66E09190-921A-BFE7-91F7-51A2EAEFA0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7ABBB61-B6E9-5BDA-C0AC-836FCA083D8E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48FA72-C2FF-2E75-5DB3-5B3DD917A968}"/>
              </a:ext>
            </a:extLst>
          </p:cNvPr>
          <p:cNvSpPr txBox="1"/>
          <p:nvPr/>
        </p:nvSpPr>
        <p:spPr>
          <a:xfrm>
            <a:off x="1294429" y="2228671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فهم المسموع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60B3F5-B850-C0B1-46F3-3DEF1A05A2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F82FDD-3B8A-D6D8-CBF8-ED9AE06D82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27D8662-25CC-FFED-54B8-13254272B8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C72F937-339D-6B6B-1866-A3EA7D2DDD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93B1765-1213-A41E-BC1C-C063F15DA462}"/>
              </a:ext>
            </a:extLst>
          </p:cNvPr>
          <p:cNvSpPr>
            <a:spLocks/>
          </p:cNvSpPr>
          <p:nvPr/>
        </p:nvSpPr>
        <p:spPr>
          <a:xfrm>
            <a:off x="6358246" y="65800"/>
            <a:ext cx="1511937" cy="44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فهم المسموع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74D4F9-E12F-66F8-5654-D323447794D0}"/>
              </a:ext>
            </a:extLst>
          </p:cNvPr>
          <p:cNvSpPr>
            <a:spLocks/>
          </p:cNvSpPr>
          <p:nvPr/>
        </p:nvSpPr>
        <p:spPr>
          <a:xfrm>
            <a:off x="4553619" y="137421"/>
            <a:ext cx="151193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الإملاء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FDAC97-0DEF-FD58-2E00-48A94A6185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ADB185-BF7C-98B8-8705-AD4CBB2C5FF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الإنتاج الكتابي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C0DC25-2887-FFB3-29A0-71D102A71E07}"/>
              </a:ext>
            </a:extLst>
          </p:cNvPr>
          <p:cNvSpPr txBox="1"/>
          <p:nvPr/>
        </p:nvSpPr>
        <p:spPr>
          <a:xfrm>
            <a:off x="2209093" y="3931929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فهم المسموع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CO1 – CO2</a:t>
            </a:r>
          </a:p>
        </p:txBody>
      </p:sp>
    </p:spTree>
    <p:extLst>
      <p:ext uri="{BB962C8B-B14F-4D97-AF65-F5344CB8AC3E}">
        <p14:creationId xmlns:p14="http://schemas.microsoft.com/office/powerpoint/2010/main" val="251031413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3B956-900D-A75C-2047-782712CFC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0DA124D8-C1D5-84BE-35CD-D7F18E98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74" y="2421411"/>
            <a:ext cx="8279376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تمرير جماعي على كراسة التقويم.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تسميع النص مرتين، بعد شد انتباه كل المتعلمين.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يقرأ الأستاذ السؤال بتأن مع الاقتراحات. يشرح المطلوب دون التلميح بالجواب. يشرح كيفية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بعد أن يتأكد من فهم المطلوب، يعطي الأستاذ إشارة البدء في الجواب.</a:t>
            </a:r>
            <a:b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لا يمر الأستاذ إلى السؤال الموالي إلا بعد الإجابة عن السؤال السابق. 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يجيب المتعلمون عن كل سؤال بوضع علامة (</a:t>
            </a:r>
            <a:r>
              <a:rPr kumimoji="0" lang="fr-F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تحت أو أمام الجواب الصحيح حسب المطلوب في السؤال</a:t>
            </a:r>
            <a:r>
              <a:rPr kumimoji="0" lang="f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في السؤال الخاص بترتيب مشاهد الحكاية، يسمع الأستاذ المقطع المكتوب تحت كل مشهد قبل أن يبدأ المتعلمون في الترتيب.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تصحيح الإنجازات بناء على عناصر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ar-MA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B0102CAE-4C3B-6AD5-44D3-9C206CE4E75B}"/>
              </a:ext>
            </a:extLst>
          </p:cNvPr>
          <p:cNvSpPr txBox="1">
            <a:spLocks/>
          </p:cNvSpPr>
          <p:nvPr/>
        </p:nvSpPr>
        <p:spPr>
          <a:xfrm>
            <a:off x="628650" y="881492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موجهات تمرير رائز 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168942722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1CCA-3329-EFDE-F0A2-3BCDA1FE1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B5E4432-E235-2652-5AC7-5DBDC9472413}"/>
              </a:ext>
            </a:extLst>
          </p:cNvPr>
          <p:cNvSpPr txBox="1"/>
          <p:nvPr/>
        </p:nvSpPr>
        <p:spPr>
          <a:xfrm>
            <a:off x="506185" y="2139027"/>
            <a:ext cx="8131629" cy="34360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الاستماع إلى النص؛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2.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أسئلة فهم المسموع؛</a:t>
            </a:r>
          </a:p>
          <a:p>
            <a:pPr marL="457200" lvl="0" indent="-457200" algn="r" rtl="1">
              <a:lnSpc>
                <a:spcPct val="200000"/>
              </a:lnSpc>
              <a:buFontTx/>
              <a:buAutoNum type="arabicPeriod" startAt="3"/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السؤال الأول ويطالب المتعلمين بالإجابة، ثم يقرأ السؤال الثاني ويطالب المتعلمين بالإجابة، وهكذا إلى أن يكمل الأسئلة؛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84F0FB-54A1-5F19-5855-655BED1EEB78}"/>
              </a:ext>
            </a:extLst>
          </p:cNvPr>
          <p:cNvSpPr txBox="1"/>
          <p:nvPr/>
        </p:nvSpPr>
        <p:spPr>
          <a:xfrm>
            <a:off x="2561781" y="1171620"/>
            <a:ext cx="4371167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فهم المسموع</a:t>
            </a:r>
            <a:r>
              <a:rPr lang="fr-MA" sz="3200" dirty="0">
                <a:solidFill>
                  <a:srgbClr val="4472C4">
                    <a:lumMod val="50000"/>
                  </a:srgbClr>
                </a:solidFill>
              </a:rPr>
              <a:t>CO1-CO2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124629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B09881E-6431-7532-614D-2816D49CE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EC19EEFA-15E5-2D91-4570-43F62D9699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 الكراسات، بعد سماع الحكاية سوف تجيبون عن الأسئلة.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BEB623-D5D3-44B4-DBCC-6C7CDB065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2D2476-8331-B68F-078B-3ACC7421A5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82A84F-3B1E-E004-2A88-B3299BD861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7731AA-8303-973C-82AB-4817A858A6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92749C-BF01-515C-2A23-95BFF63CC1A7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2C0924-1EB7-C2BC-7241-4F186541694B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C200F-AF2C-9ED0-7951-078F7B9F1B3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Image 9" descr="Une image contenant sourire, Dessin animé, Anim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A9C878C-E9B4-C664-7240-DDA3FB18F5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5446" y="1665593"/>
            <a:ext cx="3597442" cy="37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1119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7297F77-7E22-E1E0-7BBD-37BCCC6FB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73E76A7-FFCA-D071-B091-B6E76F1E47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2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يسمع الأستاذ النص للمتعلمين  ثلاث مرات.</a:t>
            </a:r>
            <a:endParaRPr sz="22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05D8C6-CE90-1019-216D-B389339A3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2" name="Titre 3">
            <a:extLst>
              <a:ext uri="{FF2B5EF4-FFF2-40B4-BE49-F238E27FC236}">
                <a16:creationId xmlns:a16="http://schemas.microsoft.com/office/drawing/2014/main" id="{AC5BE859-D219-9099-FFC2-A3AA33428270}"/>
              </a:ext>
            </a:extLst>
          </p:cNvPr>
          <p:cNvSpPr txBox="1">
            <a:spLocks/>
          </p:cNvSpPr>
          <p:nvPr/>
        </p:nvSpPr>
        <p:spPr>
          <a:xfrm>
            <a:off x="311939" y="2295522"/>
            <a:ext cx="8226101" cy="35186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ct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ct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ctr" rtl="1"/>
            <a:r>
              <a:rPr lang="ar-SA" sz="160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سوسة.. عَدُوَّةُ </a:t>
            </a:r>
            <a:r>
              <a:rPr lang="ar-SA" sz="16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ٱلْبَياضِ</a:t>
            </a:r>
            <a:endParaRPr lang="f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70000"/>
              </a:lnSpc>
            </a:pP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تَسْتَيْقِظُ "سوسة"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ٱلْمُشاغِبَةُ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داخِلَ فَمِ طِفْلٍ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70000"/>
              </a:lnSpc>
            </a:pP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إِنَّها جائِعَةٌ وَتَبْحَثُ عَنْ بَقايا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ٱلْحَلْوى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بَيْنَ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</a:t>
            </a:r>
            <a:r>
              <a:rPr lang="a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ْ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أَسْنانِ. تَزْحَفُ " سوسة "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ٱلْعَنيدَةُ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بِبُطْءٍ نَحْوَ سِنٍّ أَبْيَضَ، وَتَتْرُكُ عَلَيْهِ بُقْعَةً سَوْداءَ صَغيرَةً، ثُمَّ تَنْتَقِلُ إِلى سِنٍّ آخَرَ وَتَنْقُرُهُ وَهِيَ تَضْحَكُ. تَتَحَرَّكُ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</a:t>
            </a:r>
            <a:r>
              <a:rPr lang="a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ْ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أَسْنانُ في خَوْفٍ، فَيَشْعُرُ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ٱلطِّفْلُ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بِٱلْأَلَمِ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، وَيَنْهَضُ مُسْرِعاً نَحْوَ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ٱلْمِغْسَلَةِ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160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 </a:t>
            </a:r>
            <a:endParaRPr lang="f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529B52-02A7-0CBD-22B1-D1F3084B22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24A9DB-56FE-21BD-92F5-318316CCE6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8A6804-814F-E9C3-52BF-1BC026498F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99D5C2-BC8E-F6A0-E093-BEA96057AC74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3D8361-33F6-2453-4F0F-9A3D1B63AEA8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111AFB-A1D7-EB55-D95E-95DEC55A817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9" name="Google Shape;1362;p11">
            <a:extLst>
              <a:ext uri="{FF2B5EF4-FFF2-40B4-BE49-F238E27FC236}">
                <a16:creationId xmlns:a16="http://schemas.microsoft.com/office/drawing/2014/main" id="{8A97BEDE-E5EF-07D1-A6E9-266E43EF0A4B}"/>
              </a:ext>
            </a:extLst>
          </p:cNvPr>
          <p:cNvSpPr txBox="1">
            <a:spLocks/>
          </p:cNvSpPr>
          <p:nvPr/>
        </p:nvSpPr>
        <p:spPr>
          <a:xfrm>
            <a:off x="632374" y="743301"/>
            <a:ext cx="6840000" cy="61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457200">
              <a:lnSpc>
                <a:spcPct val="100000"/>
              </a:lnSpc>
              <a:defRPr/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تسميع النص مرتين </a:t>
            </a:r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342786040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B9FEB66-D43C-584A-2931-777F1EA67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B89CC9B7-0274-091B-5753-4312F13F68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2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يسمع الأستاذ النص للمتعلمين  ثلاث مرات.</a:t>
            </a:r>
            <a:endParaRPr sz="22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229AA1-4AEB-0A8C-A868-328AFBE98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2" name="Titre 3">
            <a:extLst>
              <a:ext uri="{FF2B5EF4-FFF2-40B4-BE49-F238E27FC236}">
                <a16:creationId xmlns:a16="http://schemas.microsoft.com/office/drawing/2014/main" id="{F670A51C-9A2D-C7F1-7163-D72DD611FE69}"/>
              </a:ext>
            </a:extLst>
          </p:cNvPr>
          <p:cNvSpPr txBox="1">
            <a:spLocks/>
          </p:cNvSpPr>
          <p:nvPr/>
        </p:nvSpPr>
        <p:spPr>
          <a:xfrm>
            <a:off x="289249" y="3317237"/>
            <a:ext cx="8226101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70000"/>
              </a:lnSpc>
            </a:pP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تَظْهَرُ فُرْشاةُ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</a:t>
            </a:r>
            <a:r>
              <a:rPr lang="a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ْ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أَسْنانِ حامِلَةً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ٱلْمَعْجونَ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 تَتَحَرَّكُ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ٱلْفُرْشاةُ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بِنَشاطٍ: يَميناً وَيَساراً، تَصْعَدُ لِلْأَعْلى وَتَنْزِلُ لِلْأَسْفَلِ. تَرْتَجِفُ سوسة ، وَتَتَراجَعُ خائِفَةً. إِنَّها تُحاوِلُ أَنْ تَهْرُبَ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ٱلْآنَ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، قَبْلَ أَنْ يَجْرُفَها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ٱلْماءُ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وَتَخْتَفِيَ تَماماً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70000"/>
              </a:lnSpc>
            </a:pP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أَخيراً، ها قَدِ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ٱسْتَعادَتِ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ٱلْأَسْنانُ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قُوَّتَها، وَبَياضَها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ٱلنّاصِعَ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مِنْ جَديدٍ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70000"/>
              </a:lnSpc>
            </a:pPr>
            <a:b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</a:b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-</a:t>
            </a:r>
            <a:endParaRPr lang="f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5BBF4B-C4E0-B2FD-7612-2DBEB40404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875076-789B-C2A4-7E31-49DEC0187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1611C5-8B2C-8992-6EED-E2395D8E21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3CEEFB-61F7-B7F1-5988-EE6087E5C269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31E0EE-CCBE-8E43-FBD3-09206C48B5AF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025CDC-41EF-DE38-C190-CB9E6FFA72B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0300416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1650-4413-5D16-1669-DD0B0447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E313-494C-A3B1-F8B5-FF082D0E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655565D-BA0F-B953-17AD-0E2D9F3A84DE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CBB635-0C5D-4CC8-6C5C-62E47F0C7786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47B153-F4E4-3A15-B189-0C81D5AC585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Google Shape;1680;p27">
            <a:extLst>
              <a:ext uri="{FF2B5EF4-FFF2-40B4-BE49-F238E27FC236}">
                <a16:creationId xmlns:a16="http://schemas.microsoft.com/office/drawing/2014/main" id="{A4A412D9-BDA5-CADF-60E2-4C731975B0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627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93" y="744718"/>
            <a:ext cx="7369736" cy="612000"/>
          </a:xfrm>
        </p:spPr>
        <p:txBody>
          <a:bodyPr>
            <a:normAutofit/>
          </a:bodyPr>
          <a:lstStyle/>
          <a:p>
            <a:pPr algn="r" rtl="0"/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في المنزل، تدربوا على قراءة النص ص 119. </a:t>
            </a:r>
            <a:endParaRPr lang="fr-US"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606877" y="3953846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AB7DA30-BA95-1611-5DB8-5DBCE0F443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6FBF97-CF82-3A73-C127-46317FD6DB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BCA8FD-C76D-425B-68AC-999393AC1C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87A16D-B05E-4E40-37CF-5EDE6C1AAA0A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AA4BB7-A57B-5A42-15EE-E20CCB9FC8DE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/>
                <a:cs typeface="Arial" panose="020B0604020202020204" pitchFamily="34" charset="0"/>
              </a:rPr>
              <a:t>تقويم فهم المقروء وتوظيف الظواهر اللغوية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ADB1C5-3F65-ACCC-F4DA-63D38EEA36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Image 13" descr="Une image contenant texte, lettre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BE3B53A-8F3E-7BDB-84D3-7C2FE402C7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358" y="1584325"/>
            <a:ext cx="3408669" cy="491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5227</TotalTime>
  <Words>1058</Words>
  <Application>Microsoft Office PowerPoint</Application>
  <PresentationFormat>Affichage à l'écran (4:3)</PresentationFormat>
  <Paragraphs>190</Paragraphs>
  <Slides>31</Slides>
  <Notes>12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31</vt:i4>
      </vt:variant>
    </vt:vector>
  </HeadingPairs>
  <TitlesOfParts>
    <vt:vector size="53" baseType="lpstr">
      <vt:lpstr>Wingdings</vt:lpstr>
      <vt:lpstr>Microsoft Uighur</vt:lpstr>
      <vt:lpstr>Dosis</vt:lpstr>
      <vt:lpstr>Calibri Light</vt:lpstr>
      <vt:lpstr>Abadi</vt:lpstr>
      <vt:lpstr>Courier New</vt:lpstr>
      <vt:lpstr>Noto Sans Symbols</vt:lpstr>
      <vt:lpstr>Calibri</vt:lpstr>
      <vt:lpstr>Arial</vt:lpstr>
      <vt:lpstr>Dosis Medium</vt:lpstr>
      <vt:lpstr>Dosis SemiBold</vt:lpstr>
      <vt:lpstr>Thème Office</vt:lpstr>
      <vt:lpstr>1_04- قراءة/ كتابة</vt:lpstr>
      <vt:lpstr>3_Env-Enseignant</vt:lpstr>
      <vt:lpstr>1_Conception personnalisée</vt:lpstr>
      <vt:lpstr>00_Env-Enseignant</vt:lpstr>
      <vt:lpstr>2_Thème Office</vt:lpstr>
      <vt:lpstr>2_01- نشاط اعتيادي</vt:lpstr>
      <vt:lpstr>3_01- نشاط اعتيادي</vt:lpstr>
      <vt:lpstr>1_01- نشاط اعتيادي</vt:lpstr>
      <vt:lpstr>3_Thème Office</vt:lpstr>
      <vt:lpstr>1_Env-Enseignant</vt:lpstr>
      <vt:lpstr>Présentation PowerPoint</vt:lpstr>
      <vt:lpstr>تنظيم حصص الأسبوع التربوي السادس</vt:lpstr>
      <vt:lpstr>هيكلة حصة اليوم</vt:lpstr>
      <vt:lpstr>هدف الحصة</vt:lpstr>
      <vt:lpstr>Présentation PowerPoint</vt:lpstr>
      <vt:lpstr>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اليوم الأول</vt:lpstr>
      <vt:lpstr>Présentation PowerPoint</vt:lpstr>
      <vt:lpstr>Présentation PowerPoint</vt:lpstr>
      <vt:lpstr>Présentation PowerPoint</vt:lpstr>
      <vt:lpstr>Présentation PowerPoint</vt:lpstr>
      <vt:lpstr>يتم عرض صور التمرين 1 إذا لم تكن واضحة في النسخ الورقية – يقرأ الأستاذ التعليمية </vt:lpstr>
      <vt:lpstr>يقرأ الأستاذ التعليمية </vt:lpstr>
      <vt:lpstr>فهم المقروء</vt:lpstr>
      <vt:lpstr>Présentation PowerPoint</vt:lpstr>
      <vt:lpstr>توظيف الظواهر اللغوية</vt:lpstr>
      <vt:lpstr>سترتبون كلمات للحصول على جمل مفيدة.</vt:lpstr>
      <vt:lpstr>يقرأ الأستاذ متن السؤال ويدعو التلاميذ إلى تركيب الجملة الأولى ثم الثانية  ثم الثالثة على كراساتهم في المكان المناسب. </vt:lpstr>
      <vt:lpstr>يقرأ الأستاذ متن السؤال ويدعو التلاميذ إلى إدخال "ال" على الكلمات المقترحة.</vt:lpstr>
      <vt:lpstr>Présentation PowerPoint</vt:lpstr>
      <vt:lpstr>- تمرير جماعي على كراسة التقويم.  - تسميع النص مرتين، بعد شد انتباه كل المتعلمين.  - يقرأ الأستاذ السؤال بتأن مع الاقتراحات. يشرح المطلوب دون التلميح بالجواب. يشرح كيفية الإجابة. - بعد أن يتأكد من فهم المطلوب، يعطي الأستاذ إشارة البدء في الجواب. - لا يمر الأستاذ إلى السؤال الموالي إلا بعد الإجابة عن السؤال السابق.   - يجيب المتعلمون عن كل سؤال بوضع علامة (x) تحت أو أمام الجواب الصحيح حسب المطلوب في السؤال .  - في السؤال الخاص بترتيب مشاهد الحكاية، يسمع الأستاذ المقطع المكتوب تحت كل مشهد قبل أن يبدأ المتعلمون في الترتيب. - تصحيح الإنجازات بناء على عناصر الإجابة. </vt:lpstr>
      <vt:lpstr>Présentation PowerPoint</vt:lpstr>
      <vt:lpstr>خذوا  الكراسات، بعد سماع الحكاية سوف تجيبون عن الأسئلة.</vt:lpstr>
      <vt:lpstr>يسمع الأستاذ النص للمتعلمين  ثلاث مرات.</vt:lpstr>
      <vt:lpstr>يسمع الأستاذ النص للمتعلمين  ثلاث مرات.</vt:lpstr>
      <vt:lpstr> اختتام الحصة </vt:lpstr>
      <vt:lpstr>في المنزل، تدربوا على قراءة النص ص 119.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52</cp:revision>
  <dcterms:created xsi:type="dcterms:W3CDTF">2023-09-20T21:35:22Z</dcterms:created>
  <dcterms:modified xsi:type="dcterms:W3CDTF">2026-01-19T21:29:19Z</dcterms:modified>
</cp:coreProperties>
</file>