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73"/>
  </p:notesMasterIdLst>
  <p:sldIdLst>
    <p:sldId id="2147482746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947" r:id="rId21"/>
    <p:sldId id="2147482747" r:id="rId22"/>
    <p:sldId id="2134806417" r:id="rId23"/>
    <p:sldId id="2134806537" r:id="rId24"/>
    <p:sldId id="2134808494" r:id="rId25"/>
    <p:sldId id="2134808495" r:id="rId26"/>
    <p:sldId id="2147482706" r:id="rId27"/>
    <p:sldId id="2134806900" r:id="rId28"/>
    <p:sldId id="2147482647" r:id="rId29"/>
    <p:sldId id="2134806904" r:id="rId30"/>
    <p:sldId id="2147482635" r:id="rId31"/>
    <p:sldId id="2134808499" r:id="rId32"/>
    <p:sldId id="2147482720" r:id="rId33"/>
    <p:sldId id="2147482698" r:id="rId34"/>
    <p:sldId id="2134806402" r:id="rId35"/>
    <p:sldId id="2147482640" r:id="rId36"/>
    <p:sldId id="2134808504" r:id="rId37"/>
    <p:sldId id="2147482748" r:id="rId38"/>
    <p:sldId id="2147482714" r:id="rId39"/>
    <p:sldId id="2147482637" r:id="rId40"/>
    <p:sldId id="2147482711" r:id="rId41"/>
    <p:sldId id="2147482715" r:id="rId42"/>
    <p:sldId id="2147482509" r:id="rId43"/>
    <p:sldId id="2147482716" r:id="rId44"/>
    <p:sldId id="2147482722" r:id="rId45"/>
    <p:sldId id="2147482725" r:id="rId46"/>
    <p:sldId id="2147482726" r:id="rId47"/>
    <p:sldId id="2147482749" r:id="rId48"/>
    <p:sldId id="2147482646" r:id="rId49"/>
    <p:sldId id="2147482705" r:id="rId50"/>
    <p:sldId id="2134808533" r:id="rId51"/>
    <p:sldId id="2147482717" r:id="rId52"/>
    <p:sldId id="2134808534" r:id="rId53"/>
    <p:sldId id="2134808527" r:id="rId54"/>
    <p:sldId id="2134808535" r:id="rId55"/>
    <p:sldId id="2134808536" r:id="rId56"/>
    <p:sldId id="2134808537" r:id="rId57"/>
    <p:sldId id="2134808538" r:id="rId58"/>
    <p:sldId id="2147482718" r:id="rId59"/>
    <p:sldId id="2147482730" r:id="rId60"/>
    <p:sldId id="2147482731" r:id="rId61"/>
    <p:sldId id="2147482732" r:id="rId62"/>
    <p:sldId id="2147482733" r:id="rId63"/>
    <p:sldId id="2147482734" r:id="rId64"/>
    <p:sldId id="2147482735" r:id="rId65"/>
    <p:sldId id="2134808528" r:id="rId66"/>
    <p:sldId id="2147482736" r:id="rId67"/>
    <p:sldId id="2147482737" r:id="rId68"/>
    <p:sldId id="2147482704" r:id="rId69"/>
    <p:sldId id="2134806383" r:id="rId70"/>
    <p:sldId id="2147482639" r:id="rId71"/>
    <p:sldId id="2147482534" r:id="rId72"/>
  </p:sldIdLst>
  <p:sldSz cx="9144000" cy="6858000" type="screen4x3"/>
  <p:notesSz cx="6858000" cy="9144000"/>
  <p:embeddedFontLst>
    <p:embeddedFont>
      <p:font typeface="Dosis ExtraBold" pitchFamily="2" charset="0"/>
      <p:bold r:id="rId74"/>
    </p:embeddedFont>
    <p:embeddedFont>
      <p:font typeface="Dosis Medium" pitchFamily="2" charset="0"/>
      <p:regular r:id="rId75"/>
    </p:embeddedFont>
    <p:embeddedFont>
      <p:font typeface="Dosis SemiBold" panose="02010703020202060003" pitchFamily="2" charset="0"/>
      <p:regular r:id="rId76"/>
      <p:bold r:id="rId77"/>
    </p:embeddedFont>
    <p:embeddedFont>
      <p:font typeface="Microsoft Uighur" panose="02000000000000000000" pitchFamily="2" charset="-78"/>
      <p:regular r:id="rId78"/>
      <p:bold r:id="rId7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0" autoAdjust="0"/>
    <p:restoredTop sz="94655"/>
  </p:normalViewPr>
  <p:slideViewPr>
    <p:cSldViewPr snapToGrid="0">
      <p:cViewPr varScale="1">
        <p:scale>
          <a:sx n="78" d="100"/>
          <a:sy n="78" d="100"/>
        </p:scale>
        <p:origin x="1642" y="62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82" Type="http://schemas.openxmlformats.org/officeDocument/2006/relationships/theme" Target="theme/theme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font" Target="fonts/font2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02999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8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17.gif"/><Relationship Id="rId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11" Type="http://schemas.openxmlformats.org/officeDocument/2006/relationships/image" Target="../media/image44.png"/><Relationship Id="rId5" Type="http://schemas.openxmlformats.org/officeDocument/2006/relationships/image" Target="../media/image17.gif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12" Type="http://schemas.openxmlformats.org/officeDocument/2006/relationships/image" Target="../media/image5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11" Type="http://schemas.openxmlformats.org/officeDocument/2006/relationships/image" Target="../media/image53.png"/><Relationship Id="rId5" Type="http://schemas.openxmlformats.org/officeDocument/2006/relationships/image" Target="../media/image34.png"/><Relationship Id="rId10" Type="http://schemas.openxmlformats.org/officeDocument/2006/relationships/image" Target="../media/image52.png"/><Relationship Id="rId4" Type="http://schemas.openxmlformats.org/officeDocument/2006/relationships/image" Target="../media/image33.pn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7.png"/><Relationship Id="rId7" Type="http://schemas.openxmlformats.org/officeDocument/2006/relationships/image" Target="../media/image3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9.png"/><Relationship Id="rId7" Type="http://schemas.openxmlformats.org/officeDocument/2006/relationships/image" Target="../media/image3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9.png"/><Relationship Id="rId7" Type="http://schemas.openxmlformats.org/officeDocument/2006/relationships/image" Target="../media/image3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61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2.png"/><Relationship Id="rId7" Type="http://schemas.openxmlformats.org/officeDocument/2006/relationships/image" Target="../media/image6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6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68.png"/><Relationship Id="rId12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png"/><Relationship Id="rId11" Type="http://schemas.openxmlformats.org/officeDocument/2006/relationships/image" Target="../media/image34.png"/><Relationship Id="rId5" Type="http://schemas.openxmlformats.org/officeDocument/2006/relationships/image" Target="../media/image17.gif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E6A3798-F5FC-CDA7-C60E-04C958EF6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" b="377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1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«ذو السعد».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الضد ــــــ إستراتيجية الفهم ــــــ الجملة الفعلية ــــــ التعليق على مشاهد.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الأكل الصحي: الفهم والاستثمار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435743" y="3117732"/>
            <a:ext cx="538625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«ذو السعد»/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-389085" y="71003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7">
            <a:extLst>
              <a:ext uri="{FF2B5EF4-FFF2-40B4-BE49-F238E27FC236}">
                <a16:creationId xmlns:a16="http://schemas.microsoft.com/office/drawing/2014/main" id="{241AEE0D-886B-DA47-9563-9774981DC993}"/>
              </a:ext>
            </a:extLst>
          </p:cNvPr>
          <p:cNvSpPr txBox="1"/>
          <p:nvPr/>
        </p:nvSpPr>
        <p:spPr>
          <a:xfrm>
            <a:off x="-398851" y="8196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الواجب المنزلي.</a:t>
            </a: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B1EEB0-BEC4-6979-360B-6A502CD46A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D05409-624F-D28F-30AA-63F40A9B493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8D8CC-BFDB-4F4E-554C-91558758CC5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0C9237-A10E-E9D3-A6B6-34F531EA0C0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6A4E75-5CF4-CE7B-A9AB-A69E544A2DC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528A6A-7E75-93A8-E977-3ECC6EF0FD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FDF67CB-BE0A-7263-A9F1-D799F6453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FF0A426-0AD0-049F-D586-31E5A6F00E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9FCA31-35FD-FFD5-97AD-80BCD0B2A8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02DEA39-1EDB-8E9A-7BD0-871AC7169D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E3E9E88-1630-B4E0-DEC4-E9EA39EF72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6F84C76E-7699-9F8A-33D3-E35FCA8EBE09}"/>
              </a:ext>
            </a:extLst>
          </p:cNvPr>
          <p:cNvGrpSpPr/>
          <p:nvPr/>
        </p:nvGrpSpPr>
        <p:grpSpPr>
          <a:xfrm>
            <a:off x="6394531" y="5283522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5" name="Google Shape;2779;p84">
              <a:extLst>
                <a:ext uri="{FF2B5EF4-FFF2-40B4-BE49-F238E27FC236}">
                  <a16:creationId xmlns:a16="http://schemas.microsoft.com/office/drawing/2014/main" id="{6BD4047E-A168-B22A-D446-0047CC8ECA72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2780;p84">
              <a:extLst>
                <a:ext uri="{FF2B5EF4-FFF2-40B4-BE49-F238E27FC236}">
                  <a16:creationId xmlns:a16="http://schemas.microsoft.com/office/drawing/2014/main" id="{6E7CC6E1-D077-436B-2CE1-B2BD0A6950F9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6F58398-5D0C-1270-211D-80CEAE68EA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7479" y="1564646"/>
            <a:ext cx="3362649" cy="4892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DF90-B133-D594-CFE1-B49EF8222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7">
            <a:extLst>
              <a:ext uri="{FF2B5EF4-FFF2-40B4-BE49-F238E27FC236}">
                <a16:creationId xmlns:a16="http://schemas.microsoft.com/office/drawing/2014/main" id="{5D360E65-D21F-29A2-6EF0-CA9C44573085}"/>
              </a:ext>
            </a:extLst>
          </p:cNvPr>
          <p:cNvSpPr txBox="1"/>
          <p:nvPr/>
        </p:nvSpPr>
        <p:spPr>
          <a:xfrm>
            <a:off x="-398851" y="8196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F0FA25-A88C-A2AD-5033-C624768ED2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4AD5556-62F4-B6E7-3ACE-BB65C578726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86B7C7-6256-B941-8618-BCEE3B2F95D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AA8B9D-6DF4-EEA8-ACCD-794045C60A1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E0509C-3B8B-90AE-4F90-68CAAFE802A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14BF11-6503-753C-D6A4-237F554544D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88E1DC5-9B20-43C3-AA0A-FC5B2B213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9C9E6D6-8D55-449D-EF72-65F5FC7C99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472BA80-1429-D85D-AD5A-E3EC0DD2A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C7154A-D88C-B23C-D0A0-AA998A011E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A4FECEB-EA2E-05A7-39D1-B9AE3146D0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57F6C64-4BE2-B620-7D69-D88A8BBF95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2172" y="1926068"/>
            <a:ext cx="6739655" cy="4112261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783FC260-D865-219A-B763-1588C670B63C}"/>
              </a:ext>
            </a:extLst>
          </p:cNvPr>
          <p:cNvSpPr/>
          <p:nvPr/>
        </p:nvSpPr>
        <p:spPr>
          <a:xfrm>
            <a:off x="1534116" y="2890684"/>
            <a:ext cx="426768" cy="46949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7BF6C09-D698-05E5-D3AD-7DEE1AC132E5}"/>
              </a:ext>
            </a:extLst>
          </p:cNvPr>
          <p:cNvSpPr/>
          <p:nvPr/>
        </p:nvSpPr>
        <p:spPr>
          <a:xfrm>
            <a:off x="1527619" y="3747453"/>
            <a:ext cx="426768" cy="46949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5DA09FF-20BF-666C-B0DD-5E4C6AF7658F}"/>
              </a:ext>
            </a:extLst>
          </p:cNvPr>
          <p:cNvSpPr/>
          <p:nvPr/>
        </p:nvSpPr>
        <p:spPr>
          <a:xfrm>
            <a:off x="1527619" y="4494136"/>
            <a:ext cx="426768" cy="46949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EE9B640-AD47-4A5A-D89D-45AC054D835E}"/>
              </a:ext>
            </a:extLst>
          </p:cNvPr>
          <p:cNvSpPr/>
          <p:nvPr/>
        </p:nvSpPr>
        <p:spPr>
          <a:xfrm>
            <a:off x="1527619" y="5373613"/>
            <a:ext cx="426768" cy="46949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22488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FINALE NACHID DOU SAADI VERSION LONGUE - DONE 251225">
            <a:hlinkClick r:id="" action="ppaction://media"/>
            <a:extLst>
              <a:ext uri="{FF2B5EF4-FFF2-40B4-BE49-F238E27FC236}">
                <a16:creationId xmlns:a16="http://schemas.microsoft.com/office/drawing/2014/main" id="{73ED6128-63AB-5870-C715-E536791FEF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8967" y="1938616"/>
            <a:ext cx="7472460" cy="420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21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sp>
        <p:nvSpPr>
          <p:cNvPr id="30" name="Google Shape;1671;p201">
            <a:extLst>
              <a:ext uri="{FF2B5EF4-FFF2-40B4-BE49-F238E27FC236}">
                <a16:creationId xmlns:a16="http://schemas.microsoft.com/office/drawing/2014/main" id="{2A05D6EE-B6CB-CA46-8899-EF19FB36FC90}"/>
              </a:ext>
            </a:extLst>
          </p:cNvPr>
          <p:cNvSpPr/>
          <p:nvPr/>
        </p:nvSpPr>
        <p:spPr>
          <a:xfrm>
            <a:off x="6181248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</a:t>
            </a:r>
            <a:endParaRPr lang="fr-MA" sz="5400" dirty="0">
              <a:solidFill>
                <a:srgbClr val="424D7B"/>
              </a:solidFill>
            </a:endParaRPr>
          </a:p>
        </p:txBody>
      </p:sp>
      <p:sp>
        <p:nvSpPr>
          <p:cNvPr id="31" name="Google Shape;1671;p201">
            <a:extLst>
              <a:ext uri="{FF2B5EF4-FFF2-40B4-BE49-F238E27FC236}">
                <a16:creationId xmlns:a16="http://schemas.microsoft.com/office/drawing/2014/main" id="{83DCC6A6-4135-534E-A0E3-935BE00B4598}"/>
              </a:ext>
            </a:extLst>
          </p:cNvPr>
          <p:cNvSpPr/>
          <p:nvPr/>
        </p:nvSpPr>
        <p:spPr>
          <a:xfrm>
            <a:off x="3893201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لَنْ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Google Shape;1671;p201">
            <a:extLst>
              <a:ext uri="{FF2B5EF4-FFF2-40B4-BE49-F238E27FC236}">
                <a16:creationId xmlns:a16="http://schemas.microsoft.com/office/drawing/2014/main" id="{253F0599-C717-FE43-B41D-EAA202583D41}"/>
              </a:ext>
            </a:extLst>
          </p:cNvPr>
          <p:cNvSpPr/>
          <p:nvPr/>
        </p:nvSpPr>
        <p:spPr>
          <a:xfrm>
            <a:off x="1605154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أَلا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Google Shape;1671;p201">
            <a:extLst>
              <a:ext uri="{FF2B5EF4-FFF2-40B4-BE49-F238E27FC236}">
                <a16:creationId xmlns:a16="http://schemas.microsoft.com/office/drawing/2014/main" id="{3B4BE01C-FA64-2841-91E7-16F97E663959}"/>
              </a:ext>
            </a:extLst>
          </p:cNvPr>
          <p:cNvSpPr/>
          <p:nvPr/>
        </p:nvSpPr>
        <p:spPr>
          <a:xfrm>
            <a:off x="6181248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ذَلِكَ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Google Shape;1671;p201">
            <a:extLst>
              <a:ext uri="{FF2B5EF4-FFF2-40B4-BE49-F238E27FC236}">
                <a16:creationId xmlns:a16="http://schemas.microsoft.com/office/drawing/2014/main" id="{F62F7398-9B75-974F-8B10-E83FF8882D42}"/>
              </a:ext>
            </a:extLst>
          </p:cNvPr>
          <p:cNvSpPr/>
          <p:nvPr/>
        </p:nvSpPr>
        <p:spPr>
          <a:xfrm>
            <a:off x="1605154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لَكِنَّني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Google Shape;1671;p201">
            <a:extLst>
              <a:ext uri="{FF2B5EF4-FFF2-40B4-BE49-F238E27FC236}">
                <a16:creationId xmlns:a16="http://schemas.microsoft.com/office/drawing/2014/main" id="{589DEBC7-FB34-6943-BDAE-948B28745B1D}"/>
              </a:ext>
            </a:extLst>
          </p:cNvPr>
          <p:cNvSpPr/>
          <p:nvPr/>
        </p:nvSpPr>
        <p:spPr>
          <a:xfrm>
            <a:off x="3893201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لَسْتُ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26521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C694FCB5-4B18-35CA-A3CB-865A41B499DF}"/>
              </a:ext>
            </a:extLst>
          </p:cNvPr>
          <p:cNvSpPr/>
          <p:nvPr/>
        </p:nvSpPr>
        <p:spPr>
          <a:xfrm>
            <a:off x="6181248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</a:t>
            </a:r>
            <a:endParaRPr lang="fr-MA" sz="5400" dirty="0">
              <a:solidFill>
                <a:srgbClr val="424D7B"/>
              </a:solidFill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84DEF4FA-C51A-DEE0-97E3-F56E259AF62F}"/>
              </a:ext>
            </a:extLst>
          </p:cNvPr>
          <p:cNvSpPr/>
          <p:nvPr/>
        </p:nvSpPr>
        <p:spPr>
          <a:xfrm>
            <a:off x="3893201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لَنْ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4273301-8F39-6ED8-0641-A35DF04591E6}"/>
              </a:ext>
            </a:extLst>
          </p:cNvPr>
          <p:cNvSpPr/>
          <p:nvPr/>
        </p:nvSpPr>
        <p:spPr>
          <a:xfrm>
            <a:off x="1605154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أَلا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999A1CC8-DFD0-2C68-83A2-24EDD5246FB0}"/>
              </a:ext>
            </a:extLst>
          </p:cNvPr>
          <p:cNvSpPr/>
          <p:nvPr/>
        </p:nvSpPr>
        <p:spPr>
          <a:xfrm>
            <a:off x="6181248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ذَلِكَ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F2F55F47-204F-19DF-078B-04979103EFAA}"/>
              </a:ext>
            </a:extLst>
          </p:cNvPr>
          <p:cNvSpPr/>
          <p:nvPr/>
        </p:nvSpPr>
        <p:spPr>
          <a:xfrm>
            <a:off x="1605154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لَكِنَّني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566704FE-9D07-868C-8231-FC8E6451B33E}"/>
              </a:ext>
            </a:extLst>
          </p:cNvPr>
          <p:cNvSpPr/>
          <p:nvPr/>
        </p:nvSpPr>
        <p:spPr>
          <a:xfrm>
            <a:off x="3893201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لَسْتُ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50526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يتحقق الأستاذ أن</a:t>
            </a:r>
            <a:r>
              <a:rPr lang="f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%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80</a:t>
            </a:r>
            <a:r>
              <a:rPr kumimoji="0" lang="fr-FR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قادرون على قراءة الكلمات ( 6/8).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101DFA2-C7E9-801D-EAE9-0F2AB0EBC51F}"/>
              </a:ext>
            </a:extLst>
          </p:cNvPr>
          <p:cNvSpPr/>
          <p:nvPr/>
        </p:nvSpPr>
        <p:spPr>
          <a:xfrm>
            <a:off x="4761388" y="2650054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تَذَوَّقَ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764BA49-C75B-A8E0-0B87-AF93CB98EBFE}"/>
              </a:ext>
            </a:extLst>
          </p:cNvPr>
          <p:cNvSpPr/>
          <p:nvPr/>
        </p:nvSpPr>
        <p:spPr>
          <a:xfrm>
            <a:off x="6738885" y="2650054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اَلْفَطورُ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B1BAF0F-4D8D-B94E-9521-BE73D750C2EF}"/>
              </a:ext>
            </a:extLst>
          </p:cNvPr>
          <p:cNvSpPr/>
          <p:nvPr/>
        </p:nvSpPr>
        <p:spPr>
          <a:xfrm>
            <a:off x="2734308" y="2650054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اِسْتَعَدَّ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554C4C-FC58-3A72-921F-01BB67B09811}"/>
              </a:ext>
            </a:extLst>
          </p:cNvPr>
          <p:cNvSpPr/>
          <p:nvPr/>
        </p:nvSpPr>
        <p:spPr>
          <a:xfrm>
            <a:off x="745218" y="2650054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اَلطَّبَقُ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1E2FFD4-0C5B-C07B-AB09-8A6DB1CE65F2}"/>
              </a:ext>
            </a:extLst>
          </p:cNvPr>
          <p:cNvSpPr/>
          <p:nvPr/>
        </p:nvSpPr>
        <p:spPr>
          <a:xfrm>
            <a:off x="4723640" y="4319169"/>
            <a:ext cx="1854642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اِرْتَدى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069852E-B12D-F4E1-EB5A-7C466398B86E}"/>
              </a:ext>
            </a:extLst>
          </p:cNvPr>
          <p:cNvSpPr/>
          <p:nvPr/>
        </p:nvSpPr>
        <p:spPr>
          <a:xfrm>
            <a:off x="6783490" y="4319169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فِراشٌ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E4B5C84-92E1-C930-A4DF-B8714F55F789}"/>
              </a:ext>
            </a:extLst>
          </p:cNvPr>
          <p:cNvSpPr/>
          <p:nvPr/>
        </p:nvSpPr>
        <p:spPr>
          <a:xfrm>
            <a:off x="2778913" y="4319169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أَوَّلُ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4D9837E-E607-040C-04F3-11FE7D207F3F}"/>
              </a:ext>
            </a:extLst>
          </p:cNvPr>
          <p:cNvSpPr/>
          <p:nvPr/>
        </p:nvSpPr>
        <p:spPr>
          <a:xfrm>
            <a:off x="789823" y="4319169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تَناوَلَ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écriture manuscrite, Police, lettre&#10;&#10;Le contenu généré par l’IA peut être incorrect.">
            <a:extLst>
              <a:ext uri="{FF2B5EF4-FFF2-40B4-BE49-F238E27FC236}">
                <a16:creationId xmlns:a16="http://schemas.microsoft.com/office/drawing/2014/main" id="{0A96E240-5C95-B6B4-26C6-11ECE27F9D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2066684"/>
            <a:ext cx="7101758" cy="423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écriture manuscrite, Police, lettre&#10;&#10;Le contenu généré par l’IA peut être incorrect.">
            <a:extLst>
              <a:ext uri="{FF2B5EF4-FFF2-40B4-BE49-F238E27FC236}">
                <a16:creationId xmlns:a16="http://schemas.microsoft.com/office/drawing/2014/main" id="{E1F4076C-6DAF-3B37-008C-188ADBEA78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2066684"/>
            <a:ext cx="7101758" cy="423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 ـــــ 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écriture manuscrite, Police, lettre&#10;&#10;Le contenu généré par l’IA peut être incorrect.">
            <a:extLst>
              <a:ext uri="{FF2B5EF4-FFF2-40B4-BE49-F238E27FC236}">
                <a16:creationId xmlns:a16="http://schemas.microsoft.com/office/drawing/2014/main" id="{D90C93D4-8AE8-548E-5666-53D6894BD0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2066684"/>
            <a:ext cx="7101758" cy="423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écriture manuscrite, Police, lettre&#10;&#10;Le contenu généré par l’IA peut être incorrect.">
            <a:extLst>
              <a:ext uri="{FF2B5EF4-FFF2-40B4-BE49-F238E27FC236}">
                <a16:creationId xmlns:a16="http://schemas.microsoft.com/office/drawing/2014/main" id="{C4A4FC17-C2EF-1D86-B787-51566A0BB9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2066684"/>
            <a:ext cx="7101758" cy="423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أنشطة التوليف والدعم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1660358" y="2690694"/>
            <a:ext cx="516164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إِسْتراتيجية الضد </a:t>
            </a:r>
            <a:r>
              <a:rPr lang="ar-SA" sz="2800" b="1" dirty="0">
                <a:cs typeface="Microsoft Uighur" panose="02000000000000000000" pitchFamily="2" charset="-78"/>
              </a:rPr>
              <a:t>ـــــ</a:t>
            </a:r>
            <a:r>
              <a:rPr lang="ar-MA" sz="2800" b="1" dirty="0">
                <a:cs typeface="Microsoft Uighur" panose="02000000000000000000" pitchFamily="2" charset="-78"/>
              </a:rPr>
              <a:t> إِسْتراتيجية الفهم </a:t>
            </a:r>
            <a:r>
              <a:rPr lang="ar-SA" sz="2800" b="1" dirty="0">
                <a:cs typeface="Microsoft Uighur" panose="02000000000000000000" pitchFamily="2" charset="-78"/>
              </a:rPr>
              <a:t>ـــــ </a:t>
            </a:r>
            <a:r>
              <a:rPr lang="ar-MA" sz="2800" b="1" dirty="0">
                <a:cs typeface="Microsoft Uighur" panose="02000000000000000000" pitchFamily="2" charset="-78"/>
              </a:rPr>
              <a:t>الجملة الفعلية </a:t>
            </a:r>
            <a:r>
              <a:rPr lang="ar-SA" sz="2800" b="1" dirty="0">
                <a:cs typeface="Microsoft Uighur" panose="02000000000000000000" pitchFamily="2" charset="-78"/>
              </a:rPr>
              <a:t>ـــــ</a:t>
            </a:r>
            <a:r>
              <a:rPr lang="ar-MA" sz="2800" b="1" dirty="0">
                <a:cs typeface="Microsoft Uighur" panose="02000000000000000000" pitchFamily="2" charset="-78"/>
              </a:rPr>
              <a:t> التعليق على مشاهد باستعمال أدوات الربط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3529834" y="1777877"/>
            <a:ext cx="34579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03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fr-FR" sz="3600" dirty="0">
              <a:solidFill>
                <a:prstClr val="black"/>
              </a:solidFill>
            </a:endParaRPr>
          </a:p>
        </p:txBody>
      </p:sp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2186" y="105814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E5727186-AD2F-9C0C-8794-3AF76C6B68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67968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276C69-1A27-F30D-1054-082A8F5AE6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44765" y="2087128"/>
            <a:ext cx="56633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pic>
        <p:nvPicPr>
          <p:cNvPr id="18" name="Espace réservé pour une image  17" descr="Une image contenant dessin humoristique, dessin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8C8E9DA4-EF4F-B9F8-4211-8860C631CB8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919" r="7919"/>
          <a:stretch/>
        </p:blipFill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Image 19" descr="Une image contenant boisson, conteneur, Long verre, récipients pour boire&#10;&#10;Le contenu généré par l’IA peut être incorrect.">
            <a:extLst>
              <a:ext uri="{FF2B5EF4-FFF2-40B4-BE49-F238E27FC236}">
                <a16:creationId xmlns:a16="http://schemas.microsoft.com/office/drawing/2014/main" id="{FD42BA0B-D49D-55DA-B86C-CE06863BED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3817" y="2060109"/>
            <a:ext cx="1604608" cy="1659039"/>
          </a:xfrm>
          <a:prstGeom prst="rect">
            <a:avLst/>
          </a:prstGeom>
        </p:spPr>
      </p:pic>
      <p:pic>
        <p:nvPicPr>
          <p:cNvPr id="21" name="Image 20" descr="Une image contenant garçon, dessin, Visage humain, clipart&#10;&#10;Le contenu généré par l’IA peut être incorrect.">
            <a:extLst>
              <a:ext uri="{FF2B5EF4-FFF2-40B4-BE49-F238E27FC236}">
                <a16:creationId xmlns:a16="http://schemas.microsoft.com/office/drawing/2014/main" id="{55429CB2-A41D-5351-B0E3-E613321086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4313" y="4242127"/>
            <a:ext cx="1880504" cy="1659039"/>
          </a:xfrm>
          <a:prstGeom prst="rect">
            <a:avLst/>
          </a:prstGeom>
        </p:spPr>
      </p:pic>
      <p:pic>
        <p:nvPicPr>
          <p:cNvPr id="22" name="Image 21" descr="Une image contenant lit, dessin humoristique, Visage humain, Cadre de lit&#10;&#10;Le contenu généré par l’IA peut être incorrect.">
            <a:extLst>
              <a:ext uri="{FF2B5EF4-FFF2-40B4-BE49-F238E27FC236}">
                <a16:creationId xmlns:a16="http://schemas.microsoft.com/office/drawing/2014/main" id="{162087D2-FDA6-0F48-8214-C2EEA99D3E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2585" y="2085579"/>
            <a:ext cx="1941664" cy="1659038"/>
          </a:xfrm>
          <a:prstGeom prst="rect">
            <a:avLst/>
          </a:prstGeom>
        </p:spPr>
      </p:pic>
      <p:pic>
        <p:nvPicPr>
          <p:cNvPr id="23" name="Image 22" descr="Une image contenant dessin, croquis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2C37B2-4992-D667-73B2-078EB3271B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85928" y="4101166"/>
            <a:ext cx="1880504" cy="1800000"/>
          </a:xfrm>
          <a:prstGeom prst="rect">
            <a:avLst/>
          </a:prstGeom>
        </p:spPr>
      </p:pic>
      <p:pic>
        <p:nvPicPr>
          <p:cNvPr id="24" name="Image 23" descr="Une image contenant Visage humai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5459F81-5E32-2690-E9A7-42D3559D6C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5915" y="4271499"/>
            <a:ext cx="2133302" cy="162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5959652" y="2770664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4800" dirty="0"/>
              <a:t>يَرْكُضُ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288987" y="2788081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4800" dirty="0"/>
              <a:t>تَمارينٌ رِياضِيَّةٌ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618322" y="2805498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4800" dirty="0"/>
              <a:t>ماهِرٌ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5977326" y="4295178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اَلْفَحْصُ </a:t>
            </a:r>
            <a:r>
              <a:rPr lang="ar-MA" sz="4800" dirty="0" err="1"/>
              <a:t>ﭐلطِّبِّيُّ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3306661" y="4312595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تَعْتَني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26C545-6D98-5FB9-611C-0B8C32D88F6F}"/>
              </a:ext>
            </a:extLst>
          </p:cNvPr>
          <p:cNvSpPr txBox="1"/>
          <p:nvPr/>
        </p:nvSpPr>
        <p:spPr>
          <a:xfrm>
            <a:off x="635996" y="4330012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4800" dirty="0"/>
              <a:t>مُنْعِشٌ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208600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8719-E7B9-4015-A3AD-3599466A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83C3EA8E-09C1-0F42-BD93-061DA8B8EBF7}"/>
              </a:ext>
            </a:extLst>
          </p:cNvPr>
          <p:cNvSpPr txBox="1"/>
          <p:nvPr/>
        </p:nvSpPr>
        <p:spPr>
          <a:xfrm>
            <a:off x="-390667" y="8300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فقرة تتحدث عن طفل رياضي اسمه تامر. من يكمل الجملة الأولى بالكلمة المناسبة؟ </a:t>
            </a:r>
          </a:p>
        </p:txBody>
      </p:sp>
      <p:pic>
        <p:nvPicPr>
          <p:cNvPr id="27" name="Espace réservé pour une image  2">
            <a:extLst>
              <a:ext uri="{FF2B5EF4-FFF2-40B4-BE49-F238E27FC236}">
                <a16:creationId xmlns:a16="http://schemas.microsoft.com/office/drawing/2014/main" id="{AEA6B829-5B34-9259-15F2-A3DE4FB9F6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70FF1D9-7A25-B4F7-DCE2-B6F9A14D2C4B}"/>
              </a:ext>
            </a:extLst>
          </p:cNvPr>
          <p:cNvSpPr txBox="1"/>
          <p:nvPr/>
        </p:nvSpPr>
        <p:spPr>
          <a:xfrm>
            <a:off x="469703" y="1918867"/>
            <a:ext cx="1035345" cy="720000"/>
          </a:xfrm>
          <a:prstGeom prst="roundRect">
            <a:avLst/>
          </a:prstGeom>
          <a:solidFill>
            <a:schemeClr val="bg1"/>
          </a:solidFill>
        </p:spPr>
        <p:txBody>
          <a:bodyPr wrap="square" tIns="0" rtlCol="0" anchor="ctr">
            <a:no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algn="ctr" defTabSz="457200" rtl="1" eaLnBrk="1" latinLnBrk="0" hangingPunct="1"/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416749-9576-2873-2CB1-7112DAFD787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61840-A181-ADB9-CAB2-21D08960BBD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FD7B5E-4571-16AA-B7B0-847A3246B5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59E4C-AF60-BEA2-D727-1FDCBBD936A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DC463E-2EBB-0487-F489-09454992EC2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408F59CD-C9C8-D229-5C8D-49D786142C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8197411-C2CF-A893-EADE-D6DF611B6C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4DF8481-216A-A29E-594F-2E3EDA25E5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F28AC43-71A4-5650-0AD9-AD9E144B36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55B9FCA-21E7-62AE-79A0-668798F6C9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84EBC0-7D16-F121-D362-FD734FF87977}"/>
              </a:ext>
            </a:extLst>
          </p:cNvPr>
          <p:cNvSpPr txBox="1"/>
          <p:nvPr/>
        </p:nvSpPr>
        <p:spPr>
          <a:xfrm>
            <a:off x="4321602" y="2926469"/>
            <a:ext cx="3957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تامِرٌ رِياضِيٌّ ......................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346F6A-5F77-613A-E8B8-DB905D0E4D56}"/>
              </a:ext>
            </a:extLst>
          </p:cNvPr>
          <p:cNvSpPr txBox="1"/>
          <p:nvPr/>
        </p:nvSpPr>
        <p:spPr>
          <a:xfrm>
            <a:off x="3515242" y="3805771"/>
            <a:ext cx="4763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يُواظِبُ عَلى .......................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B7ABE03-FF38-89B7-8454-676418369182}"/>
              </a:ext>
            </a:extLst>
          </p:cNvPr>
          <p:cNvSpPr txBox="1"/>
          <p:nvPr/>
        </p:nvSpPr>
        <p:spPr>
          <a:xfrm>
            <a:off x="1450580" y="4817250"/>
            <a:ext cx="682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.................... كُلَّ صَباحٍ رَكْضاً خَفيفاً.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1C3BBC-4809-76C9-4E35-0E3336CE69DF}"/>
              </a:ext>
            </a:extLst>
          </p:cNvPr>
          <p:cNvSpPr txBox="1"/>
          <p:nvPr/>
        </p:nvSpPr>
        <p:spPr>
          <a:xfrm>
            <a:off x="1676723" y="5673973"/>
            <a:ext cx="6601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كَما أَنَّهُ يَزورُ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ﭐلْعِيادَةَ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بِـﭑنْتِظامٍ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DCE80D6-93CD-C3E7-A960-EE7EEF94D21B}"/>
              </a:ext>
            </a:extLst>
          </p:cNvPr>
          <p:cNvGrpSpPr/>
          <p:nvPr/>
        </p:nvGrpSpPr>
        <p:grpSpPr>
          <a:xfrm>
            <a:off x="555288" y="1874492"/>
            <a:ext cx="7664535" cy="748384"/>
            <a:chOff x="702088" y="1874492"/>
            <a:chExt cx="7664535" cy="748384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C1C4E4-5A90-B5C5-14DB-01BE295FF956}"/>
                </a:ext>
              </a:extLst>
            </p:cNvPr>
            <p:cNvSpPr txBox="1"/>
            <p:nvPr/>
          </p:nvSpPr>
          <p:spPr>
            <a:xfrm>
              <a:off x="7300130" y="1874492"/>
              <a:ext cx="1066493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/>
              <a:r>
                <a:rPr lang="ar-MA" sz="3200" dirty="0"/>
                <a:t>يَرْكُضُ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5C2C004-CB3C-4D6E-446B-BA14D3AE6922}"/>
                </a:ext>
              </a:extLst>
            </p:cNvPr>
            <p:cNvSpPr txBox="1"/>
            <p:nvPr/>
          </p:nvSpPr>
          <p:spPr>
            <a:xfrm>
              <a:off x="5109185" y="1893749"/>
              <a:ext cx="2067680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/>
              <a:r>
                <a:rPr lang="ar-MA" sz="3200" dirty="0" err="1"/>
                <a:t>ﭐلتَّمارينِ</a:t>
              </a:r>
              <a:r>
                <a:rPr lang="ar-MA" sz="3200" dirty="0"/>
                <a:t> </a:t>
              </a:r>
              <a:r>
                <a:rPr lang="ar-MA" sz="3200" dirty="0" err="1"/>
                <a:t>ﭐلرِّياضِيَّةِ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39DBE62-2F1B-ADA6-C078-A2D112DE045D}"/>
                </a:ext>
              </a:extLst>
            </p:cNvPr>
            <p:cNvSpPr txBox="1"/>
            <p:nvPr/>
          </p:nvSpPr>
          <p:spPr>
            <a:xfrm>
              <a:off x="3957921" y="1883395"/>
              <a:ext cx="1030193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/>
              <a:r>
                <a:rPr lang="ar-MA" sz="3200" dirty="0"/>
                <a:t>ماهِرٌ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2AF9473-20E0-9522-B0E3-2D9B8A669CB2}"/>
                </a:ext>
              </a:extLst>
            </p:cNvPr>
            <p:cNvSpPr txBox="1"/>
            <p:nvPr/>
          </p:nvSpPr>
          <p:spPr>
            <a:xfrm>
              <a:off x="702088" y="1914990"/>
              <a:ext cx="1927122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r>
                <a:rPr lang="ar-MA" sz="3200" dirty="0"/>
                <a:t>لِلْفَحْصِ </a:t>
              </a:r>
              <a:r>
                <a:rPr lang="ar-MA" sz="3200" dirty="0" err="1"/>
                <a:t>ﭐلطِّبِّيِّ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4548EEE-09F0-EC84-3101-9A6F9C076F92}"/>
                </a:ext>
              </a:extLst>
            </p:cNvPr>
            <p:cNvSpPr txBox="1"/>
            <p:nvPr/>
          </p:nvSpPr>
          <p:spPr>
            <a:xfrm>
              <a:off x="2750281" y="1893749"/>
              <a:ext cx="1035345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>
                <a:defRPr/>
              </a:pPr>
              <a:r>
                <a:rPr lang="ar-MA" sz="3200" dirty="0"/>
                <a:t>تَعْتَني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181054B-DAB0-2BC0-1D00-72A97A01D2D8}"/>
              </a:ext>
            </a:extLst>
          </p:cNvPr>
          <p:cNvSpPr txBox="1"/>
          <p:nvPr/>
        </p:nvSpPr>
        <p:spPr>
          <a:xfrm>
            <a:off x="4454656" y="2926469"/>
            <a:ext cx="2124344" cy="70788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r"/>
            <a:r>
              <a:rPr lang="ar-MA" sz="4000" dirty="0">
                <a:solidFill>
                  <a:srgbClr val="C00000"/>
                </a:solidFill>
              </a:rPr>
              <a:t>ماهِرٌ.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821356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56428-EB38-5B6E-467A-EB8E82321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F43B44C9-7074-6373-5CF7-996E940080FF}"/>
              </a:ext>
            </a:extLst>
          </p:cNvPr>
          <p:cNvSpPr txBox="1"/>
          <p:nvPr/>
        </p:nvSpPr>
        <p:spPr>
          <a:xfrm>
            <a:off x="953729" y="830084"/>
            <a:ext cx="6434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 وأكملوها الجمل بالكلمات المناسبة.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CC0D838-FC7C-540F-361B-254D68D7AE0E}"/>
              </a:ext>
            </a:extLst>
          </p:cNvPr>
          <p:cNvSpPr txBox="1"/>
          <p:nvPr/>
        </p:nvSpPr>
        <p:spPr>
          <a:xfrm>
            <a:off x="469703" y="1918867"/>
            <a:ext cx="1035345" cy="720000"/>
          </a:xfrm>
          <a:prstGeom prst="roundRect">
            <a:avLst/>
          </a:prstGeom>
          <a:solidFill>
            <a:schemeClr val="bg1"/>
          </a:solidFill>
        </p:spPr>
        <p:txBody>
          <a:bodyPr wrap="square" tIns="0" rtlCol="0" anchor="ctr">
            <a:no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algn="ctr" defTabSz="457200" rtl="1" eaLnBrk="1" latinLnBrk="0" hangingPunct="1"/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4C348D-A960-D476-5CEC-4BEDE421A7B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193421-498D-F765-6CE9-39F70B298C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5C2D6C-5272-646C-411D-BDF541EF8E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D42C969-ABB2-B06E-0E17-75CC6C82A59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02608A-8BE9-4269-71BD-01C4CB2FD67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5B7C95B-CD70-8231-48E2-9CF7D51DF8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FF0832-B71A-97FF-3E6E-51EBF36D6A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9E96F61-A519-E0FC-15B2-CC0835F2C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065722E-97A4-3999-F41B-ADD7BC2D0B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8D9C7A8-413D-E536-7103-B36936348A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408B7D4-723E-90AF-04C0-D724A94E4215}"/>
              </a:ext>
            </a:extLst>
          </p:cNvPr>
          <p:cNvSpPr txBox="1"/>
          <p:nvPr/>
        </p:nvSpPr>
        <p:spPr>
          <a:xfrm>
            <a:off x="4321602" y="2926469"/>
            <a:ext cx="3957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تامِرٌ رِياضِيٌّ ......................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8969F9-8AE2-8302-21D0-746D1A40DF20}"/>
              </a:ext>
            </a:extLst>
          </p:cNvPr>
          <p:cNvSpPr txBox="1"/>
          <p:nvPr/>
        </p:nvSpPr>
        <p:spPr>
          <a:xfrm>
            <a:off x="3515242" y="3805771"/>
            <a:ext cx="4763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يُواظِبُ عَلى .......................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C58CD2-6DA4-D336-0296-23686001D0C0}"/>
              </a:ext>
            </a:extLst>
          </p:cNvPr>
          <p:cNvSpPr txBox="1"/>
          <p:nvPr/>
        </p:nvSpPr>
        <p:spPr>
          <a:xfrm>
            <a:off x="1450580" y="4817250"/>
            <a:ext cx="682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.................... كُلَّ صَباحٍ رَكْضاً خَفيفاً.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664279-6884-51F2-9856-3C0A9B92E3B9}"/>
              </a:ext>
            </a:extLst>
          </p:cNvPr>
          <p:cNvSpPr txBox="1"/>
          <p:nvPr/>
        </p:nvSpPr>
        <p:spPr>
          <a:xfrm>
            <a:off x="1676723" y="5673973"/>
            <a:ext cx="6601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كَما أَنَّهُ يَزورُ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ﭐلْعِيادَةَ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بِـﭑنْتِظامٍ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852F86A-49AA-7F5F-3188-42DF743C863A}"/>
              </a:ext>
            </a:extLst>
          </p:cNvPr>
          <p:cNvGrpSpPr/>
          <p:nvPr/>
        </p:nvGrpSpPr>
        <p:grpSpPr>
          <a:xfrm>
            <a:off x="416723" y="1909126"/>
            <a:ext cx="7884738" cy="739481"/>
            <a:chOff x="702088" y="1883395"/>
            <a:chExt cx="7400712" cy="73948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538F6EA-A312-FF0F-EFF3-41ABBC83CF6C}"/>
                </a:ext>
              </a:extLst>
            </p:cNvPr>
            <p:cNvSpPr txBox="1"/>
            <p:nvPr/>
          </p:nvSpPr>
          <p:spPr>
            <a:xfrm>
              <a:off x="7036307" y="1883395"/>
              <a:ext cx="1066493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/>
              <a:r>
                <a:rPr lang="ar-MA" sz="3200" dirty="0"/>
                <a:t>يَرْكُضُ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B03A41E-8E34-BE76-FA30-6DAAA30A8A3C}"/>
                </a:ext>
              </a:extLst>
            </p:cNvPr>
            <p:cNvSpPr txBox="1"/>
            <p:nvPr/>
          </p:nvSpPr>
          <p:spPr>
            <a:xfrm>
              <a:off x="3802022" y="1883395"/>
              <a:ext cx="1030193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/>
              <a:r>
                <a:rPr lang="ar-MA" sz="3200" dirty="0"/>
                <a:t>ماهِرٌ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19E1070-A5AE-F164-6351-72C9ADA09812}"/>
                </a:ext>
              </a:extLst>
            </p:cNvPr>
            <p:cNvSpPr txBox="1"/>
            <p:nvPr/>
          </p:nvSpPr>
          <p:spPr>
            <a:xfrm>
              <a:off x="702088" y="1914990"/>
              <a:ext cx="1749912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r>
                <a:rPr lang="ar-MA" sz="3200" dirty="0"/>
                <a:t>لِلْفَحْصِ </a:t>
              </a:r>
              <a:r>
                <a:rPr lang="ar-MA" sz="3200" dirty="0" err="1"/>
                <a:t>ﭐلطِّبِّيِّ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C09E59F-592F-31B0-DA60-71273AA1FCC8}"/>
                </a:ext>
              </a:extLst>
            </p:cNvPr>
            <p:cNvSpPr txBox="1"/>
            <p:nvPr/>
          </p:nvSpPr>
          <p:spPr>
            <a:xfrm>
              <a:off x="2599512" y="1893136"/>
              <a:ext cx="1035345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>
                <a:defRPr/>
              </a:pPr>
              <a:r>
                <a:rPr lang="ar-MA" sz="3200" dirty="0"/>
                <a:t>تَعْتَني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pic>
        <p:nvPicPr>
          <p:cNvPr id="18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9DFAF91-74AD-C501-7E88-3A9074FB3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A44E4CB-EBEE-81EE-F6A9-8AA06C388CED}"/>
              </a:ext>
            </a:extLst>
          </p:cNvPr>
          <p:cNvSpPr txBox="1"/>
          <p:nvPr/>
        </p:nvSpPr>
        <p:spPr>
          <a:xfrm>
            <a:off x="4473017" y="2982483"/>
            <a:ext cx="2124344" cy="70788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3200" dirty="0">
                <a:solidFill>
                  <a:srgbClr val="C00000"/>
                </a:solidFill>
              </a:rPr>
              <a:t>ماهِرٌ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196535E-7F61-0B73-A6C8-DA45557BE669}"/>
              </a:ext>
            </a:extLst>
          </p:cNvPr>
          <p:cNvSpPr txBox="1"/>
          <p:nvPr/>
        </p:nvSpPr>
        <p:spPr>
          <a:xfrm>
            <a:off x="4957583" y="1884758"/>
            <a:ext cx="2067680" cy="7078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3200" dirty="0" err="1"/>
              <a:t>ﭐلتَّمارينِ</a:t>
            </a:r>
            <a:r>
              <a:rPr lang="ar-MA" sz="3200" dirty="0"/>
              <a:t> </a:t>
            </a:r>
            <a:r>
              <a:rPr lang="ar-MA" sz="3200" dirty="0" err="1"/>
              <a:t>ﭐلرِّياضِيَّةِ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7249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87274-373A-1881-6773-A110B47F2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25F900AE-F423-7C81-98C8-2A66834807D8}"/>
              </a:ext>
            </a:extLst>
          </p:cNvPr>
          <p:cNvSpPr txBox="1"/>
          <p:nvPr/>
        </p:nvSpPr>
        <p:spPr>
          <a:xfrm>
            <a:off x="-390667" y="8300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7" name="Espace réservé pour une image  2">
            <a:extLst>
              <a:ext uri="{FF2B5EF4-FFF2-40B4-BE49-F238E27FC236}">
                <a16:creationId xmlns:a16="http://schemas.microsoft.com/office/drawing/2014/main" id="{EABDE8AB-8A90-1C95-F8A0-D4D50CD378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64D4BFE-5BA1-1E49-EF67-02DE1FF19BDB}"/>
              </a:ext>
            </a:extLst>
          </p:cNvPr>
          <p:cNvSpPr txBox="1"/>
          <p:nvPr/>
        </p:nvSpPr>
        <p:spPr>
          <a:xfrm>
            <a:off x="469703" y="1918867"/>
            <a:ext cx="1035345" cy="720000"/>
          </a:xfrm>
          <a:prstGeom prst="roundRect">
            <a:avLst/>
          </a:prstGeom>
          <a:solidFill>
            <a:schemeClr val="bg1"/>
          </a:solidFill>
        </p:spPr>
        <p:txBody>
          <a:bodyPr wrap="square" tIns="0" rtlCol="0" anchor="ctr">
            <a:no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algn="ctr" defTabSz="457200" rtl="1" eaLnBrk="1" latinLnBrk="0" hangingPunct="1"/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761958-1555-555B-4840-D047BBF43ED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89DC8D-05B9-E97B-613C-E68A260314F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0ADCA9-822C-2EB8-A533-C7C27E12872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A768826-E25E-FDCE-A5BD-7B71B21C8ED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FDF4C6-59B8-B8C4-CB25-45EC0DDCA1C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1E98E49-2819-D91C-57B9-4450B16517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9EE92DD-F78F-0C05-6D48-7C2B20D06F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9C52E3B-8AB4-2C42-3236-7C9766C063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F245741-30E8-24EB-B469-25337AFA04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D46D190-8899-1EA1-B8FD-40C772E61E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2DCC045-7172-DFBE-5093-2ECACFEFDE02}"/>
              </a:ext>
            </a:extLst>
          </p:cNvPr>
          <p:cNvSpPr txBox="1"/>
          <p:nvPr/>
        </p:nvSpPr>
        <p:spPr>
          <a:xfrm>
            <a:off x="4321602" y="2926469"/>
            <a:ext cx="3957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تامِرٌ رِياضِيٌّ ......................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0243D26-5287-D6BD-A089-1D50C8081225}"/>
              </a:ext>
            </a:extLst>
          </p:cNvPr>
          <p:cNvSpPr txBox="1"/>
          <p:nvPr/>
        </p:nvSpPr>
        <p:spPr>
          <a:xfrm>
            <a:off x="3515242" y="3805771"/>
            <a:ext cx="4763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يُواظِبُ عَلى .......................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329122-AA84-9AB5-1E57-FC7A5BEBA0A0}"/>
              </a:ext>
            </a:extLst>
          </p:cNvPr>
          <p:cNvSpPr txBox="1"/>
          <p:nvPr/>
        </p:nvSpPr>
        <p:spPr>
          <a:xfrm>
            <a:off x="1450580" y="4817250"/>
            <a:ext cx="682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.................... كُلَّ صَباحٍ رَكْضاً خَفيفاً.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97B97C-12F3-FAE1-F295-6411C71FE65B}"/>
              </a:ext>
            </a:extLst>
          </p:cNvPr>
          <p:cNvSpPr txBox="1"/>
          <p:nvPr/>
        </p:nvSpPr>
        <p:spPr>
          <a:xfrm>
            <a:off x="1676723" y="5673973"/>
            <a:ext cx="6601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كَما أَنَّهُ يَزورُ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ﭐلْعِيادَةَ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بِـﭑنْتِظامٍ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B769FB2-79D3-D0C5-3AEF-718145695D46}"/>
              </a:ext>
            </a:extLst>
          </p:cNvPr>
          <p:cNvSpPr txBox="1"/>
          <p:nvPr/>
        </p:nvSpPr>
        <p:spPr>
          <a:xfrm>
            <a:off x="4454656" y="2920605"/>
            <a:ext cx="2124344" cy="70788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r"/>
            <a:r>
              <a:rPr lang="ar-MA" sz="4000" dirty="0">
                <a:solidFill>
                  <a:srgbClr val="C00000"/>
                </a:solidFill>
              </a:rPr>
              <a:t>ماهِرٌ.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11C47EB-0943-62C1-E78A-1F150E883605}"/>
              </a:ext>
            </a:extLst>
          </p:cNvPr>
          <p:cNvSpPr txBox="1"/>
          <p:nvPr/>
        </p:nvSpPr>
        <p:spPr>
          <a:xfrm>
            <a:off x="3630396" y="3837185"/>
            <a:ext cx="2948604" cy="70788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r"/>
            <a:r>
              <a:rPr lang="ar-MA" sz="4000" dirty="0" err="1">
                <a:solidFill>
                  <a:srgbClr val="C00000"/>
                </a:solidFill>
              </a:rPr>
              <a:t>ﭐلتَّمارينِ</a:t>
            </a:r>
            <a:r>
              <a:rPr lang="ar-MA" sz="4000" dirty="0">
                <a:solidFill>
                  <a:srgbClr val="C00000"/>
                </a:solidFill>
              </a:rPr>
              <a:t> </a:t>
            </a:r>
            <a:r>
              <a:rPr lang="ar-MA" sz="4000" dirty="0" err="1">
                <a:solidFill>
                  <a:srgbClr val="C00000"/>
                </a:solidFill>
              </a:rPr>
              <a:t>ﭐلرِّياضِيَّةِ</a:t>
            </a:r>
            <a:r>
              <a:rPr lang="ar-MA" sz="4000" dirty="0">
                <a:solidFill>
                  <a:srgbClr val="C00000"/>
                </a:solidFill>
              </a:rPr>
              <a:t>.</a:t>
            </a:r>
            <a:endParaRPr lang="fr-MA" sz="4000" dirty="0">
              <a:solidFill>
                <a:srgbClr val="C00000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218F296-3992-E22B-FF06-3B3BBA06BBB4}"/>
              </a:ext>
            </a:extLst>
          </p:cNvPr>
          <p:cNvGrpSpPr/>
          <p:nvPr/>
        </p:nvGrpSpPr>
        <p:grpSpPr>
          <a:xfrm>
            <a:off x="416723" y="1909126"/>
            <a:ext cx="7884738" cy="739481"/>
            <a:chOff x="702088" y="1883395"/>
            <a:chExt cx="7400712" cy="739481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77F2D3F-832C-FE2A-94BE-AE9E506798AB}"/>
                </a:ext>
              </a:extLst>
            </p:cNvPr>
            <p:cNvSpPr txBox="1"/>
            <p:nvPr/>
          </p:nvSpPr>
          <p:spPr>
            <a:xfrm>
              <a:off x="7036307" y="1883395"/>
              <a:ext cx="1066493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/>
              <a:r>
                <a:rPr lang="ar-MA" sz="3200" dirty="0"/>
                <a:t>يَرْكُضُ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2F1A096-655F-AF51-EAD3-578134EBBBB4}"/>
                </a:ext>
              </a:extLst>
            </p:cNvPr>
            <p:cNvSpPr txBox="1"/>
            <p:nvPr/>
          </p:nvSpPr>
          <p:spPr>
            <a:xfrm>
              <a:off x="3802022" y="1883395"/>
              <a:ext cx="1030193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/>
              <a:r>
                <a:rPr lang="ar-MA" sz="3200" dirty="0"/>
                <a:t>ماهِرٌ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7369A13-AE86-ECD5-DC23-8063FBE171F6}"/>
                </a:ext>
              </a:extLst>
            </p:cNvPr>
            <p:cNvSpPr txBox="1"/>
            <p:nvPr/>
          </p:nvSpPr>
          <p:spPr>
            <a:xfrm>
              <a:off x="702088" y="1914990"/>
              <a:ext cx="1749912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r>
                <a:rPr lang="ar-MA" sz="3200" dirty="0"/>
                <a:t>لِلْفَحْصِ </a:t>
              </a:r>
              <a:r>
                <a:rPr lang="ar-MA" sz="3200" dirty="0" err="1"/>
                <a:t>ﭐلطِّبِّيِّ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BED089E-5BB6-6915-851D-0B36E05E3BE7}"/>
                </a:ext>
              </a:extLst>
            </p:cNvPr>
            <p:cNvSpPr txBox="1"/>
            <p:nvPr/>
          </p:nvSpPr>
          <p:spPr>
            <a:xfrm>
              <a:off x="2599512" y="1893136"/>
              <a:ext cx="1035345" cy="7078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>
              <a:defPPr>
                <a:defRPr lang="en-US"/>
              </a:defPPr>
              <a:lvl1pPr algn="ctr">
                <a:buFont typeface="Arial"/>
                <a:defRPr sz="6000" b="1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lvl="0">
                <a:defRPr/>
              </a:pPr>
              <a:r>
                <a:rPr lang="ar-MA" sz="3200" dirty="0"/>
                <a:t>تَعْتَني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9DB1BA94-05DA-14D8-13BC-AB01A50718BB}"/>
              </a:ext>
            </a:extLst>
          </p:cNvPr>
          <p:cNvSpPr txBox="1"/>
          <p:nvPr/>
        </p:nvSpPr>
        <p:spPr>
          <a:xfrm>
            <a:off x="4957583" y="1884758"/>
            <a:ext cx="2067680" cy="7078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3200" dirty="0" err="1"/>
              <a:t>ﭐلتَّمارينِ</a:t>
            </a:r>
            <a:r>
              <a:rPr lang="ar-MA" sz="3200" dirty="0"/>
              <a:t> </a:t>
            </a:r>
            <a:r>
              <a:rPr lang="ar-MA" sz="3200" dirty="0" err="1"/>
              <a:t>ﭐلرِّياضِيَّةِ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963C55E-9F64-93F8-D875-3C7940617586}"/>
              </a:ext>
            </a:extLst>
          </p:cNvPr>
          <p:cNvSpPr txBox="1"/>
          <p:nvPr/>
        </p:nvSpPr>
        <p:spPr>
          <a:xfrm>
            <a:off x="6282814" y="4693908"/>
            <a:ext cx="1706598" cy="70788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4000" dirty="0">
                <a:solidFill>
                  <a:srgbClr val="C00000"/>
                </a:solidFill>
              </a:rPr>
              <a:t>يَرْكُضُ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6ECA22D-5802-1B14-1DA7-22214B8BF520}"/>
              </a:ext>
            </a:extLst>
          </p:cNvPr>
          <p:cNvSpPr txBox="1"/>
          <p:nvPr/>
        </p:nvSpPr>
        <p:spPr>
          <a:xfrm>
            <a:off x="2006890" y="5645236"/>
            <a:ext cx="2607432" cy="70788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لِلْفَحْصِ </a:t>
            </a:r>
            <a:r>
              <a:rPr lang="ar-MA" sz="4000" dirty="0" err="1">
                <a:solidFill>
                  <a:srgbClr val="C00000"/>
                </a:solidFill>
              </a:rPr>
              <a:t>ﭐلطِّبِّيِّ</a:t>
            </a:r>
            <a:r>
              <a:rPr lang="ar-MA" sz="4000" dirty="0">
                <a:solidFill>
                  <a:srgbClr val="C00000"/>
                </a:solidFill>
              </a:rPr>
              <a:t>.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652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2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33EB3E27-0F4C-D34B-974C-2FFE8C1DB6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310607" y="828158"/>
            <a:ext cx="40805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اكملوا بالضد المناسب لكل كلمة من النص.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7A1C900-CF04-96FA-E087-1C4569E7D880}"/>
              </a:ext>
            </a:extLst>
          </p:cNvPr>
          <p:cNvGrpSpPr/>
          <p:nvPr/>
        </p:nvGrpSpPr>
        <p:grpSpPr>
          <a:xfrm>
            <a:off x="823132" y="2545369"/>
            <a:ext cx="7370552" cy="3223542"/>
            <a:chOff x="823132" y="2545369"/>
            <a:chExt cx="7370552" cy="322354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246DEA6-D73E-8601-DC09-3DA7FB27072E}"/>
                </a:ext>
              </a:extLst>
            </p:cNvPr>
            <p:cNvGrpSpPr/>
            <p:nvPr/>
          </p:nvGrpSpPr>
          <p:grpSpPr>
            <a:xfrm>
              <a:off x="907281" y="2545369"/>
              <a:ext cx="7286403" cy="3223542"/>
              <a:chOff x="907281" y="2545369"/>
              <a:chExt cx="7286403" cy="3223542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7891D3AF-8E64-CABC-B141-2B202D206252}"/>
                  </a:ext>
                </a:extLst>
              </p:cNvPr>
              <p:cNvGrpSpPr/>
              <p:nvPr/>
            </p:nvGrpSpPr>
            <p:grpSpPr>
              <a:xfrm>
                <a:off x="907281" y="2545369"/>
                <a:ext cx="7215189" cy="1038065"/>
                <a:chOff x="1974064" y="-11282"/>
                <a:chExt cx="4409165" cy="447304"/>
              </a:xfrm>
            </p:grpSpPr>
            <p:grpSp>
              <p:nvGrpSpPr>
                <p:cNvPr id="35" name="Groupe 34">
                  <a:extLst>
                    <a:ext uri="{FF2B5EF4-FFF2-40B4-BE49-F238E27FC236}">
                      <a16:creationId xmlns:a16="http://schemas.microsoft.com/office/drawing/2014/main" id="{BA585B3F-C670-5EB0-F3F3-7C0278C02080}"/>
                    </a:ext>
                  </a:extLst>
                </p:cNvPr>
                <p:cNvGrpSpPr/>
                <p:nvPr/>
              </p:nvGrpSpPr>
              <p:grpSpPr>
                <a:xfrm>
                  <a:off x="1974064" y="-11282"/>
                  <a:ext cx="4409165" cy="447304"/>
                  <a:chOff x="924177" y="-11282"/>
                  <a:chExt cx="4632229" cy="447304"/>
                </a:xfrm>
              </p:grpSpPr>
              <p:sp>
                <p:nvSpPr>
                  <p:cNvPr id="41" name="Rectangle : coins arrondis 40">
                    <a:extLst>
                      <a:ext uri="{FF2B5EF4-FFF2-40B4-BE49-F238E27FC236}">
                        <a16:creationId xmlns:a16="http://schemas.microsoft.com/office/drawing/2014/main" id="{6C014D47-D5D1-F6EC-66CB-F168B0834D7C}"/>
                      </a:ext>
                    </a:extLst>
                  </p:cNvPr>
                  <p:cNvSpPr/>
                  <p:nvPr/>
                </p:nvSpPr>
                <p:spPr>
                  <a:xfrm>
                    <a:off x="4643276" y="0"/>
                    <a:ext cx="913130" cy="434340"/>
                  </a:xfrm>
                  <a:prstGeom prst="roundRect">
                    <a:avLst/>
                  </a:prstGeom>
                  <a:ln w="19050">
                    <a:solidFill>
                      <a:srgbClr val="0070C0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rtl="1">
                      <a:lnSpc>
                        <a:spcPct val="106000"/>
                      </a:lnSpc>
                      <a:spcAft>
                        <a:spcPts val="800"/>
                      </a:spcAft>
                      <a:buNone/>
                    </a:pPr>
                    <a:r>
                      <a:rPr lang="ar-MA" sz="2800" b="1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نَقِفُ</a:t>
                    </a:r>
                    <a:endParaRPr lang="fr-MA" sz="2800" dirty="0">
                      <a:effectLst/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" name="Rectangle : coins arrondis 41">
                    <a:extLst>
                      <a:ext uri="{FF2B5EF4-FFF2-40B4-BE49-F238E27FC236}">
                        <a16:creationId xmlns:a16="http://schemas.microsoft.com/office/drawing/2014/main" id="{08459507-D99E-3217-2349-63D855E5C5DC}"/>
                      </a:ext>
                    </a:extLst>
                  </p:cNvPr>
                  <p:cNvSpPr/>
                  <p:nvPr/>
                </p:nvSpPr>
                <p:spPr>
                  <a:xfrm>
                    <a:off x="3623372" y="1682"/>
                    <a:ext cx="867410" cy="434340"/>
                  </a:xfrm>
                  <a:prstGeom prst="roundRect">
                    <a:avLst/>
                  </a:prstGeom>
                  <a:ln w="19050">
                    <a:solidFill>
                      <a:srgbClr val="0070C0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6000"/>
                      </a:lnSpc>
                      <a:spcAft>
                        <a:spcPts val="800"/>
                      </a:spcAft>
                      <a:buNone/>
                    </a:pPr>
                    <a:r>
                      <a:rPr lang="ar-MA" sz="2800" b="1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......</a:t>
                    </a:r>
                    <a:endParaRPr lang="fr-MA" sz="2800" dirty="0">
                      <a:effectLst/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3" name="Rectangle : coins arrondis 42">
                    <a:extLst>
                      <a:ext uri="{FF2B5EF4-FFF2-40B4-BE49-F238E27FC236}">
                        <a16:creationId xmlns:a16="http://schemas.microsoft.com/office/drawing/2014/main" id="{1B5DB836-BFC6-527B-B8D7-343EAB330C74}"/>
                      </a:ext>
                    </a:extLst>
                  </p:cNvPr>
                  <p:cNvSpPr/>
                  <p:nvPr/>
                </p:nvSpPr>
                <p:spPr>
                  <a:xfrm>
                    <a:off x="924177" y="-11282"/>
                    <a:ext cx="978211" cy="434340"/>
                  </a:xfrm>
                  <a:prstGeom prst="roundRect">
                    <a:avLst/>
                  </a:prstGeom>
                  <a:ln w="19050">
                    <a:solidFill>
                      <a:srgbClr val="0070C0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rtl="1">
                      <a:lnSpc>
                        <a:spcPct val="106000"/>
                      </a:lnSpc>
                      <a:spcAft>
                        <a:spcPts val="800"/>
                      </a:spcAft>
                      <a:buNone/>
                    </a:pPr>
                    <a:r>
                      <a:rPr lang="ar-MA" sz="2800" b="1" dirty="0">
                        <a:solidFill>
                          <a:srgbClr val="000000"/>
                        </a:solidFill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......</a:t>
                    </a:r>
                    <a:endParaRPr lang="fr-MA" sz="2800" dirty="0"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Rectangle : coins arrondis 43">
                    <a:extLst>
                      <a:ext uri="{FF2B5EF4-FFF2-40B4-BE49-F238E27FC236}">
                        <a16:creationId xmlns:a16="http://schemas.microsoft.com/office/drawing/2014/main" id="{59B35CFB-9F98-B58F-310F-2E9B97BB83C2}"/>
                      </a:ext>
                    </a:extLst>
                  </p:cNvPr>
                  <p:cNvSpPr/>
                  <p:nvPr/>
                </p:nvSpPr>
                <p:spPr>
                  <a:xfrm>
                    <a:off x="1999094" y="-11282"/>
                    <a:ext cx="958850" cy="434340"/>
                  </a:xfrm>
                  <a:prstGeom prst="roundRect">
                    <a:avLst/>
                  </a:prstGeom>
                  <a:ln w="19050">
                    <a:solidFill>
                      <a:srgbClr val="0070C0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6000"/>
                      </a:lnSpc>
                      <a:spcAft>
                        <a:spcPts val="800"/>
                      </a:spcAft>
                      <a:buNone/>
                    </a:pPr>
                    <a:r>
                      <a:rPr lang="ar-MA" sz="2800" b="1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قَبيحَةٌ</a:t>
                    </a:r>
                    <a:endParaRPr lang="fr-MA" sz="2800" dirty="0">
                      <a:effectLst/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4" name="Zone de texte 58">
                  <a:extLst>
                    <a:ext uri="{FF2B5EF4-FFF2-40B4-BE49-F238E27FC236}">
                      <a16:creationId xmlns:a16="http://schemas.microsoft.com/office/drawing/2014/main" id="{7DD95E02-EB86-F91A-4B9B-5D259144F41D}"/>
                    </a:ext>
                  </a:extLst>
                </p:cNvPr>
                <p:cNvSpPr txBox="1"/>
                <p:nvPr/>
              </p:nvSpPr>
              <p:spPr>
                <a:xfrm>
                  <a:off x="5274593" y="121337"/>
                  <a:ext cx="311150" cy="14843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ar-MA" sz="28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Arial" panose="020B0604020202020204" pitchFamily="34" charset="0"/>
                    </a:rPr>
                    <a:t>≠</a:t>
                  </a:r>
                  <a:endParaRPr lang="f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Zone de texte 58">
                  <a:extLst>
                    <a:ext uri="{FF2B5EF4-FFF2-40B4-BE49-F238E27FC236}">
                      <a16:creationId xmlns:a16="http://schemas.microsoft.com/office/drawing/2014/main" id="{44EE6FA3-7647-D3B1-EB22-D8BAD066753E}"/>
                    </a:ext>
                  </a:extLst>
                </p:cNvPr>
                <p:cNvSpPr txBox="1"/>
                <p:nvPr/>
              </p:nvSpPr>
              <p:spPr>
                <a:xfrm>
                  <a:off x="2786524" y="110745"/>
                  <a:ext cx="347980" cy="25146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ar-MA" sz="28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Arial" panose="020B0604020202020204" pitchFamily="34" charset="0"/>
                    </a:rPr>
                    <a:t>≠</a:t>
                  </a:r>
                  <a:endParaRPr lang="f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37C1A1BD-F079-B592-FBE5-D748E6CB3C6F}"/>
                  </a:ext>
                </a:extLst>
              </p:cNvPr>
              <p:cNvSpPr/>
              <p:nvPr/>
            </p:nvSpPr>
            <p:spPr>
              <a:xfrm>
                <a:off x="5025876" y="4760932"/>
                <a:ext cx="1523668" cy="1007979"/>
              </a:xfrm>
              <a:prstGeom prst="roundRect">
                <a:avLst/>
              </a:prstGeom>
              <a:ln w="19050">
                <a:solidFill>
                  <a:srgbClr val="0070C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800"/>
                  </a:spcAft>
                  <a:buNone/>
                </a:pPr>
                <a:r>
                  <a:rPr lang="ar-MA" sz="2800" b="1" dirty="0">
                    <a:solidFill>
                      <a:srgbClr val="00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......</a:t>
                </a:r>
                <a:endParaRPr lang="fr-MA" sz="2800" dirty="0"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4B28355-AEBC-EC23-A975-4F752E5ABB32}"/>
                  </a:ext>
                </a:extLst>
              </p:cNvPr>
              <p:cNvSpPr/>
              <p:nvPr/>
            </p:nvSpPr>
            <p:spPr>
              <a:xfrm>
                <a:off x="6700173" y="4760932"/>
                <a:ext cx="1493511" cy="1007979"/>
              </a:xfrm>
              <a:prstGeom prst="roundRect">
                <a:avLst/>
              </a:prstGeom>
              <a:ln w="19050">
                <a:solidFill>
                  <a:srgbClr val="0070C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800"/>
                  </a:spcAft>
                  <a:buNone/>
                </a:pPr>
                <a:r>
                  <a:rPr lang="ar-MA" sz="2800" b="1" kern="1200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Calibri" panose="020F0502020204030204" pitchFamily="34" charset="0"/>
                  </a:rPr>
                  <a:t>اَلضَّعْفُ</a:t>
                </a:r>
                <a:endParaRPr lang="fr-MA" sz="2800" dirty="0"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Zone de texte 58">
                <a:extLst>
                  <a:ext uri="{FF2B5EF4-FFF2-40B4-BE49-F238E27FC236}">
                    <a16:creationId xmlns:a16="http://schemas.microsoft.com/office/drawing/2014/main" id="{E483360A-84F8-F9CC-A873-B8AF714F07CB}"/>
                  </a:ext>
                </a:extLst>
              </p:cNvPr>
              <p:cNvSpPr txBox="1"/>
              <p:nvPr/>
            </p:nvSpPr>
            <p:spPr>
              <a:xfrm>
                <a:off x="6340140" y="4973137"/>
                <a:ext cx="569437" cy="58356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≠</a:t>
                </a:r>
                <a:endParaRPr lang="f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2D854FE4-64C1-11CD-CDA7-46A80D926BB1}"/>
                </a:ext>
              </a:extLst>
            </p:cNvPr>
            <p:cNvSpPr/>
            <p:nvPr/>
          </p:nvSpPr>
          <p:spPr>
            <a:xfrm>
              <a:off x="823132" y="4658933"/>
              <a:ext cx="1523668" cy="1007979"/>
            </a:xfrm>
            <a:prstGeom prst="roundRect">
              <a:avLst/>
            </a:prstGeom>
            <a:ln w="19050"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6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00000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......</a:t>
              </a:r>
              <a:endParaRPr lang="fr-MA" sz="2800" dirty="0"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D4AC22E-EB03-55A1-7A07-A7A18A0A767E}"/>
                </a:ext>
              </a:extLst>
            </p:cNvPr>
            <p:cNvSpPr/>
            <p:nvPr/>
          </p:nvSpPr>
          <p:spPr>
            <a:xfrm>
              <a:off x="2497429" y="4658933"/>
              <a:ext cx="1493511" cy="1007979"/>
            </a:xfrm>
            <a:prstGeom prst="roundRect">
              <a:avLst/>
            </a:prstGeom>
            <a:ln w="19050"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800"/>
                </a:spcAft>
                <a:buNone/>
              </a:pPr>
              <a:r>
                <a:rPr lang="ar-MA" sz="2800" b="1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سُرْعَةٌ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Zone de texte 58">
              <a:extLst>
                <a:ext uri="{FF2B5EF4-FFF2-40B4-BE49-F238E27FC236}">
                  <a16:creationId xmlns:a16="http://schemas.microsoft.com/office/drawing/2014/main" id="{2E0DA119-1D38-343F-A04F-A400AE8C2C51}"/>
                </a:ext>
              </a:extLst>
            </p:cNvPr>
            <p:cNvSpPr txBox="1"/>
            <p:nvPr/>
          </p:nvSpPr>
          <p:spPr>
            <a:xfrm>
              <a:off x="2152647" y="4942123"/>
              <a:ext cx="569437" cy="58356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≠</a:t>
              </a:r>
              <a:endParaRPr lang="fr-MA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55FD4-7D3B-2B58-EA47-1D908507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F2AF5654-77B7-748F-24F4-BE90FAB40F61}"/>
              </a:ext>
            </a:extLst>
          </p:cNvPr>
          <p:cNvSpPr txBox="1"/>
          <p:nvPr/>
        </p:nvSpPr>
        <p:spPr>
          <a:xfrm>
            <a:off x="4519749" y="828158"/>
            <a:ext cx="28713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994C36-C608-9F14-9EBF-C935BB2C30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F3D5A8-0F2B-0CD1-3508-60D471AE474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5B355F-AE04-F8D1-B794-6AB4E919606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22C1E0-8DA4-90DD-CAA5-32B2F43541F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27643E-4455-85C6-6036-7BB0933F98C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63E98A4-B721-F35F-445D-8FD70E93D5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5EEE2A-5DA3-1EA6-CCA3-5C23DC6B9E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D3C14F3-7FDE-754B-C800-64E9746D7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91A889-52B3-0EB6-2530-746F195DD3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FA826-AF86-91E6-CE1C-E52C4A5467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55F3DE-C1A1-8F4B-BCD4-7F6B6EA8A3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48FCBC3-327C-B535-B45F-D0E5FFE967B4}"/>
              </a:ext>
            </a:extLst>
          </p:cNvPr>
          <p:cNvGrpSpPr/>
          <p:nvPr/>
        </p:nvGrpSpPr>
        <p:grpSpPr>
          <a:xfrm>
            <a:off x="823132" y="2545369"/>
            <a:ext cx="7370552" cy="3223542"/>
            <a:chOff x="823132" y="2545369"/>
            <a:chExt cx="7370552" cy="322354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F233037-BC4F-D75E-0EAA-1B3D221C5F28}"/>
                </a:ext>
              </a:extLst>
            </p:cNvPr>
            <p:cNvGrpSpPr/>
            <p:nvPr/>
          </p:nvGrpSpPr>
          <p:grpSpPr>
            <a:xfrm>
              <a:off x="907281" y="2545369"/>
              <a:ext cx="7286403" cy="3223542"/>
              <a:chOff x="907281" y="2545369"/>
              <a:chExt cx="7286403" cy="3223542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48FF8E0-271C-3D5E-95E6-79333EA69ED1}"/>
                  </a:ext>
                </a:extLst>
              </p:cNvPr>
              <p:cNvGrpSpPr/>
              <p:nvPr/>
            </p:nvGrpSpPr>
            <p:grpSpPr>
              <a:xfrm>
                <a:off x="907281" y="2545369"/>
                <a:ext cx="7215189" cy="1038065"/>
                <a:chOff x="1974064" y="-11282"/>
                <a:chExt cx="4409165" cy="447304"/>
              </a:xfrm>
            </p:grpSpPr>
            <p:grpSp>
              <p:nvGrpSpPr>
                <p:cNvPr id="34" name="Groupe 33">
                  <a:extLst>
                    <a:ext uri="{FF2B5EF4-FFF2-40B4-BE49-F238E27FC236}">
                      <a16:creationId xmlns:a16="http://schemas.microsoft.com/office/drawing/2014/main" id="{624AA61A-E027-5084-29FF-C96681E0440B}"/>
                    </a:ext>
                  </a:extLst>
                </p:cNvPr>
                <p:cNvGrpSpPr/>
                <p:nvPr/>
              </p:nvGrpSpPr>
              <p:grpSpPr>
                <a:xfrm>
                  <a:off x="1974064" y="-11282"/>
                  <a:ext cx="4409165" cy="447304"/>
                  <a:chOff x="924177" y="-11282"/>
                  <a:chExt cx="4632229" cy="447304"/>
                </a:xfrm>
              </p:grpSpPr>
              <p:sp>
                <p:nvSpPr>
                  <p:cNvPr id="38" name="Rectangle : coins arrondis 37">
                    <a:extLst>
                      <a:ext uri="{FF2B5EF4-FFF2-40B4-BE49-F238E27FC236}">
                        <a16:creationId xmlns:a16="http://schemas.microsoft.com/office/drawing/2014/main" id="{0A1A2057-7C49-AABA-8629-80E4D44A11EB}"/>
                      </a:ext>
                    </a:extLst>
                  </p:cNvPr>
                  <p:cNvSpPr/>
                  <p:nvPr/>
                </p:nvSpPr>
                <p:spPr>
                  <a:xfrm>
                    <a:off x="4643276" y="0"/>
                    <a:ext cx="913130" cy="434340"/>
                  </a:xfrm>
                  <a:prstGeom prst="roundRect">
                    <a:avLst/>
                  </a:prstGeom>
                  <a:ln w="19050">
                    <a:solidFill>
                      <a:srgbClr val="0070C0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rtl="1">
                      <a:lnSpc>
                        <a:spcPct val="106000"/>
                      </a:lnSpc>
                      <a:spcAft>
                        <a:spcPts val="800"/>
                      </a:spcAft>
                      <a:buNone/>
                    </a:pPr>
                    <a:r>
                      <a:rPr lang="ar-MA" sz="2800" b="1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نَقِفُ</a:t>
                    </a:r>
                    <a:endParaRPr lang="fr-MA" sz="2800" dirty="0">
                      <a:effectLst/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9" name="Rectangle : coins arrondis 38">
                    <a:extLst>
                      <a:ext uri="{FF2B5EF4-FFF2-40B4-BE49-F238E27FC236}">
                        <a16:creationId xmlns:a16="http://schemas.microsoft.com/office/drawing/2014/main" id="{B77A3646-9D09-5C93-57A5-C295B817B284}"/>
                      </a:ext>
                    </a:extLst>
                  </p:cNvPr>
                  <p:cNvSpPr/>
                  <p:nvPr/>
                </p:nvSpPr>
                <p:spPr>
                  <a:xfrm>
                    <a:off x="3623372" y="1682"/>
                    <a:ext cx="867410" cy="434340"/>
                  </a:xfrm>
                  <a:prstGeom prst="roundRect">
                    <a:avLst/>
                  </a:prstGeom>
                  <a:ln w="19050">
                    <a:solidFill>
                      <a:srgbClr val="0070C0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6000"/>
                      </a:lnSpc>
                      <a:spcAft>
                        <a:spcPts val="800"/>
                      </a:spcAft>
                      <a:buNone/>
                    </a:pPr>
                    <a:r>
                      <a:rPr lang="ar-MA" sz="2800" b="1" kern="1200" dirty="0">
                        <a:solidFill>
                          <a:srgbClr val="C00000"/>
                        </a:solidFill>
                        <a:effectLst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نَجْلِسُ</a:t>
                    </a:r>
                    <a:endParaRPr lang="fr-MA" sz="2800" dirty="0">
                      <a:solidFill>
                        <a:srgbClr val="C00000"/>
                      </a:solidFill>
                      <a:effectLst/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Rectangle : coins arrondis 39">
                    <a:extLst>
                      <a:ext uri="{FF2B5EF4-FFF2-40B4-BE49-F238E27FC236}">
                        <a16:creationId xmlns:a16="http://schemas.microsoft.com/office/drawing/2014/main" id="{E3E2D384-AE58-ABE0-A56B-8E98CE6FEFE3}"/>
                      </a:ext>
                    </a:extLst>
                  </p:cNvPr>
                  <p:cNvSpPr/>
                  <p:nvPr/>
                </p:nvSpPr>
                <p:spPr>
                  <a:xfrm>
                    <a:off x="924177" y="-11282"/>
                    <a:ext cx="978211" cy="434340"/>
                  </a:xfrm>
                  <a:prstGeom prst="roundRect">
                    <a:avLst/>
                  </a:prstGeom>
                  <a:ln w="19050">
                    <a:solidFill>
                      <a:srgbClr val="0070C0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rtl="1">
                      <a:lnSpc>
                        <a:spcPct val="106000"/>
                      </a:lnSpc>
                      <a:spcAft>
                        <a:spcPts val="800"/>
                      </a:spcAft>
                      <a:buNone/>
                    </a:pPr>
                    <a:r>
                      <a:rPr lang="ar-MA" sz="2800" b="1" dirty="0">
                        <a:solidFill>
                          <a:srgbClr val="C00000"/>
                        </a:solidFill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جَميلَةٌ</a:t>
                    </a:r>
                    <a:endParaRPr lang="fr-MA" sz="2800" dirty="0">
                      <a:solidFill>
                        <a:srgbClr val="C00000"/>
                      </a:solidFill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1" name="Rectangle : coins arrondis 40">
                    <a:extLst>
                      <a:ext uri="{FF2B5EF4-FFF2-40B4-BE49-F238E27FC236}">
                        <a16:creationId xmlns:a16="http://schemas.microsoft.com/office/drawing/2014/main" id="{05B4198C-E6A9-3D78-FA06-87B5CD8291BD}"/>
                      </a:ext>
                    </a:extLst>
                  </p:cNvPr>
                  <p:cNvSpPr/>
                  <p:nvPr/>
                </p:nvSpPr>
                <p:spPr>
                  <a:xfrm>
                    <a:off x="1999094" y="-11282"/>
                    <a:ext cx="958850" cy="434340"/>
                  </a:xfrm>
                  <a:prstGeom prst="roundRect">
                    <a:avLst/>
                  </a:prstGeom>
                  <a:ln w="19050">
                    <a:solidFill>
                      <a:srgbClr val="0070C0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6000"/>
                      </a:lnSpc>
                      <a:spcAft>
                        <a:spcPts val="800"/>
                      </a:spcAft>
                      <a:buNone/>
                    </a:pPr>
                    <a:r>
                      <a:rPr lang="ar-MA" sz="2800" b="1" kern="1200" dirty="0">
                        <a:solidFill>
                          <a:srgbClr val="000000"/>
                        </a:solidFill>
                        <a:effectLst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قَبيحَةٌ</a:t>
                    </a:r>
                    <a:endParaRPr lang="fr-MA" sz="2800" dirty="0">
                      <a:effectLst/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6" name="Zone de texte 58">
                  <a:extLst>
                    <a:ext uri="{FF2B5EF4-FFF2-40B4-BE49-F238E27FC236}">
                      <a16:creationId xmlns:a16="http://schemas.microsoft.com/office/drawing/2014/main" id="{FCB74168-0488-6100-924D-378BF366945A}"/>
                    </a:ext>
                  </a:extLst>
                </p:cNvPr>
                <p:cNvSpPr txBox="1"/>
                <p:nvPr/>
              </p:nvSpPr>
              <p:spPr>
                <a:xfrm>
                  <a:off x="5274593" y="121337"/>
                  <a:ext cx="311150" cy="14843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ar-MA" sz="28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Arial" panose="020B0604020202020204" pitchFamily="34" charset="0"/>
                    </a:rPr>
                    <a:t>≠</a:t>
                  </a:r>
                  <a:endParaRPr lang="f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Zone de texte 58">
                  <a:extLst>
                    <a:ext uri="{FF2B5EF4-FFF2-40B4-BE49-F238E27FC236}">
                      <a16:creationId xmlns:a16="http://schemas.microsoft.com/office/drawing/2014/main" id="{BCA5EFA1-700B-D74C-6842-A4194A4AB4C1}"/>
                    </a:ext>
                  </a:extLst>
                </p:cNvPr>
                <p:cNvSpPr txBox="1"/>
                <p:nvPr/>
              </p:nvSpPr>
              <p:spPr>
                <a:xfrm>
                  <a:off x="2786524" y="110745"/>
                  <a:ext cx="347980" cy="25146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ar-MA" sz="28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Arial" panose="020B0604020202020204" pitchFamily="34" charset="0"/>
                    </a:rPr>
                    <a:t>≠</a:t>
                  </a:r>
                  <a:endParaRPr lang="f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E9AB80F-FB00-63FC-1CAC-4CEBBAD03679}"/>
                  </a:ext>
                </a:extLst>
              </p:cNvPr>
              <p:cNvSpPr/>
              <p:nvPr/>
            </p:nvSpPr>
            <p:spPr>
              <a:xfrm>
                <a:off x="5025876" y="4760932"/>
                <a:ext cx="1523668" cy="1007979"/>
              </a:xfrm>
              <a:prstGeom prst="roundRect">
                <a:avLst/>
              </a:prstGeom>
              <a:ln w="19050">
                <a:solidFill>
                  <a:srgbClr val="0070C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800"/>
                  </a:spcAft>
                  <a:buNone/>
                </a:pPr>
                <a:r>
                  <a:rPr lang="ar-MA" sz="2800" b="1" dirty="0">
                    <a:solidFill>
                      <a:srgbClr val="C0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اَلْقُوَّةُ</a:t>
                </a:r>
                <a:endParaRPr lang="fr-MA" sz="2800" dirty="0">
                  <a:solidFill>
                    <a:srgbClr val="C00000"/>
                  </a:solidFill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B7B12F0-6487-7175-E149-A6891512B78E}"/>
                  </a:ext>
                </a:extLst>
              </p:cNvPr>
              <p:cNvSpPr/>
              <p:nvPr/>
            </p:nvSpPr>
            <p:spPr>
              <a:xfrm>
                <a:off x="6700173" y="4760932"/>
                <a:ext cx="1493511" cy="1007979"/>
              </a:xfrm>
              <a:prstGeom prst="roundRect">
                <a:avLst/>
              </a:prstGeom>
              <a:ln w="19050">
                <a:solidFill>
                  <a:srgbClr val="0070C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800"/>
                  </a:spcAft>
                  <a:buNone/>
                </a:pPr>
                <a:r>
                  <a:rPr lang="ar-MA" sz="2800" b="1" kern="1200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Calibri" panose="020F0502020204030204" pitchFamily="34" charset="0"/>
                  </a:rPr>
                  <a:t>اَلضَّعْفُ</a:t>
                </a:r>
                <a:endParaRPr lang="fr-MA" sz="2800" dirty="0"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Zone de texte 58">
                <a:extLst>
                  <a:ext uri="{FF2B5EF4-FFF2-40B4-BE49-F238E27FC236}">
                    <a16:creationId xmlns:a16="http://schemas.microsoft.com/office/drawing/2014/main" id="{7B82CD4C-7684-0677-C375-469E83A8D929}"/>
                  </a:ext>
                </a:extLst>
              </p:cNvPr>
              <p:cNvSpPr txBox="1"/>
              <p:nvPr/>
            </p:nvSpPr>
            <p:spPr>
              <a:xfrm>
                <a:off x="6340140" y="4973137"/>
                <a:ext cx="569437" cy="58356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≠</a:t>
                </a:r>
                <a:endParaRPr lang="f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D9D741A-0D1F-356D-B9A3-0C115E24041B}"/>
                </a:ext>
              </a:extLst>
            </p:cNvPr>
            <p:cNvSpPr/>
            <p:nvPr/>
          </p:nvSpPr>
          <p:spPr>
            <a:xfrm>
              <a:off x="823132" y="4658933"/>
              <a:ext cx="1523668" cy="1007979"/>
            </a:xfrm>
            <a:prstGeom prst="roundRect">
              <a:avLst/>
            </a:prstGeom>
            <a:ln w="19050"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6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C0000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مَهَلٌ</a:t>
              </a:r>
              <a:endParaRPr lang="fr-MA" sz="2800" dirty="0">
                <a:solidFill>
                  <a:srgbClr val="C00000"/>
                </a:solidFill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33A73CB-AE10-95A6-33B8-476B180174AA}"/>
                </a:ext>
              </a:extLst>
            </p:cNvPr>
            <p:cNvSpPr/>
            <p:nvPr/>
          </p:nvSpPr>
          <p:spPr>
            <a:xfrm>
              <a:off x="2497429" y="4658933"/>
              <a:ext cx="1493511" cy="1007979"/>
            </a:xfrm>
            <a:prstGeom prst="roundRect">
              <a:avLst/>
            </a:prstGeom>
            <a:ln w="19050"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800"/>
                </a:spcAft>
                <a:buNone/>
              </a:pPr>
              <a:r>
                <a:rPr lang="ar-MA" sz="2800" b="1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سُرْعَةٌ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Zone de texte 58">
              <a:extLst>
                <a:ext uri="{FF2B5EF4-FFF2-40B4-BE49-F238E27FC236}">
                  <a16:creationId xmlns:a16="http://schemas.microsoft.com/office/drawing/2014/main" id="{632F75EC-8CD5-2A40-30A5-64EA18C7937D}"/>
                </a:ext>
              </a:extLst>
            </p:cNvPr>
            <p:cNvSpPr txBox="1"/>
            <p:nvPr/>
          </p:nvSpPr>
          <p:spPr>
            <a:xfrm>
              <a:off x="2152647" y="4942123"/>
              <a:ext cx="569437" cy="58356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≠</a:t>
              </a:r>
              <a:endParaRPr lang="fr-MA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85120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628E-BBEB-72B5-5A88-67CC051D4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3B2D5B7-2F9E-51A1-D255-4E066EE7EF9B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التمرين على دفاتركم؛ استخرجوا آداب الأكل المذكورة في النص.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EDEB50E-7D24-4E4A-9C3C-D2D25D5F7FC8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أَسْتَخْرِجُ آدابَ </a:t>
            </a:r>
            <a:r>
              <a:rPr lang="ar-MA" sz="6000" dirty="0" err="1">
                <a:solidFill>
                  <a:srgbClr val="424D7B"/>
                </a:solidFill>
              </a:rPr>
              <a:t>ﭐلْأَكْلِ</a:t>
            </a:r>
            <a:r>
              <a:rPr lang="ar-MA" sz="6000" dirty="0">
                <a:solidFill>
                  <a:srgbClr val="424D7B"/>
                </a:solidFill>
              </a:rPr>
              <a:t> </a:t>
            </a:r>
            <a:r>
              <a:rPr lang="ar-MA" sz="6000" dirty="0" err="1">
                <a:solidFill>
                  <a:srgbClr val="424D7B"/>
                </a:solidFill>
              </a:rPr>
              <a:t>ﭐلْمَذْكورَةِ</a:t>
            </a:r>
            <a:r>
              <a:rPr lang="ar-MA" sz="6000" dirty="0">
                <a:solidFill>
                  <a:srgbClr val="424D7B"/>
                </a:solidFill>
              </a:rPr>
              <a:t> في </a:t>
            </a:r>
            <a:r>
              <a:rPr lang="ar-MA" sz="6000" dirty="0" err="1">
                <a:solidFill>
                  <a:srgbClr val="424D7B"/>
                </a:solidFill>
              </a:rPr>
              <a:t>ﭐلنَّصِّ</a:t>
            </a:r>
            <a:r>
              <a:rPr lang="ar-MA" sz="6000" dirty="0">
                <a:solidFill>
                  <a:srgbClr val="424D7B"/>
                </a:solidFill>
              </a:rPr>
              <a:t>.</a:t>
            </a:r>
          </a:p>
        </p:txBody>
      </p: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F300AF-18A6-8BC2-3436-8AEF69951A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EF86BAE-0A4A-E339-E625-1DA0B0F1FB0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C1D182-2E36-14F3-7951-259F91EF3CD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EC7C70-FA25-8B09-B567-8B9B5978950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7F4BC4-C7FC-44FD-91EE-F4B751EE980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2A26D9-0A12-0ABA-7EBB-1E57F7D4572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0B20BB6-AA4A-97CA-9A50-99884A3D7B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F1FAA7-1F65-EFC8-FF91-BD32632C84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AA8768-4FE9-80BC-3452-935AB0981B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612CEA5-A3DE-4099-30A0-E8C022EB5A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9D9384D-C897-60D2-0C47-E838D51707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3F868B-453C-1E9F-4BEB-A04E5D6C8E48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55337930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FD948-C8AE-2C93-17D0-6AFADFDB3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FB0BB86C-42F8-E98F-5839-D11E22FEC69F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إلى النص وابحثوا عن الجواب المناسب للسؤال.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3AA0F3-1FEE-C5D0-D05C-884B8136D4D2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مَتى يُنْصَحُ </a:t>
            </a:r>
            <a:r>
              <a:rPr lang="ar-MA" sz="6000" dirty="0" err="1">
                <a:solidFill>
                  <a:srgbClr val="424D7B"/>
                </a:solidFill>
              </a:rPr>
              <a:t>بِشُرْبِﭐلْماءِ</a:t>
            </a:r>
            <a:r>
              <a:rPr lang="ar-MA" sz="6000" dirty="0">
                <a:solidFill>
                  <a:srgbClr val="424D7B"/>
                </a:solidFill>
              </a:rPr>
              <a:t>؟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0CF73F-FB9E-72EF-D9CC-1BC2510455D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F028E6-6DB7-FBF7-889C-8C72FFC93A0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B62BD0-FBCB-7803-68C7-C42B7C1D3FB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3369BA-8EF8-2DA7-D6A6-2894FB0980E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A14910-92AC-9190-906B-5983553BA26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2721725-B39B-1B6C-D241-B7EE7699F3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A93ED61-A565-CAA1-C1B3-D3DAF9C3EA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F90ABF-6822-542E-FE98-E1714B08C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ABB2ED-36D9-D7AB-0F77-0C5FEF4570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D218503-5111-AA2C-C2CD-63BA6AC8FE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AF97523-0B00-C22D-5F40-B41355ACBB27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....................................................</a:t>
            </a:r>
            <a:endParaRPr lang="ar-MA" sz="6000" dirty="0">
              <a:solidFill>
                <a:srgbClr val="424D7B"/>
              </a:solidFill>
            </a:endParaRPr>
          </a:p>
        </p:txBody>
      </p:sp>
      <p:pic>
        <p:nvPicPr>
          <p:cNvPr id="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3598DC-FDB9-8F42-8A63-1FD97EF294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1984063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9BAC3-C15D-74A1-1206-701BDD780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F82E03D0-A81D-3F04-1EC3-07CA4D8FBDA8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E9BF32-304C-BAC3-B067-7A4AE6C54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771530-131F-2F2B-0069-C17F81D199C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AE0E0F-3051-6ECB-7AD5-64F7D5EBBBC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5E52D1-DF1D-4B12-44A8-7BA22C5F3F2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0F16-97C3-B18A-6860-4A9101F1222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EF9F31-CA9B-4C56-828B-9AA5C01C6E5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8D16666-6A2A-03FA-CA3E-0E9EABD66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A8E5B1A-DC0B-3729-8C19-0123BC6A0D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B13FB1B-D197-FD57-1C5F-BA4246AB2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DD957C-E89A-024F-8DFF-41A5D3F04E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1964AFC-7CA7-4989-B304-EE945B89CB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4BDFD3-0837-ADCD-0416-0C89FD331A24}"/>
              </a:ext>
            </a:extLst>
          </p:cNvPr>
          <p:cNvSpPr txBox="1"/>
          <p:nvPr/>
        </p:nvSpPr>
        <p:spPr>
          <a:xfrm>
            <a:off x="225467" y="3829546"/>
            <a:ext cx="835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rgbClr val="424D7B"/>
                </a:solidFill>
              </a:rPr>
              <a:t>يُنْصَحُ </a:t>
            </a:r>
            <a:r>
              <a:rPr lang="ar-MA" sz="6000" dirty="0" err="1">
                <a:solidFill>
                  <a:srgbClr val="424D7B"/>
                </a:solidFill>
              </a:rPr>
              <a:t>بِشُرْبِﭐلْماءِ</a:t>
            </a:r>
            <a:r>
              <a:rPr lang="ar-MA" sz="6000" dirty="0">
                <a:solidFill>
                  <a:srgbClr val="424D7B"/>
                </a:solidFill>
              </a:rPr>
              <a:t> </a:t>
            </a:r>
            <a:r>
              <a:rPr lang="ar-MA" sz="6000" dirty="0">
                <a:solidFill>
                  <a:srgbClr val="C00000"/>
                </a:solidFill>
              </a:rPr>
              <a:t>بَيْنَ  وَجْبَةٍ وَوَجْبَةٍ.</a:t>
            </a:r>
            <a:endParaRPr lang="fr-MA" sz="6000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4B6885-42E6-EE6F-E10C-F217789E2C37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مَتى يُنْصَحُ </a:t>
            </a:r>
            <a:r>
              <a:rPr lang="ar-MA" sz="6000" dirty="0" err="1">
                <a:solidFill>
                  <a:srgbClr val="424D7B"/>
                </a:solidFill>
              </a:rPr>
              <a:t>بِشُرْبِﭐلْماءِ</a:t>
            </a:r>
            <a:r>
              <a:rPr lang="ar-MA" sz="6000" dirty="0">
                <a:solidFill>
                  <a:srgbClr val="424D7B"/>
                </a:solidFill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73787861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96839-B317-A1C3-0BAC-2E8CBACDB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479CAA04-82CE-EC57-33CC-F4C4610BE70E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حولوا الجملة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4D089CE-891D-949D-8C44-334DA208712A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أَنْتَ: نَظِّفْ أَسْنانَكَ بَعْدَ </a:t>
            </a:r>
            <a:r>
              <a:rPr lang="ar-MA" sz="6000" dirty="0" err="1">
                <a:solidFill>
                  <a:srgbClr val="424D7B"/>
                </a:solidFill>
              </a:rPr>
              <a:t>ﭐلْأَكْلِ</a:t>
            </a:r>
            <a:r>
              <a:rPr lang="ar-MA" sz="6000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23C258-A348-4C5F-408D-B49B7F7FAA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6CEA15-2DFB-4F08-A7FC-E9BE593240D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80B6C1-8C82-A74C-CFDD-18884085B9B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98A726-96CF-F108-A75A-ED395C58891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F57EA-9010-FA79-BE16-22A1A9F325A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106206D-25C8-BF5F-02DF-E42F4C043D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E543C5C-433F-4695-4D80-BEBC2F5F8A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704EF68-736D-96F9-14B5-3531A4268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C5BA623-F6E1-21FB-5367-AF032512E5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997390C-EE31-ED31-212F-528F7EF2C9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0D95DC5-A881-D976-28B2-A1B91B0AA9C6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أَنْتُمْ:...................................</a:t>
            </a:r>
            <a:endParaRPr lang="ar-MA" sz="6000" dirty="0">
              <a:solidFill>
                <a:srgbClr val="424D7B"/>
              </a:solidFill>
            </a:endParaRPr>
          </a:p>
        </p:txBody>
      </p:sp>
      <p:pic>
        <p:nvPicPr>
          <p:cNvPr id="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0C9489-B39C-8413-ACDA-5D3488BFD5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19033267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E4D68-2B3E-D371-F824-C92CDBB5D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DA0C767C-D025-93AC-0EE9-E9E0AD31007A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B1A50B1-A9BF-D1C0-CB33-4F6DD8AE7C2D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أَنْتَ: نَظِّفْ أَسْنانَكَ بَعْدَ </a:t>
            </a:r>
            <a:r>
              <a:rPr lang="ar-MA" sz="6000" dirty="0" err="1">
                <a:solidFill>
                  <a:srgbClr val="424D7B"/>
                </a:solidFill>
              </a:rPr>
              <a:t>ﭐلْأَكْلِ</a:t>
            </a:r>
            <a:r>
              <a:rPr lang="ar-MA" sz="6000" dirty="0">
                <a:solidFill>
                  <a:srgbClr val="424D7B"/>
                </a:solidFill>
              </a:rPr>
              <a:t>.</a:t>
            </a:r>
          </a:p>
        </p:txBody>
      </p: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DEB14E4-9022-006B-0679-F9DD4140F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96D7405-7E30-66FB-6249-C957481FD1C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463BF8-36B8-6A9A-6D42-6930B605B2D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82486C-9723-7793-5C29-4AB4E03B9F5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464382-0CBA-9928-F181-1F1AB5447B3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0A398E-869C-4534-36A6-BDED7361915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2C364D6-F848-E322-D720-828339FA2E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275FFD6-2A0B-AACC-4819-D799D2CA0A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B82E7D9-71F4-1965-C023-39D53F677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4D77BE-0470-FB93-CF27-F1ABC711AC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8863B19-81A8-7FB7-031E-D05A07D695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FFC0A57-D3B7-0176-689A-57B8BE8C66A9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أَنْتُمْ: نَظِّفوا أَسْنانَكُمْ بَعْدَ </a:t>
            </a:r>
            <a:r>
              <a:rPr lang="ar-MA" sz="6000" dirty="0" err="1">
                <a:solidFill>
                  <a:srgbClr val="C00000"/>
                </a:solidFill>
              </a:rPr>
              <a:t>ﭐلْأَكْلِ</a:t>
            </a:r>
            <a:r>
              <a:rPr lang="ar-MA" sz="60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434316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اكتبوا جملا للتعبير عن المشاهد.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2F153C5-832E-D9B5-5773-21E7BD837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23715" y="4639308"/>
            <a:ext cx="7296570" cy="1661753"/>
          </a:xfrm>
          <a:prstGeom prst="rect">
            <a:avLst/>
          </a:prstGeom>
        </p:spPr>
      </p:pic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4283A2B-FA81-0768-BAE0-F8CC50F1FD32}"/>
              </a:ext>
            </a:extLst>
          </p:cNvPr>
          <p:cNvSpPr txBox="1"/>
          <p:nvPr/>
        </p:nvSpPr>
        <p:spPr>
          <a:xfrm>
            <a:off x="947903" y="5008519"/>
            <a:ext cx="7015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garçon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E5F9A0B-1122-466D-403F-5D685376DB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947903" y="2008555"/>
            <a:ext cx="7296568" cy="228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24E98-34CC-423A-58A5-B9185F41D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55C644EE-97F9-1D5B-D1FD-CF233B3AB0DB}"/>
              </a:ext>
            </a:extLst>
          </p:cNvPr>
          <p:cNvSpPr txBox="1"/>
          <p:nvPr/>
        </p:nvSpPr>
        <p:spPr>
          <a:xfrm>
            <a:off x="-292520" y="8120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08445CC-7BF4-DA2C-C03C-460654A97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552702" y="4639308"/>
            <a:ext cx="8038596" cy="1661753"/>
          </a:xfrm>
          <a:prstGeom prst="rect">
            <a:avLst/>
          </a:prstGeom>
        </p:spPr>
      </p:pic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CF603B-D585-669D-6CA8-615113F4FF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3628705-796B-547A-2E5D-2393CFDE5FA8}"/>
              </a:ext>
            </a:extLst>
          </p:cNvPr>
          <p:cNvSpPr txBox="1"/>
          <p:nvPr/>
        </p:nvSpPr>
        <p:spPr>
          <a:xfrm>
            <a:off x="388592" y="5116241"/>
            <a:ext cx="8220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ضَبَطْتُ مُنَّبِّهَ ساعَتي  </a:t>
            </a:r>
            <a:r>
              <a:rPr lang="ar-MA" sz="40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  </a:t>
            </a:r>
            <a:r>
              <a:rPr lang="ar-MA" sz="40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ﭐرْتَدَيْتُ</a:t>
            </a:r>
            <a:r>
              <a:rPr lang="ar-MA" sz="40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بِذْلَةَ </a:t>
            </a:r>
            <a:r>
              <a:rPr lang="ar-MA" sz="4000" b="1" kern="1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ﭐلنَّوْمِ</a:t>
            </a:r>
            <a:r>
              <a:rPr lang="ar-MA" sz="40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ar-MA" sz="4000" b="1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ثُمَّ  </a:t>
            </a:r>
            <a:r>
              <a:rPr lang="ar-MA" sz="40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نِمْتُ نَوْماً عَميقاً.</a:t>
            </a:r>
            <a:endParaRPr lang="fr-MA" sz="4000" b="1" kern="1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E9A248-7A67-A87A-F8A2-442DE861039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ED1AA5-5155-D19F-915B-185DBD6F2F1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AB8A27-223D-9507-0169-11FC57EF71C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90AFE2-7A4E-7438-9DBA-0C4AFDD0FC7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C3C3D2-61E0-4CB1-A8FC-A74CAB7EB32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8B91040-3219-F3DB-6552-0B76758AE0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7975A5-C83C-DB8F-D812-B1A6E66D5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C635B6E-E33C-AF2E-2E4F-A0E1765A15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3132FCF-6BAC-C32B-8920-405C1D7262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037F908-B796-CD25-6D4B-6510BAE7CBF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garçon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682C58B-7A71-829E-11D9-49BF106E1E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947903" y="2008555"/>
            <a:ext cx="7296568" cy="228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0266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الأكل الصحي: الفهم والاستثمار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ECA627F-C9EC-8A46-B403-8129AF5F43E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7481" y="1969477"/>
            <a:ext cx="6129038" cy="4086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469795" y="820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الكل الصحي".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القصة تتحدث؟ 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BDBB31-DD2E-FAC7-0B00-2445F1AF05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6" t="15148" r="14561" b="61535"/>
          <a:stretch/>
        </p:blipFill>
        <p:spPr>
          <a:xfrm>
            <a:off x="3181504" y="1512000"/>
            <a:ext cx="2780992" cy="10855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8988FC-A012-0FDB-0445-09B243190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" t="47026" r="5425" b="7772"/>
          <a:stretch/>
        </p:blipFill>
        <p:spPr>
          <a:xfrm>
            <a:off x="1584966" y="2668887"/>
            <a:ext cx="5744144" cy="383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3250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4C2B34-D2FD-E262-1E79-9A353B676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6" t="15148" r="14561" b="61535"/>
          <a:stretch/>
        </p:blipFill>
        <p:spPr>
          <a:xfrm>
            <a:off x="3181504" y="1512000"/>
            <a:ext cx="2780992" cy="10855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CA7EFB-EB1F-87BD-64E1-5D12B051E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" t="47026" r="5425" b="7772"/>
          <a:stretch/>
        </p:blipFill>
        <p:spPr>
          <a:xfrm>
            <a:off x="1584966" y="2668887"/>
            <a:ext cx="5744144" cy="3838040"/>
          </a:xfrm>
          <a:prstGeom prst="rect">
            <a:avLst/>
          </a:prstGeom>
        </p:spPr>
      </p:pic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2698ECCC-7862-C56D-ECD0-26C0DE70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14DAE4C-153B-78F8-44C1-146965880EF7}"/>
              </a:ext>
            </a:extLst>
          </p:cNvPr>
          <p:cNvSpPr txBox="1"/>
          <p:nvPr/>
        </p:nvSpPr>
        <p:spPr>
          <a:xfrm>
            <a:off x="493756" y="1863132"/>
            <a:ext cx="8257845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كُنْتُ أُحِبُّ أَنْ أَزورَ بَيْتَ صَديقي تامِرٍ، نَلْعَبُ وَنَمْرَحُ وَنَأْكُلُ ما نَشاءُ.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نَأْكُلُ كَثيراً وَنَشْرَبُ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ٱلْمَشْروباتِ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ٱلْغازِيَّةَ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بَيْتِ تامِرٍ كانَ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ٱلطَّعامُ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دائِماً أَطْيَبَ طَعامٍ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ٱلدُّنْيا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وَكانَ يُسْعِدُنا دائِماً أَنْ نَأْكُلَ أَمامَ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ٱلتِّلِفِزْيونِ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وَٱلطَّبَقُ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أَيْدينا!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A845BE-4D90-D053-5E11-8975D698E9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711929"/>
            <a:ext cx="2816850" cy="2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70D511-D90A-3844-2B8E-92129BDDB760}"/>
              </a:ext>
            </a:extLst>
          </p:cNvPr>
          <p:cNvSpPr txBox="1"/>
          <p:nvPr/>
        </p:nvSpPr>
        <p:spPr>
          <a:xfrm>
            <a:off x="1443789" y="1952042"/>
            <a:ext cx="730781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كُنّا نَأْكُلُ وَلَوْ لَمْ نَشْعُرْ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بِٱلْجوعِ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في كُلِّ مَرَّةٍ أَزورُ فيها بَيْتَ تامِرٍ كُنّا نَأْكُلُ أَكْثَرَ وَأَكْثَرَ.. وَبَعْدَ مُدَّةٍ، أَحْسَسْتُ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بِٱلْمَغَصِ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بَطْني.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أَبي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اَلْإِكْثارُ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ٱلطَّعامِ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ما أَمْرَضَكَ يا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أَحْمَدُ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أَعْطاني حَبَّةَ دَواءٍ ثُمَّ وَضَعَني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ٱلسَّريرِ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وَنِمْتُ.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مَنامي حَلَمْتُ أَحْلاماً مُخيفَةً...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5810D5-5699-33AB-3E3B-102AE3290B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285" y="1952042"/>
            <a:ext cx="1263715" cy="16762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1C169D-DEFB-A994-B853-2477BC3D7C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400" y="4275755"/>
            <a:ext cx="2519242" cy="221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4BB31-E40A-4513-707F-82A66128C6AD}"/>
              </a:ext>
            </a:extLst>
          </p:cNvPr>
          <p:cNvSpPr txBox="1"/>
          <p:nvPr/>
        </p:nvSpPr>
        <p:spPr>
          <a:xfrm>
            <a:off x="1283831" y="1855062"/>
            <a:ext cx="7380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حَلَمْتُ أَيْضاً كَيْفَ أُريدُ أَنْ أَكونَ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.عِنْدَما أَكْبُرُ أُريدُ أَنْ أَكونَ قَوِيّاً مِثْلَ أَبـي، وَأَنْ يَكونَ عِنْديَ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ٱلْكَثيرُ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وَٱلنَّشاطِ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لي أَبي إِنَّ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ٱلسِّرَّ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ٱلْحِفاظِ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ٱلصِّحَّةِ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ٱلسَّليمَةِ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ٱلصِّحِّيُّ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فَقُلْتُ لَهُ: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شُكْراً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يا أَبي، سَأَعْمَلُ بِكَلامِكَ.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69B0A0-996F-D9A0-BDF7-4E467BCB05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928" y="3031959"/>
            <a:ext cx="2455536" cy="20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02BBB0-FC68-4854-89D7-BB1136B1C9EC}"/>
              </a:ext>
            </a:extLst>
          </p:cNvPr>
          <p:cNvSpPr txBox="1"/>
          <p:nvPr/>
        </p:nvSpPr>
        <p:spPr>
          <a:xfrm>
            <a:off x="3537284" y="2438047"/>
            <a:ext cx="5085606" cy="373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ذَهَبْتُ إِلى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أَقْفِزُ قَفْزاً. وَعِنْدَ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أَكَلْتُ وَجْبَةً لَذيذَةً مِنْ يَدِ أُمّي، وَشَرِبْتُ ماءً مُنْعِشاً.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قُمْتُ بِعَمَلي بِحَماسَةٍ. كانَتْ مُعَلِّمَتي سَعيدَةً جِداًّ بِعَمَلي.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3C15FB-825C-ACF9-45AA-C2A78B3E89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395" y="2640671"/>
            <a:ext cx="3032489" cy="309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6673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51D6-19C9-0936-5158-A998F0D7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018C944F-F0C9-4B4B-8D11-DAFAA4A5024B}"/>
              </a:ext>
            </a:extLst>
          </p:cNvPr>
          <p:cNvSpPr txBox="1"/>
          <p:nvPr/>
        </p:nvSpPr>
        <p:spPr>
          <a:xfrm>
            <a:off x="-377230" y="8284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EE3C2CB-324B-AC65-D9D8-0E0EED38F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60E5C04-DD97-B9B8-CF3C-79210E3270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884461-3AE2-4C3E-AAE6-40F97E6518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E0758F-0F5F-8A8B-7CAD-E7DD22C0712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38991E-44F3-E6CF-1B42-7CD78B7F9C1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673C09-00D8-108A-ADF5-3B0F7451C79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352B64E3-B148-0A24-CF88-7323404D95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0CB5D7D-F7EB-8170-0732-9FFF9A4F2F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EFE96F8-6192-C803-E31D-63D57F94ED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F164114-4BE2-5383-D571-2F0930BAA0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F30E9A9-3FCB-855D-6367-2BC510D1D29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A086DF-4627-F8A7-10DC-52D6EC3BFDD7}"/>
              </a:ext>
            </a:extLst>
          </p:cNvPr>
          <p:cNvSpPr txBox="1"/>
          <p:nvPr/>
        </p:nvSpPr>
        <p:spPr>
          <a:xfrm>
            <a:off x="-103246" y="2304331"/>
            <a:ext cx="8648334" cy="312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لَكِنْ،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ٱلْأَعْظَمُ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ذَلِكَ، أَنّي سَجَّلْتُ هَدَفَيْنِ في مُباراةِ كُرَةِ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شَعَرْتُ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بِٱلرِّضا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وَأَرَدْتُ أَنْ يَشْعُرَ تامِر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بِٱلرِّضا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نَفْسِهِ أَيْضاً.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 واحِدٍ يَحْتاجُ إِلى أَنْ يَأْكُلَ ما يَكْفي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إِسْرافٍ.</a:t>
            </a:r>
          </a:p>
        </p:txBody>
      </p:sp>
    </p:spTree>
    <p:extLst>
      <p:ext uri="{BB962C8B-B14F-4D97-AF65-F5344CB8AC3E}">
        <p14:creationId xmlns:p14="http://schemas.microsoft.com/office/powerpoint/2010/main" val="221162790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2DCDE-93E7-1FCB-4DA8-20CF9F45D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93E77186-F9E9-B611-CB01-F98C3AC1A644}"/>
              </a:ext>
            </a:extLst>
          </p:cNvPr>
          <p:cNvSpPr txBox="1"/>
          <p:nvPr/>
        </p:nvSpPr>
        <p:spPr>
          <a:xfrm>
            <a:off x="-377230" y="8284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A67AC233-15C5-9617-CBBE-76ECF8F4B6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BA86C68-A616-331E-962C-8D3A4582D65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DC4BF15-EA7F-48A9-E980-B89D02DF8E2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FB8CD4-B8E1-B1B0-FF1D-6BD070D2779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9BA8EBB-D784-084C-F010-E72F865FDE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4EB31D-15F7-EF8C-53B1-084C10389BF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F5B94CD-19E3-3BF2-9130-092A8FC06A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CA4DAC8-3341-C59E-24D0-749E41E2B3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EE81D34-B839-011A-871D-780BEB527D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BACCC3C-6F4A-AFBF-5715-EDACD89BE7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6509AFE-1AC6-0600-D596-169B97D675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0B55C-E8E9-9BCB-EBA4-89BEAC2F651F}"/>
              </a:ext>
            </a:extLst>
          </p:cNvPr>
          <p:cNvSpPr txBox="1"/>
          <p:nvPr/>
        </p:nvSpPr>
        <p:spPr>
          <a:xfrm>
            <a:off x="416723" y="1872650"/>
            <a:ext cx="823657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قُلْتُ لِتامِرٍ: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اُتْرُكْ رَقائِقَ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ٱلْبَطاطِسِ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جَرِّبْ بَدَلاً مِنْها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ٱلْخُبْزَ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ٱلْأَسْمَرَ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ٱلْجافَّةَ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كُلْ سَمَكاً طازَجاً، وَلَحْماً خالِياً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ٱلدُّهْنِ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اَلْحَليبُ يُقَوّي أَسْنانَكَ وَعِظامَكَ.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كُلْ طَعاماً مُتَوازِناً كَيْ تَكونَ رَشيقاً.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سُرْعانَ ما غَيَّرَ تامِر أَيْضاً طَريقَتَهُ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فَأَصْبَحَ يَأْكُلُ طَعاماً صِحِّيّاً دائِماً.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657526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A776-7C96-D9BF-9457-7EDDE722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139976E9-2F6A-98DD-4D4D-1F05E0D5FEA9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6AAAE7C-746F-210A-A07F-2CB89406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1CFE45-8284-3A3A-F61E-7561F6C5C0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C3B1BD-EA47-D980-F54E-25C4D0A348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006003-A8C9-C78A-2D30-92DC439DD5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1E0A38-08E4-0E26-A4F9-57CD9BAF680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9199C5-D307-C174-B497-29595BF8DE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52C185-EA3D-2C80-1801-01F5DEB5D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AA406A-DFE5-3356-8529-B385A9A9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3ED9489-C8EE-0A7D-43EC-498DD929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EF9159B-ADBB-1549-F85C-24E2F147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68B1C28-CB6E-8A8E-11E1-9C1F28213C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4C3209-F48C-5467-36E9-8FEFAE0F62D8}"/>
              </a:ext>
            </a:extLst>
          </p:cNvPr>
          <p:cNvSpPr txBox="1"/>
          <p:nvPr/>
        </p:nvSpPr>
        <p:spPr>
          <a:xfrm>
            <a:off x="493756" y="1863132"/>
            <a:ext cx="8257845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كُنْتُ أُحِبُّ أَنْ أَزورَ بَيْتَ صَديقي تامِرٍ، نَلْعَبُ وَنَمْرَحُ وَنَأْكُلُ ما نَشاءُ.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نَأْكُلُ كَثيراً وَنَشْرَبُ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ٱلْمَشْروباتِ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ٱلْغازِيَّةَ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بَيْتِ تامِرٍ كانَ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ٱلطَّعامُ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دائِماً أَطْيَبَ طَعامٍ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ٱلدُّنْيا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وَكانَ يُسْعِدُنا دائِماً أَنْ نَأْكُلَ أَمامَ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ٱلتِّلِفِزْيونِ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وَٱلطَّبَقُ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أَيْدينا!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925E5B-D89F-A1DE-ABFE-3F457A7264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711929"/>
            <a:ext cx="2816850" cy="2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378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4247-D7AA-7BA4-A6D5-D6A81181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3FD4A25-AEB9-94E2-577D-E3B8330A31FF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ثنائي آخر يتابع القراءة؟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339C3D-8E79-3DD0-5F23-E3BA9B10943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BCB992-65BF-99DF-4D8F-B2BD993C7A4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F099B-8B9A-7EBA-B084-75D3D8CF55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72ECC-B852-1380-4069-AE6500C21E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D042E4-9E99-FED4-5BD5-5E9409824B7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2F27408-3BCE-0F12-C34C-E95EB3DE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E37239-9208-BA6D-8BF7-AC0B857D5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7CDA062-5405-9E4E-5148-974A211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4E08F5-7229-2195-0CDC-2B430A6E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716008-FBF1-344C-906F-16921B67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1FCEB6A-90E9-CA6A-F428-A24215F78F35}"/>
              </a:ext>
            </a:extLst>
          </p:cNvPr>
          <p:cNvSpPr txBox="1"/>
          <p:nvPr/>
        </p:nvSpPr>
        <p:spPr>
          <a:xfrm>
            <a:off x="1443789" y="1952042"/>
            <a:ext cx="730781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كُنّا نَأْكُلُ وَلَوْ لَمْ نَشْعُرْ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بِٱلْجوعِ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في كُلِّ مَرَّةٍ أَزورُ فيها بَيْتَ تامِرٍ كُنّا نَأْكُلُ أَكْثَرَ وَأَكْثَرَ.. وَبَعْدَ مُدَّةٍ، أَحْسَسْتُ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بِٱلْمَغَصِ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بَطْني.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أَبي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اَلْإِكْثارُ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ٱلطَّعامِ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ما أَمْرَضَكَ يا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أَحْمَدُ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أَعْطاني حَبَّةَ دَواءٍ ثُمَّ وَضَعَني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ٱلسَّريرِ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وَنِمْتُ.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مَنامي حَلَمْتُ أَحْلاماً مُخيفَةً...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E3AF9C-CC21-4517-D966-CCE48C1624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285" y="1952042"/>
            <a:ext cx="1263715" cy="16762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E0EC9E-DF01-9E9A-04BC-52EFAFF42D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400" y="4275755"/>
            <a:ext cx="2519242" cy="2215790"/>
          </a:xfrm>
          <a:prstGeom prst="rect">
            <a:avLst/>
          </a:prstGeom>
        </p:spPr>
      </p:pic>
      <p:pic>
        <p:nvPicPr>
          <p:cNvPr id="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4D9A79-DC8A-87DC-73C1-B96C85B3B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51351266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6CC6-E353-CC02-99EE-26CC1B62B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CB574E-79B3-490E-9B64-C19A2B99B631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6F4BA0-291A-171D-8BDE-39C4C2196B8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8F7047-530F-84FC-70C8-5D7FF2FBD43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99CAA-1F0E-8381-0EF5-0312D9EDB2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B1B9E1-1C6A-98C7-DD6C-DCBC7FF818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EBF7CF-F938-27D2-09C9-1CA8E246AD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FD481D6-8651-189C-65CB-C1BBCB15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F85666-8609-DE35-5B35-1AF9F75249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3BA54B-1577-B431-4405-E1E6E8242E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5CFF9C-7B9C-A18D-5F59-8A7AD2A4E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1C46E18-71FB-3191-E666-9232B162F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AEEB50-C128-F46F-D761-7334B5FD7175}"/>
              </a:ext>
            </a:extLst>
          </p:cNvPr>
          <p:cNvSpPr txBox="1"/>
          <p:nvPr/>
        </p:nvSpPr>
        <p:spPr>
          <a:xfrm>
            <a:off x="1283831" y="1855062"/>
            <a:ext cx="7380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حَلَمْتُ أَيْضاً كَيْفَ أُريدُ أَنْ أَكونَ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.عِنْدَما أَكْبُرُ أُريدُ أَنْ أَكونَ قَوِيّاً مِثْلَ أَبـي، وَأَنْ يَكونَ عِنْديَ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ٱلْكَثيرُ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وَٱلنَّشاطِ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لي أَبي إِنَّ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ٱلسِّرَّ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ٱلْحِفاظِ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ٱلصِّحَّةِ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ٱلسَّليمَةِ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ٱلصِّحِّيُّ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فَقُلْتُ لَهُ: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شُكْراً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يا أَبي، سَأَعْمَلُ بِكَلامِكَ.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6B3542-F32F-4C76-6DE4-865DF0D08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928" y="3031959"/>
            <a:ext cx="2455536" cy="2087968"/>
          </a:xfrm>
          <a:prstGeom prst="rect">
            <a:avLst/>
          </a:prstGeom>
        </p:spPr>
      </p:pic>
      <p:pic>
        <p:nvPicPr>
          <p:cNvPr id="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D12B4-26C6-8F04-7FAE-E5381FEBB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91993649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FB11-138A-1762-4929-302C2686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114D4FC9-39A1-6A22-1E54-BC57C33930BB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20389C-1F0F-7F69-0231-504C6E69E00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6086E-06D9-8836-C964-9CE76C0DCC9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88DCA-2C65-6161-9E1C-46E0F63C15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68A2EE-1D85-3F52-A070-F7EE497465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A97F88-F47A-AD5D-B556-1490C51D34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30A5964-699B-3B31-AD05-2E67A55F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F530A1-2832-D65F-F725-2DB06FB1B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CC1F7AD-3879-9049-0900-8AA06B54B9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91E8F52-8AA9-9FD2-8213-8A3A37CE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153FE27-A36E-BEF4-D222-897EF365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EA271B-9767-F060-86FD-8F59D4BB7567}"/>
              </a:ext>
            </a:extLst>
          </p:cNvPr>
          <p:cNvSpPr txBox="1"/>
          <p:nvPr/>
        </p:nvSpPr>
        <p:spPr>
          <a:xfrm>
            <a:off x="3537284" y="2438047"/>
            <a:ext cx="5085606" cy="373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ذَهَبْتُ إِلى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أَقْفِزُ قَفْزاً. وَعِنْدَ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أَكَلْتُ وَجْبَةً لَذيذَةً مِنْ يَدِ أُمّي، وَشَرِبْتُ ماءً مُنْعِشاً.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قُمْتُ بِعَمَلي بِحَماسَةٍ. كانَتْ مُعَلِّمَتي سَعيدَةً جِداًّ بِعَمَلي.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028A16A-4BFC-BD9F-0D46-2A026EE579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395" y="2640671"/>
            <a:ext cx="3032489" cy="3098392"/>
          </a:xfrm>
          <a:prstGeom prst="rect">
            <a:avLst/>
          </a:prstGeom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56B130-0F00-2670-2C29-1AAE4DB35E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99660195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A0DF9-EB9A-6B48-F4DA-C6C2180B7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ACD593A5-416B-4588-1A41-B4EE6456ABA9}"/>
              </a:ext>
            </a:extLst>
          </p:cNvPr>
          <p:cNvSpPr txBox="1"/>
          <p:nvPr/>
        </p:nvSpPr>
        <p:spPr>
          <a:xfrm>
            <a:off x="-377230" y="8284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9E1041-C077-B861-AFCA-C8EE925FC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2706AD-63A1-DAFD-3F0F-A4DECBEDE55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860685-176C-851D-52B6-87ED23107D1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2A8E076-55F4-BF9B-AFBA-36713A7371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126D7C0-454A-1AAE-903B-0EC029931DB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DA867C-0C67-B754-A68B-14636D23AAC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EC13A5B-4490-09D0-E6F2-3BA0C9CFDD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71FC6E4-B0EA-6A9C-7AE7-99809F23AB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31DFDED-EAC2-0815-E546-A1757A0F6B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C97F9D-A395-9EFD-78B1-B7CE608F1D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5CF8AA4-BCC7-64F9-0DF0-2A78598E40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F35CBC-E864-540E-C343-358AFEE19E6F}"/>
              </a:ext>
            </a:extLst>
          </p:cNvPr>
          <p:cNvSpPr txBox="1"/>
          <p:nvPr/>
        </p:nvSpPr>
        <p:spPr>
          <a:xfrm>
            <a:off x="-103246" y="2304331"/>
            <a:ext cx="8648334" cy="312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لَكِنْ،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ٱلْأَعْظَمُ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ذَلِكَ، أَنّي سَجَّلْتُ هَدَفَيْنِ في مُباراةِ كُرَةِ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شَعَرْتُ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بِٱلرِّضا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وَأَرَدْتُ أَنْ يَشْعُرَ تامِر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بِٱلرِّضا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نَفْسِهِ أَيْضاً.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 واحِدٍ يَحْتاجُ إِلى أَنْ يَأْكُلَ ما يَكْفي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إِسْرافٍ.</a:t>
            </a:r>
          </a:p>
        </p:txBody>
      </p:sp>
    </p:spTree>
    <p:extLst>
      <p:ext uri="{BB962C8B-B14F-4D97-AF65-F5344CB8AC3E}">
        <p14:creationId xmlns:p14="http://schemas.microsoft.com/office/powerpoint/2010/main" val="154717473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904E1-B47A-6C9C-FC1C-5D6BDCC37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94C7E8CF-C557-9840-016E-ACFB0EC47355}"/>
              </a:ext>
            </a:extLst>
          </p:cNvPr>
          <p:cNvSpPr txBox="1"/>
          <p:nvPr/>
        </p:nvSpPr>
        <p:spPr>
          <a:xfrm>
            <a:off x="854242" y="828455"/>
            <a:ext cx="6547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A3C9E1E5-0DB8-071F-7BB6-E480F82C2F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3D4404F-A4F2-1BBC-6587-C3E1DC48E07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4FD7A01-2A04-8C3F-7B46-1975787F420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75ACB0-01D1-17DF-4F36-2D6B3F0A7E5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B557294-F608-7096-7D22-D0D36E96625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17D7C0-48FD-626D-9F26-51A4193071C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3D11A24-2DB8-C0ED-E1DB-68B7E440BC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AC2B5A1-8C1C-FEEB-F0DF-7556AC930D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24929CB-2824-295B-144C-D860935192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3034F6C-5D2B-164A-89E8-C9E3CCE5DD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D07C406-C582-D7ED-89DA-2F80E1D5A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1E279A-9B58-9473-7A2C-AF429E937236}"/>
              </a:ext>
            </a:extLst>
          </p:cNvPr>
          <p:cNvSpPr txBox="1"/>
          <p:nvPr/>
        </p:nvSpPr>
        <p:spPr>
          <a:xfrm>
            <a:off x="416723" y="1872650"/>
            <a:ext cx="823657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قُلْتُ لِتامِرٍ: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اُتْرُكْ رَقائِقَ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ٱلْبَطاطِسِ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جَرِّبْ بَدَلاً مِنْها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ٱلْخُبْزَ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ٱلْأَسْمَرَ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ٱلْجافَّةَ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كُلْ سَمَكاً طازَجاً، وَلَحْماً خالِياً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ٱلدُّهْنِ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اَلْحَليبُ يُقَوّي أَسْنانَكَ وَعِظامَكَ.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كُلْ طَعاماً مُتَوازِناً كَيْ تَكونَ رَشيقاً.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سُرْعانَ ما غَيَّرَ تامِر أَيْضاً طَريقَتَهُ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فَأَصْبَحَ يَأْكُلُ طَعاماً صِحِّيّاً دائِماً.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181260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فَعَلَ أَحْمَدُ بَعْدَ أَنْ تَعَلَّمَ نَصيحَةَ أَبيهِ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68913233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3507-ACC8-4A03-0869-C00C4229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294CB53E-5968-0BAB-6AD5-D99958F87D9D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حدث لأحمد في المدرسة بعد أن أصبح يأكل الأكل الصحي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CF0DB-48C4-0BD8-3F50-1AB157DBDCC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33DA1-2170-E7D9-6F2E-617C2FD2F3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4E98E-67CF-8765-09BA-04F1413491C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0737D-C965-4C41-F698-FB7231D1F8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6B43F-4698-BF83-75C7-6F1B06204ED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61F83D-6C15-0AA0-7CC9-2E78CA923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CB043F-3089-91DE-15D1-B59F28B8B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4A902-3AA3-C2C3-1849-F8DA6824C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3277AE-D285-CAC2-7325-86D698530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A0212C-15BC-DA13-8B7C-D394CD48E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C3C181-41B1-0680-9C98-2E7B7CB2F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2FDCB7-DA5B-776B-CFCF-AD71100B90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0850722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DE40-9246-1AF3-575C-08FA96B1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1470FB3-6648-F86A-A06B-1A3BE10E9DA0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نصح أحمد صديقه تامرا 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BE01CD-BC29-E6E0-49C7-9AAADABA8EB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726B3A-2779-A6E8-F0F0-E583878EAF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C296A-F678-82AC-4426-081B6AFB4F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F8044-41AF-E443-1E62-596B5767B32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321BE-F5BF-F4CE-B8D1-8FC89D6301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64C0A8-0F2D-185E-6837-CDA379906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F9F7C9-1C78-BABC-A091-2CAC0A92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49AC0D-93B7-4E1E-8D52-F1990EA96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990529-A585-19AF-6EA1-38B40BBC6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CC279A-0E2E-BCBB-12A4-98B6D06C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3C648C-14F9-9B53-D27D-7E096A24C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9F062B-4D30-B37C-8FF1-EC787D8E6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0333231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6D51EBC3-9929-9046-9CD9-ABE31A875E99}"/>
              </a:ext>
            </a:extLst>
          </p:cNvPr>
          <p:cNvSpPr txBox="1"/>
          <p:nvPr/>
        </p:nvSpPr>
        <p:spPr>
          <a:xfrm>
            <a:off x="416723" y="841368"/>
            <a:ext cx="7197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قمنا بمراجعة دروسنا 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قرأنا مجددا قصة "الأكل الصحي" وأجبنا عن أسئلة الفهم.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E58CB4-E9CF-D364-99D3-4DAE889AFB1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3668DC-1EBA-3FF1-B8AD-1159E730782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5B405C-694F-64D5-E8FB-5704754670F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90C4CF-0222-559A-8A15-DD75B929550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8D180-4A66-2E93-597D-0C93E43F48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069301-F315-7E34-4D76-C52DA86053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DA9EB-03F3-7D0A-45DF-0A183B7815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E80784-4B37-3843-FB04-68CC397037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E8274A-5161-0F97-03E0-0C42AF308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34CD06-1A3E-6214-A2B7-8CC2A98061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57364BC1-B81A-4C1D-FAD3-26E3E892F4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AA0D52-A64D-1012-3ADD-8F4F6E66AD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" t="47026" r="5425" b="7772"/>
          <a:stretch/>
        </p:blipFill>
        <p:spPr>
          <a:xfrm>
            <a:off x="1676723" y="2194614"/>
            <a:ext cx="5744144" cy="383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15270</TotalTime>
  <Words>1971</Words>
  <Application>Microsoft Office PowerPoint</Application>
  <PresentationFormat>Affichage à l'écran (4:3)</PresentationFormat>
  <Paragraphs>519</Paragraphs>
  <Slides>61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61</vt:i4>
      </vt:variant>
    </vt:vector>
  </HeadingPairs>
  <TitlesOfParts>
    <vt:vector size="80" baseType="lpstr">
      <vt:lpstr>Microsoft Uighur</vt:lpstr>
      <vt:lpstr>Dosis ExtraBold</vt:lpstr>
      <vt:lpstr>Dosis Medium</vt:lpstr>
      <vt:lpstr>Dosis SemiBold</vt:lpstr>
      <vt:lpstr>Calibri</vt:lpstr>
      <vt:lpstr>Arial</vt:lpstr>
      <vt:lpstr>Aptos</vt:lpstr>
      <vt:lpstr>Wingdings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أنشطة التوليف والدعم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KHAOUA AZEDDIN</dc:creator>
  <cp:lastModifiedBy>KHAOUA AZEDDIN</cp:lastModifiedBy>
  <cp:revision>188</cp:revision>
  <dcterms:created xsi:type="dcterms:W3CDTF">2023-09-20T21:35:22Z</dcterms:created>
  <dcterms:modified xsi:type="dcterms:W3CDTF">2025-12-29T18:41:14Z</dcterms:modified>
</cp:coreProperties>
</file>