
<file path=[Content_Types].xml><?xml version="1.0" encoding="utf-8"?>
<Types xmlns="http://schemas.openxmlformats.org/package/2006/content-types">
  <Default Extension="bin" ContentType="image/unknown"/>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7.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8.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9.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0.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1.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4.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5.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16.xml" ContentType="application/vnd.openxmlformats-officedocument.theme+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7" r:id="rId15"/>
    <p:sldMasterId id="2147484111" r:id="rId16"/>
    <p:sldMasterId id="2147484128" r:id="rId17"/>
  </p:sldMasterIdLst>
  <p:notesMasterIdLst>
    <p:notesMasterId r:id="rId47"/>
  </p:notesMasterIdLst>
  <p:sldIdLst>
    <p:sldId id="2147482866" r:id="rId18"/>
    <p:sldId id="2147482470" r:id="rId19"/>
    <p:sldId id="2147482589" r:id="rId20"/>
    <p:sldId id="2147482718" r:id="rId21"/>
    <p:sldId id="2147482864" r:id="rId22"/>
    <p:sldId id="2147482863" r:id="rId23"/>
    <p:sldId id="2147482849" r:id="rId24"/>
    <p:sldId id="2147482850" r:id="rId25"/>
    <p:sldId id="2147482851" r:id="rId26"/>
    <p:sldId id="2147482816" r:id="rId27"/>
    <p:sldId id="2147482862" r:id="rId28"/>
    <p:sldId id="2147482852" r:id="rId29"/>
    <p:sldId id="2147482853" r:id="rId30"/>
    <p:sldId id="2147482854" r:id="rId31"/>
    <p:sldId id="2147482751" r:id="rId32"/>
    <p:sldId id="2147482855" r:id="rId33"/>
    <p:sldId id="2147482860" r:id="rId34"/>
    <p:sldId id="2147482746" r:id="rId35"/>
    <p:sldId id="2147482846" r:id="rId36"/>
    <p:sldId id="2147482847" r:id="rId37"/>
    <p:sldId id="2147482798" r:id="rId38"/>
    <p:sldId id="2147482848" r:id="rId39"/>
    <p:sldId id="2147482856" r:id="rId40"/>
    <p:sldId id="2147482857" r:id="rId41"/>
    <p:sldId id="2147482858" r:id="rId42"/>
    <p:sldId id="2147482818" r:id="rId43"/>
    <p:sldId id="2147482859" r:id="rId44"/>
    <p:sldId id="2147482861" r:id="rId45"/>
    <p:sldId id="2147482788" r:id="rId46"/>
  </p:sldIdLst>
  <p:sldSz cx="9144000" cy="6858000" type="screen4x3"/>
  <p:notesSz cx="6858000" cy="9144000"/>
  <p:embeddedFontLst>
    <p:embeddedFont>
      <p:font typeface="Dosis" pitchFamily="2" charset="0"/>
      <p:regular r:id="rId48"/>
      <p:bold r:id="rId49"/>
    </p:embeddedFont>
    <p:embeddedFont>
      <p:font typeface="Dosis ExtraBold" pitchFamily="2" charset="0"/>
      <p:bold r:id="rId50"/>
    </p:embeddedFont>
    <p:embeddedFont>
      <p:font typeface="Dosis Medium" pitchFamily="2" charset="0"/>
      <p:regular r:id="rId51"/>
      <p:bold r:id="rId52"/>
    </p:embeddedFont>
    <p:embeddedFont>
      <p:font typeface="Dosis SemiBold" pitchFamily="2" charset="0"/>
      <p:regular r:id="rId53"/>
      <p:bold r:id="rId54"/>
    </p:embeddedFont>
    <p:embeddedFont>
      <p:font typeface="Microsoft Uighur" panose="02000000000000000000" pitchFamily="2" charset="-78"/>
      <p:regular r:id="rId55"/>
      <p:bold r:id="rId56"/>
    </p:embeddedFont>
    <p:embeddedFont>
      <p:font typeface="Modern Love" panose="04090805081005020601" pitchFamily="82" charset="0"/>
      <p:regular r:id="rId57"/>
    </p:embeddedFont>
    <p:embeddedFont>
      <p:font typeface="Noto Sans Symbols" panose="020B0604020202020204" charset="0"/>
      <p:regular r:id="rId58"/>
      <p:bold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E7B"/>
    <a:srgbClr val="ECF8FB"/>
    <a:srgbClr val="5BCAC5"/>
    <a:srgbClr val="00ABA3"/>
    <a:srgbClr val="A1A6BC"/>
    <a:srgbClr val="424D7B"/>
    <a:srgbClr val="16AB98"/>
    <a:srgbClr val="00ACA4"/>
    <a:srgbClr val="00A89F"/>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4718" autoAdjust="0"/>
  </p:normalViewPr>
  <p:slideViewPr>
    <p:cSldViewPr snapToGrid="0">
      <p:cViewPr varScale="1">
        <p:scale>
          <a:sx n="71" d="100"/>
          <a:sy n="71" d="100"/>
        </p:scale>
        <p:origin x="1054" y="2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146" Type="http://customschemas.google.com/relationships/presentationmetadata" Target="meta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font" Target="fonts/font6.fntdata"/><Relationship Id="rId58" Type="http://schemas.openxmlformats.org/officeDocument/2006/relationships/font" Target="fonts/font11.fntdata"/><Relationship Id="rId149"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2.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font" Target="fonts/font1.fntdata"/><Relationship Id="rId56" Type="http://schemas.openxmlformats.org/officeDocument/2006/relationships/font" Target="fonts/font9.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font" Target="fonts/font4.fntdata"/><Relationship Id="rId15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font" Target="fonts/font12.fntdata"/><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font" Target="fonts/font5.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5.xml"/><Relationship Id="rId4" Type="http://schemas.openxmlformats.org/officeDocument/2006/relationships/image" Target="../media/image9.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 Id="rId4" Type="http://schemas.openxmlformats.org/officeDocument/2006/relationships/image" Target="../media/image9.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5036953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21/01/2026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9529944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4232525"/>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0725668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68878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9580559"/>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45021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72941046"/>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78571353"/>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46459355"/>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4839673"/>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045906841"/>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1115512"/>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589080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460336"/>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2519338"/>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0889789"/>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66546101"/>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71516236"/>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06415595"/>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652121"/>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21555583"/>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61665414"/>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82283825"/>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430963939"/>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0759474"/>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768539318"/>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548585313"/>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855976016"/>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26684555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8372616"/>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59191749"/>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4019785"/>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85909222"/>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43653990"/>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55972123"/>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5884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840286918"/>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671296234"/>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7212575"/>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4757057"/>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51109485"/>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5074262"/>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98405498"/>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8454273"/>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08234595"/>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13470883"/>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1240394"/>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2847046372"/>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12528823"/>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6892596"/>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0493292"/>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9331116"/>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5631356"/>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4290814"/>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078848705"/>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79369521"/>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0162608"/>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65303611"/>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69139122"/>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03691591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6.bin"/><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0.xml"/><Relationship Id="rId1"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image" Target="../media/image12.jpg"/><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theme" Target="../theme/theme5.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image" Target="../media/image6.bin"/><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theme" Target="../theme/theme6.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6" Type="http://schemas.openxmlformats.org/officeDocument/2006/relationships/image" Target="../media/image13.jpg"/><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theme" Target="../theme/theme7.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8.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18" Type="http://schemas.openxmlformats.org/officeDocument/2006/relationships/slideLayout" Target="../slideLayouts/slideLayout138.xml"/><Relationship Id="rId3" Type="http://schemas.openxmlformats.org/officeDocument/2006/relationships/slideLayout" Target="../slideLayouts/slideLayout123.xml"/><Relationship Id="rId21" Type="http://schemas.openxmlformats.org/officeDocument/2006/relationships/image" Target="../media/image6.bin"/><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slideLayout" Target="../slideLayouts/slideLayout137.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20" Type="http://schemas.openxmlformats.org/officeDocument/2006/relationships/theme" Target="../theme/theme9.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10" Type="http://schemas.openxmlformats.org/officeDocument/2006/relationships/slideLayout" Target="../slideLayouts/slideLayout130.xml"/><Relationship Id="rId19" Type="http://schemas.openxmlformats.org/officeDocument/2006/relationships/slideLayout" Target="../slideLayouts/slideLayout139.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slideLayout" Target="../slideLayouts/slideLayout152.xml"/><Relationship Id="rId18" Type="http://schemas.openxmlformats.org/officeDocument/2006/relationships/theme" Target="../theme/theme10.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slideLayout" Target="../slideLayouts/slideLayout156.xml"/><Relationship Id="rId2" Type="http://schemas.openxmlformats.org/officeDocument/2006/relationships/slideLayout" Target="../slideLayouts/slideLayout141.xml"/><Relationship Id="rId16" Type="http://schemas.openxmlformats.org/officeDocument/2006/relationships/slideLayout" Target="../slideLayouts/slideLayout155.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5" Type="http://schemas.openxmlformats.org/officeDocument/2006/relationships/slideLayout" Target="../slideLayouts/slideLayout154.xml"/><Relationship Id="rId10" Type="http://schemas.openxmlformats.org/officeDocument/2006/relationships/slideLayout" Target="../slideLayouts/slideLayout149.xml"/><Relationship Id="rId19" Type="http://schemas.openxmlformats.org/officeDocument/2006/relationships/image" Target="../media/image6.bin"/><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59.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image" Target="../media/image12.jpg"/><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theme" Target="../theme/theme12.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s>
</file>

<file path=ppt/slideMasters/_rels/slideMaster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image" Target="../media/image13.jpg"/><Relationship Id="rId2" Type="http://schemas.openxmlformats.org/officeDocument/2006/relationships/slideLayout" Target="../slideLayouts/slideLayout172.xml"/><Relationship Id="rId16" Type="http://schemas.openxmlformats.org/officeDocument/2006/relationships/theme" Target="../theme/theme14.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3.xml"/><Relationship Id="rId13" Type="http://schemas.openxmlformats.org/officeDocument/2006/relationships/slideLayout" Target="../slideLayouts/slideLayout198.xml"/><Relationship Id="rId18" Type="http://schemas.openxmlformats.org/officeDocument/2006/relationships/slideLayout" Target="../slideLayouts/slideLayout203.xml"/><Relationship Id="rId3" Type="http://schemas.openxmlformats.org/officeDocument/2006/relationships/slideLayout" Target="../slideLayouts/slideLayout188.xml"/><Relationship Id="rId21" Type="http://schemas.openxmlformats.org/officeDocument/2006/relationships/slideLayout" Target="../slideLayouts/slideLayout206.xml"/><Relationship Id="rId7" Type="http://schemas.openxmlformats.org/officeDocument/2006/relationships/slideLayout" Target="../slideLayouts/slideLayout192.xml"/><Relationship Id="rId12" Type="http://schemas.openxmlformats.org/officeDocument/2006/relationships/slideLayout" Target="../slideLayouts/slideLayout197.xml"/><Relationship Id="rId17" Type="http://schemas.openxmlformats.org/officeDocument/2006/relationships/slideLayout" Target="../slideLayouts/slideLayout202.xml"/><Relationship Id="rId2" Type="http://schemas.openxmlformats.org/officeDocument/2006/relationships/slideLayout" Target="../slideLayouts/slideLayout187.xml"/><Relationship Id="rId16" Type="http://schemas.openxmlformats.org/officeDocument/2006/relationships/slideLayout" Target="../slideLayouts/slideLayout201.xml"/><Relationship Id="rId20" Type="http://schemas.openxmlformats.org/officeDocument/2006/relationships/slideLayout" Target="../slideLayouts/slideLayout205.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24" Type="http://schemas.openxmlformats.org/officeDocument/2006/relationships/image" Target="../media/image6.bin"/><Relationship Id="rId5" Type="http://schemas.openxmlformats.org/officeDocument/2006/relationships/slideLayout" Target="../slideLayouts/slideLayout190.xml"/><Relationship Id="rId15" Type="http://schemas.openxmlformats.org/officeDocument/2006/relationships/slideLayout" Target="../slideLayouts/slideLayout200.xml"/><Relationship Id="rId23" Type="http://schemas.openxmlformats.org/officeDocument/2006/relationships/theme" Target="../theme/theme15.xml"/><Relationship Id="rId10" Type="http://schemas.openxmlformats.org/officeDocument/2006/relationships/slideLayout" Target="../slideLayouts/slideLayout195.xml"/><Relationship Id="rId19" Type="http://schemas.openxmlformats.org/officeDocument/2006/relationships/slideLayout" Target="../slideLayouts/slideLayout204.xml"/><Relationship Id="rId4" Type="http://schemas.openxmlformats.org/officeDocument/2006/relationships/slideLayout" Target="../slideLayouts/slideLayout189.xml"/><Relationship Id="rId9" Type="http://schemas.openxmlformats.org/officeDocument/2006/relationships/slideLayout" Target="../slideLayouts/slideLayout194.xml"/><Relationship Id="rId14" Type="http://schemas.openxmlformats.org/officeDocument/2006/relationships/slideLayout" Target="../slideLayouts/slideLayout199.xml"/><Relationship Id="rId22" Type="http://schemas.openxmlformats.org/officeDocument/2006/relationships/slideLayout" Target="../slideLayouts/slideLayout20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image" Target="../media/image13.jpg"/><Relationship Id="rId2" Type="http://schemas.openxmlformats.org/officeDocument/2006/relationships/slideLayout" Target="../slideLayouts/slideLayout209.xml"/><Relationship Id="rId16" Type="http://schemas.openxmlformats.org/officeDocument/2006/relationships/theme" Target="../theme/theme16.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slideLayout" Target="../slideLayouts/slideLayout222.xml"/><Relationship Id="rId10" Type="http://schemas.openxmlformats.org/officeDocument/2006/relationships/slideLayout" Target="../slideLayouts/slideLayout217.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30.xml"/><Relationship Id="rId13" Type="http://schemas.openxmlformats.org/officeDocument/2006/relationships/slideLayout" Target="../slideLayouts/slideLayout235.xml"/><Relationship Id="rId18" Type="http://schemas.openxmlformats.org/officeDocument/2006/relationships/slideLayout" Target="../slideLayouts/slideLayout240.xml"/><Relationship Id="rId3" Type="http://schemas.openxmlformats.org/officeDocument/2006/relationships/slideLayout" Target="../slideLayouts/slideLayout225.xml"/><Relationship Id="rId21" Type="http://schemas.openxmlformats.org/officeDocument/2006/relationships/slideLayout" Target="../slideLayouts/slideLayout243.xml"/><Relationship Id="rId7" Type="http://schemas.openxmlformats.org/officeDocument/2006/relationships/slideLayout" Target="../slideLayouts/slideLayout229.xml"/><Relationship Id="rId12" Type="http://schemas.openxmlformats.org/officeDocument/2006/relationships/slideLayout" Target="../slideLayouts/slideLayout234.xml"/><Relationship Id="rId17" Type="http://schemas.openxmlformats.org/officeDocument/2006/relationships/slideLayout" Target="../slideLayouts/slideLayout239.xml"/><Relationship Id="rId25" Type="http://schemas.openxmlformats.org/officeDocument/2006/relationships/image" Target="../media/image6.bin"/><Relationship Id="rId2" Type="http://schemas.openxmlformats.org/officeDocument/2006/relationships/slideLayout" Target="../slideLayouts/slideLayout224.xml"/><Relationship Id="rId16" Type="http://schemas.openxmlformats.org/officeDocument/2006/relationships/slideLayout" Target="../slideLayouts/slideLayout238.xml"/><Relationship Id="rId20" Type="http://schemas.openxmlformats.org/officeDocument/2006/relationships/slideLayout" Target="../slideLayouts/slideLayout242.xml"/><Relationship Id="rId1" Type="http://schemas.openxmlformats.org/officeDocument/2006/relationships/slideLayout" Target="../slideLayouts/slideLayout223.xml"/><Relationship Id="rId6" Type="http://schemas.openxmlformats.org/officeDocument/2006/relationships/slideLayout" Target="../slideLayouts/slideLayout228.xml"/><Relationship Id="rId11" Type="http://schemas.openxmlformats.org/officeDocument/2006/relationships/slideLayout" Target="../slideLayouts/slideLayout233.xml"/><Relationship Id="rId24" Type="http://schemas.openxmlformats.org/officeDocument/2006/relationships/theme" Target="../theme/theme17.xml"/><Relationship Id="rId5" Type="http://schemas.openxmlformats.org/officeDocument/2006/relationships/slideLayout" Target="../slideLayouts/slideLayout227.xml"/><Relationship Id="rId15" Type="http://schemas.openxmlformats.org/officeDocument/2006/relationships/slideLayout" Target="../slideLayouts/slideLayout237.xml"/><Relationship Id="rId23" Type="http://schemas.openxmlformats.org/officeDocument/2006/relationships/slideLayout" Target="../slideLayouts/slideLayout245.xml"/><Relationship Id="rId10" Type="http://schemas.openxmlformats.org/officeDocument/2006/relationships/slideLayout" Target="../slideLayouts/slideLayout232.xml"/><Relationship Id="rId19" Type="http://schemas.openxmlformats.org/officeDocument/2006/relationships/slideLayout" Target="../slideLayouts/slideLayout241.xml"/><Relationship Id="rId4" Type="http://schemas.openxmlformats.org/officeDocument/2006/relationships/slideLayout" Target="../slideLayouts/slideLayout226.xml"/><Relationship Id="rId9" Type="http://schemas.openxmlformats.org/officeDocument/2006/relationships/slideLayout" Target="../slideLayouts/slideLayout231.xml"/><Relationship Id="rId14" Type="http://schemas.openxmlformats.org/officeDocument/2006/relationships/slideLayout" Target="../slideLayouts/slideLayout236.xml"/><Relationship Id="rId22" Type="http://schemas.openxmlformats.org/officeDocument/2006/relationships/slideLayout" Target="../slideLayouts/slideLayout2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27"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15898286"/>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 id="2147484099" r:id="rId12"/>
    <p:sldLayoutId id="2147484100" r:id="rId13"/>
    <p:sldLayoutId id="2147484101" r:id="rId14"/>
    <p:sldLayoutId id="2147484102" r:id="rId15"/>
    <p:sldLayoutId id="2147484103" r:id="rId16"/>
    <p:sldLayoutId id="2147484104" r:id="rId17"/>
    <p:sldLayoutId id="2147484105" r:id="rId18"/>
    <p:sldLayoutId id="2147484106" r:id="rId19"/>
    <p:sldLayoutId id="2147484107" r:id="rId20"/>
    <p:sldLayoutId id="2147484108" r:id="rId21"/>
    <p:sldLayoutId id="214748410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1387573"/>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 id="2147484123" r:id="rId12"/>
    <p:sldLayoutId id="2147484124" r:id="rId13"/>
    <p:sldLayoutId id="2147484125" r:id="rId14"/>
    <p:sldLayoutId id="214748412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45894228"/>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 id="2147484140" r:id="rId12"/>
    <p:sldLayoutId id="2147484141" r:id="rId13"/>
    <p:sldLayoutId id="2147484142" r:id="rId14"/>
    <p:sldLayoutId id="2147484143" r:id="rId15"/>
    <p:sldLayoutId id="2147484144" r:id="rId16"/>
    <p:sldLayoutId id="2147484145" r:id="rId17"/>
    <p:sldLayoutId id="2147484146" r:id="rId18"/>
    <p:sldLayoutId id="2147484147" r:id="rId19"/>
    <p:sldLayoutId id="2147484148" r:id="rId20"/>
    <p:sldLayoutId id="2147484149" r:id="rId21"/>
    <p:sldLayoutId id="2147484150" r:id="rId22"/>
    <p:sldLayoutId id="214748415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5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3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245.xml"/><Relationship Id="rId7" Type="http://schemas.openxmlformats.org/officeDocument/2006/relationships/image" Target="../media/image4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80D441C1-2199-A8CF-82CC-35A8278B8C2E}"/>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855279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2A6D8761-EE39-F78D-3341-A25029D5FD56}"/>
              </a:ext>
            </a:extLst>
          </p:cNvPr>
          <p:cNvGrpSpPr/>
          <p:nvPr/>
        </p:nvGrpSpPr>
        <p:grpSpPr>
          <a:xfrm flipH="1">
            <a:off x="637196" y="1930700"/>
            <a:ext cx="3780000" cy="1332000"/>
            <a:chOff x="628649" y="3482113"/>
            <a:chExt cx="3780000" cy="1332000"/>
          </a:xfrm>
        </p:grpSpPr>
        <p:sp>
          <p:nvSpPr>
            <p:cNvPr id="7" name="Rectangle : coins arrondis 6">
              <a:extLst>
                <a:ext uri="{FF2B5EF4-FFF2-40B4-BE49-F238E27FC236}">
                  <a16:creationId xmlns:a16="http://schemas.microsoft.com/office/drawing/2014/main" id="{C2E2D278-E68C-DB17-0A39-709462F95B7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8" name="Organigramme : Terminateur 7">
              <a:extLst>
                <a:ext uri="{FF2B5EF4-FFF2-40B4-BE49-F238E27FC236}">
                  <a16:creationId xmlns:a16="http://schemas.microsoft.com/office/drawing/2014/main" id="{977A034D-9E34-DBBC-8538-69018D249B5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4 -</a:t>
              </a:r>
            </a:p>
          </p:txBody>
        </p:sp>
      </p:grpSp>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3 - </a:t>
              </a: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a:solidFill>
            <a:srgbClr val="5BCAC5"/>
          </a:solidFill>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grp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grp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1 - </a:t>
              </a:r>
            </a:p>
          </p:txBody>
        </p:sp>
      </p:gr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rgbClr val="ECF8FB"/>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2000" b="1" i="0" u="none" strike="noStrike" kern="1200" cap="none" spc="0" normalizeH="0" baseline="0" noProof="0" dirty="0">
                <a:ln>
                  <a:noFill/>
                </a:ln>
                <a:solidFill>
                  <a:srgbClr val="434E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فهم المسموع – إملاء - كتابة</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2000" b="1" i="0" u="none" strike="noStrike" kern="1200" cap="none" spc="0" normalizeH="0" baseline="0" noProof="0" dirty="0">
                <a:ln>
                  <a:noFill/>
                </a:ln>
                <a:solidFill>
                  <a:srgbClr val="434E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تقويم جماعي موجه</a:t>
            </a:r>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تصحيح إنتاجات المتعلمين الكتابية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تفريغ النتائج </a:t>
            </a:r>
            <a:endPar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sp>
        <p:nvSpPr>
          <p:cNvPr id="34" name="Espace réservé du texte 25">
            <a:extLst>
              <a:ext uri="{FF2B5EF4-FFF2-40B4-BE49-F238E27FC236}">
                <a16:creationId xmlns:a16="http://schemas.microsoft.com/office/drawing/2014/main" id="{0DA4449F-6089-7F82-1C13-D09CEF4636D7}"/>
              </a:ext>
            </a:extLst>
          </p:cNvPr>
          <p:cNvSpPr txBox="1">
            <a:spLocks/>
          </p:cNvSpPr>
          <p:nvPr/>
        </p:nvSpPr>
        <p:spPr>
          <a:xfrm>
            <a:off x="4923389" y="390422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Arial" panose="020B0604020202020204" pitchFamily="34" charset="0"/>
              <a:buNone/>
              <a:tabLst/>
              <a:defRPr/>
            </a:pPr>
            <a:endPar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تصحيح إنتاجات المتعلمين الكتابية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تفريغ النتائج </a:t>
            </a:r>
            <a:endPar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a:p>
            <a:pPr marL="0" marR="0" lvl="0" indent="0" algn="r" defTabSz="914400" rtl="1" eaLnBrk="1" fontAlgn="auto" latinLnBrk="0" hangingPunct="1">
              <a:lnSpc>
                <a:spcPct val="100000"/>
              </a:lnSpc>
              <a:spcBef>
                <a:spcPts val="300"/>
              </a:spcBef>
              <a:spcAft>
                <a:spcPts val="0"/>
              </a:spcAft>
              <a:buClrTx/>
              <a:buSzTx/>
              <a:buFont typeface="Arial" panose="020B0604020202020204" pitchFamily="34" charset="0"/>
              <a:buNone/>
              <a:tabLst/>
              <a:defRPr/>
            </a:pPr>
            <a:endPar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8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معجم – تحدث</a:t>
            </a:r>
            <a:r>
              <a:rPr kumimoji="0" lang="ar-MA" sz="18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 قراءة</a:t>
            </a:r>
            <a:endParaRPr kumimoji="0" lang="tzm-Arab-MA" sz="18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8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تقويم فردي للمجموعة الثالثة</a:t>
            </a:r>
            <a:endParaRPr kumimoji="0" lang="tzm-Arab-MA" sz="12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sp>
        <p:nvSpPr>
          <p:cNvPr id="9" name="Espace réservé du texte 25">
            <a:extLst>
              <a:ext uri="{FF2B5EF4-FFF2-40B4-BE49-F238E27FC236}">
                <a16:creationId xmlns:a16="http://schemas.microsoft.com/office/drawing/2014/main" id="{8D96596D-5888-60FB-815A-ADB2D0B6BACE}"/>
              </a:ext>
            </a:extLst>
          </p:cNvPr>
          <p:cNvSpPr txBox="1">
            <a:spLocks/>
          </p:cNvSpPr>
          <p:nvPr/>
        </p:nvSpPr>
        <p:spPr>
          <a:xfrm>
            <a:off x="772649" y="2340000"/>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20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معجم – تحدث</a:t>
            </a:r>
            <a:r>
              <a:rPr kumimoji="0" lang="ar-MA" sz="20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 قراءة</a:t>
            </a:r>
            <a:endParaRPr kumimoji="0" lang="tzm-Arab-MA" sz="20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20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تقويم فردي للمجموعة الثالثة</a:t>
            </a:r>
          </a:p>
        </p:txBody>
      </p:sp>
    </p:spTree>
    <p:extLst>
      <p:ext uri="{BB962C8B-B14F-4D97-AF65-F5344CB8AC3E}">
        <p14:creationId xmlns:p14="http://schemas.microsoft.com/office/powerpoint/2010/main" val="7141726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139806"/>
            <a:ext cx="7886700" cy="523785"/>
          </a:xfrm>
        </p:spPr>
        <p:txBody>
          <a:bodyPr/>
          <a:lstStyle/>
          <a:p>
            <a:pPr rtl="1"/>
            <a:r>
              <a:rPr lang="ar-MA" sz="4400" dirty="0">
                <a:solidFill>
                  <a:srgbClr val="424D7B"/>
                </a:solidFill>
                <a:latin typeface="Microsoft Uighur" panose="02000000000000000000" pitchFamily="2" charset="-78"/>
              </a:rPr>
              <a:t>الكفايات المعنية بالاختبار</a:t>
            </a:r>
            <a:endParaRPr lang="fr-MA" sz="4400" dirty="0">
              <a:solidFill>
                <a:srgbClr val="424D7B"/>
              </a:solidFill>
              <a:latin typeface="Microsoft Uighur" panose="02000000000000000000" pitchFamily="2" charset="-78"/>
            </a:endParaRPr>
          </a:p>
        </p:txBody>
      </p:sp>
      <p:pic>
        <p:nvPicPr>
          <p:cNvPr id="3" name="Image 2" descr="Une image contenant texte, capture d’écran, nombre, Police&#10;&#10;Le contenu généré par l’IA peut être incorrect.">
            <a:extLst>
              <a:ext uri="{FF2B5EF4-FFF2-40B4-BE49-F238E27FC236}">
                <a16:creationId xmlns:a16="http://schemas.microsoft.com/office/drawing/2014/main" id="{40CF68B2-B906-98E9-2F7B-71AC2F012DD7}"/>
              </a:ext>
            </a:extLst>
          </p:cNvPr>
          <p:cNvPicPr>
            <a:picLocks noChangeAspect="1"/>
          </p:cNvPicPr>
          <p:nvPr/>
        </p:nvPicPr>
        <p:blipFill>
          <a:blip r:embed="rId2"/>
          <a:stretch>
            <a:fillRect/>
          </a:stretch>
        </p:blipFill>
        <p:spPr>
          <a:xfrm>
            <a:off x="2082511" y="1739152"/>
            <a:ext cx="4809642" cy="4589929"/>
          </a:xfrm>
          <a:prstGeom prst="rect">
            <a:avLst/>
          </a:prstGeom>
        </p:spPr>
      </p:pic>
    </p:spTree>
    <p:extLst>
      <p:ext uri="{BB962C8B-B14F-4D97-AF65-F5344CB8AC3E}">
        <p14:creationId xmlns:p14="http://schemas.microsoft.com/office/powerpoint/2010/main" val="12170044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530942" y="1799303"/>
            <a:ext cx="7924799" cy="4149213"/>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توزيع المتعلمين لثلاث مجموعات، حيث يتم تمرير الروائز الفردية (المعجم / التحدث/ القراءة) في اليوم الأول للمجموعة الأولى وفي اليوم الثاني للمجموعة الثانية، وفي اليوم الثالث للمجموعة الثالثة.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النموذج الأول من الروائز موجه للمجموعة الأولى، والنموذج الثاني موجه للمجموعة الثانية والنموذج الثالث موجه للمجموعة الثالثة.</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 أو بأنشطة الرسم والتلوين.</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تمرير رائزي فهم المسموع والكتابة بشكل جماعي وموجه: يجيب كل تلميذ بشكل فردي  على كراسته في الوقت نفسه.</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الاحتفاظ بكراسة التقويم داخل الفصل.</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8181018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3235338"/>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algn="ctr" rtl="1"/>
              <a:r>
                <a:rPr lang="ar-MA" sz="4800" b="1" dirty="0">
                  <a:solidFill>
                    <a:srgbClr val="0097B2"/>
                  </a:solidFill>
                  <a:latin typeface="Microsoft Uighur" panose="02000000000000000000" pitchFamily="2" charset="-78"/>
                  <a:cs typeface="Microsoft Uighur" panose="02000000000000000000" pitchFamily="2" charset="-78"/>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algn="ctr"/>
              <a:r>
                <a:rPr lang="ar-MA" sz="4800" b="1" dirty="0">
                  <a:solidFill>
                    <a:srgbClr val="C00000"/>
                  </a:solidFill>
                  <a:latin typeface="Microsoft Uighur" panose="02000000000000000000" pitchFamily="2" charset="-78"/>
                  <a:cs typeface="Microsoft Uighur" panose="02000000000000000000" pitchFamily="2" charset="-78"/>
                </a:rPr>
                <a:t>تقويم فردي</a:t>
              </a:r>
              <a:endParaRPr lang="ar-MA" sz="2800" b="1" dirty="0">
                <a:solidFill>
                  <a:srgbClr val="C00000"/>
                </a:solidFill>
                <a:latin typeface="Microsoft Uighur" panose="02000000000000000000" pitchFamily="2" charset="-78"/>
                <a:cs typeface="Microsoft Uighur" panose="02000000000000000000" pitchFamily="2" charset="-78"/>
              </a:endParaRPr>
            </a:p>
          </p:txBody>
        </p:sp>
      </p:grpSp>
      <p:sp>
        <p:nvSpPr>
          <p:cNvPr id="8" name="ZoneTexte 7">
            <a:extLst>
              <a:ext uri="{FF2B5EF4-FFF2-40B4-BE49-F238E27FC236}">
                <a16:creationId xmlns:a16="http://schemas.microsoft.com/office/drawing/2014/main" id="{10C8043B-0DA0-48B5-AD41-F772FE73D3EE}"/>
              </a:ext>
            </a:extLst>
          </p:cNvPr>
          <p:cNvSpPr txBox="1"/>
          <p:nvPr/>
        </p:nvSpPr>
        <p:spPr>
          <a:xfrm>
            <a:off x="1388824" y="1840392"/>
            <a:ext cx="6366352" cy="1107996"/>
          </a:xfrm>
          <a:prstGeom prst="rect">
            <a:avLst/>
          </a:prstGeom>
          <a:noFill/>
        </p:spPr>
        <p:txBody>
          <a:bodyPr wrap="square" rtlCol="0">
            <a:spAutoFit/>
          </a:bodyPr>
          <a:lstStyle/>
          <a:p>
            <a:pPr algn="ctr" rtl="1"/>
            <a:r>
              <a:rPr lang="ar-MA" sz="6600" b="1" dirty="0">
                <a:solidFill>
                  <a:srgbClr val="215968"/>
                </a:solidFill>
                <a:latin typeface="Microsoft Uighur" panose="02000000000000000000" pitchFamily="2" charset="-78"/>
                <a:cs typeface="Microsoft Uighur" panose="02000000000000000000" pitchFamily="2" charset="-78"/>
              </a:rPr>
              <a:t>اليوم 2 (النموذج 1)</a:t>
            </a:r>
          </a:p>
        </p:txBody>
      </p:sp>
    </p:spTree>
    <p:extLst>
      <p:ext uri="{BB962C8B-B14F-4D97-AF65-F5344CB8AC3E}">
        <p14:creationId xmlns:p14="http://schemas.microsoft.com/office/powerpoint/2010/main" val="266237703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a:defRPr/>
            </a:pPr>
            <a:r>
              <a:rPr lang="ar-MA" sz="2400" i="1" dirty="0">
                <a:solidFill>
                  <a:schemeClr val="bg1">
                    <a:lumMod val="65000"/>
                  </a:schemeClr>
                </a:solidFill>
                <a:latin typeface="Microsoft Uighur" panose="02000000000000000000" pitchFamily="2" charset="-78"/>
                <a:cs typeface="Microsoft Uighur" panose="02000000000000000000" pitchFamily="2" charset="-78"/>
              </a:rPr>
              <a:t>يشغل  الأستاذ  المتعلمين غير المعنيين بروائز المعجم والتحدث والطلاقة بنشاط قرائي أو كتابي، ويمكن أيضا أن يشغلهم بالرسم والتلوين.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texte, capture d’écran, écriture manuscrite, nombre&#10;&#10;Le contenu généré par l’IA peut être incorrect.">
            <a:extLst>
              <a:ext uri="{FF2B5EF4-FFF2-40B4-BE49-F238E27FC236}">
                <a16:creationId xmlns:a16="http://schemas.microsoft.com/office/drawing/2014/main" id="{735B4AAF-9E4A-6176-B69E-B75616D3BC95}"/>
              </a:ext>
            </a:extLst>
          </p:cNvPr>
          <p:cNvPicPr>
            <a:picLocks noChangeAspect="1"/>
          </p:cNvPicPr>
          <p:nvPr/>
        </p:nvPicPr>
        <p:blipFill>
          <a:blip r:embed="rId4"/>
          <a:stretch>
            <a:fillRect/>
          </a:stretch>
        </p:blipFill>
        <p:spPr>
          <a:xfrm>
            <a:off x="908203" y="1513226"/>
            <a:ext cx="2919459" cy="4230801"/>
          </a:xfrm>
          <a:prstGeom prst="rect">
            <a:avLst/>
          </a:prstGeom>
        </p:spPr>
      </p:pic>
      <p:pic>
        <p:nvPicPr>
          <p:cNvPr id="7" name="Image 6" descr="Une image contenant texte, écriture manuscrite, capture d’écran, Police&#10;&#10;Le contenu généré par l’IA peut être incorrect.">
            <a:extLst>
              <a:ext uri="{FF2B5EF4-FFF2-40B4-BE49-F238E27FC236}">
                <a16:creationId xmlns:a16="http://schemas.microsoft.com/office/drawing/2014/main" id="{00A3325C-665B-F121-5CED-858E32DD3171}"/>
              </a:ext>
            </a:extLst>
          </p:cNvPr>
          <p:cNvPicPr>
            <a:picLocks noChangeAspect="1"/>
          </p:cNvPicPr>
          <p:nvPr/>
        </p:nvPicPr>
        <p:blipFill>
          <a:blip r:embed="rId5"/>
          <a:stretch>
            <a:fillRect/>
          </a:stretch>
        </p:blipFill>
        <p:spPr>
          <a:xfrm>
            <a:off x="1775710" y="1656798"/>
            <a:ext cx="2833239" cy="4232455"/>
          </a:xfrm>
          <a:prstGeom prst="rect">
            <a:avLst/>
          </a:prstGeom>
        </p:spPr>
      </p:pic>
      <p:pic>
        <p:nvPicPr>
          <p:cNvPr id="11" name="Image 10" descr="Une image contenant texte, capture d’écran, nombre, Police&#10;&#10;Le contenu généré par l’IA peut être incorrect.">
            <a:extLst>
              <a:ext uri="{FF2B5EF4-FFF2-40B4-BE49-F238E27FC236}">
                <a16:creationId xmlns:a16="http://schemas.microsoft.com/office/drawing/2014/main" id="{DE64CC16-A0E8-5BB4-23C6-B7061F8C02C9}"/>
              </a:ext>
            </a:extLst>
          </p:cNvPr>
          <p:cNvPicPr>
            <a:picLocks noChangeAspect="1"/>
          </p:cNvPicPr>
          <p:nvPr/>
        </p:nvPicPr>
        <p:blipFill>
          <a:blip r:embed="rId6"/>
          <a:stretch>
            <a:fillRect/>
          </a:stretch>
        </p:blipFill>
        <p:spPr>
          <a:xfrm>
            <a:off x="2593870" y="1834006"/>
            <a:ext cx="2898044" cy="4214704"/>
          </a:xfrm>
          <a:prstGeom prst="rect">
            <a:avLst/>
          </a:prstGeom>
        </p:spPr>
      </p:pic>
      <p:pic>
        <p:nvPicPr>
          <p:cNvPr id="14" name="Image 13" descr="Une image contenant texte, capture d’écran, Police, nombre&#10;&#10;Le contenu généré par l’IA peut être incorrect.">
            <a:extLst>
              <a:ext uri="{FF2B5EF4-FFF2-40B4-BE49-F238E27FC236}">
                <a16:creationId xmlns:a16="http://schemas.microsoft.com/office/drawing/2014/main" id="{20C6D6EC-A0D4-6F1D-4B09-12F1C86D6AE3}"/>
              </a:ext>
            </a:extLst>
          </p:cNvPr>
          <p:cNvPicPr>
            <a:picLocks noChangeAspect="1"/>
          </p:cNvPicPr>
          <p:nvPr/>
        </p:nvPicPr>
        <p:blipFill>
          <a:blip r:embed="rId7"/>
          <a:stretch>
            <a:fillRect/>
          </a:stretch>
        </p:blipFill>
        <p:spPr>
          <a:xfrm>
            <a:off x="3429146" y="1922079"/>
            <a:ext cx="2880928" cy="4286088"/>
          </a:xfrm>
          <a:prstGeom prst="rect">
            <a:avLst/>
          </a:prstGeom>
        </p:spPr>
      </p:pic>
      <p:pic>
        <p:nvPicPr>
          <p:cNvPr id="16" name="Image 15">
            <a:extLst>
              <a:ext uri="{FF2B5EF4-FFF2-40B4-BE49-F238E27FC236}">
                <a16:creationId xmlns:a16="http://schemas.microsoft.com/office/drawing/2014/main" id="{382CE362-C7BF-F617-761A-607EC8F944E9}"/>
              </a:ext>
            </a:extLst>
          </p:cNvPr>
          <p:cNvPicPr>
            <a:picLocks noChangeAspect="1"/>
          </p:cNvPicPr>
          <p:nvPr/>
        </p:nvPicPr>
        <p:blipFill>
          <a:blip r:embed="rId8"/>
          <a:stretch>
            <a:fillRect/>
          </a:stretch>
        </p:blipFill>
        <p:spPr>
          <a:xfrm>
            <a:off x="4313731" y="2051633"/>
            <a:ext cx="2879457" cy="4232455"/>
          </a:xfrm>
          <a:prstGeom prst="rect">
            <a:avLst/>
          </a:prstGeom>
        </p:spPr>
      </p:pic>
      <p:pic>
        <p:nvPicPr>
          <p:cNvPr id="18" name="Image 17" descr="Une image contenant texte, capture d’écran&#10;&#10;Le contenu généré par l’IA peut être incorrect.">
            <a:extLst>
              <a:ext uri="{FF2B5EF4-FFF2-40B4-BE49-F238E27FC236}">
                <a16:creationId xmlns:a16="http://schemas.microsoft.com/office/drawing/2014/main" id="{D7138819-ACF3-B34E-00F7-0C0DA0E78C96}"/>
              </a:ext>
            </a:extLst>
          </p:cNvPr>
          <p:cNvPicPr>
            <a:picLocks noChangeAspect="1"/>
          </p:cNvPicPr>
          <p:nvPr/>
        </p:nvPicPr>
        <p:blipFill>
          <a:blip r:embed="rId9"/>
          <a:stretch>
            <a:fillRect/>
          </a:stretch>
        </p:blipFill>
        <p:spPr>
          <a:xfrm>
            <a:off x="5148038" y="2067305"/>
            <a:ext cx="2982213" cy="4343029"/>
          </a:xfrm>
          <a:prstGeom prst="rect">
            <a:avLst/>
          </a:prstGeom>
        </p:spPr>
      </p:pic>
    </p:spTree>
    <p:extLst>
      <p:ext uri="{BB962C8B-B14F-4D97-AF65-F5344CB8AC3E}">
        <p14:creationId xmlns:p14="http://schemas.microsoft.com/office/powerpoint/2010/main" val="931526978"/>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كم: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28650" y="1139806"/>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366212" y="11004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862130" y="1703872"/>
          <a:ext cx="7419740" cy="4843845"/>
        </p:xfrm>
        <a:graphic>
          <a:graphicData uri="http://schemas.openxmlformats.org/drawingml/2006/table">
            <a:tbl>
              <a:tblPr rtl="1" firstRow="1" firstCol="1" bandRow="1">
                <a:tableStyleId>{2C733AFA-3FCC-4A63-ADFC-33A60633C5B0}</a:tableStyleId>
              </a:tblPr>
              <a:tblGrid>
                <a:gridCol w="1556605">
                  <a:extLst>
                    <a:ext uri="{9D8B030D-6E8A-4147-A177-3AD203B41FA5}">
                      <a16:colId xmlns:a16="http://schemas.microsoft.com/office/drawing/2014/main" val="3323234144"/>
                    </a:ext>
                  </a:extLst>
                </a:gridCol>
                <a:gridCol w="1750142">
                  <a:extLst>
                    <a:ext uri="{9D8B030D-6E8A-4147-A177-3AD203B41FA5}">
                      <a16:colId xmlns:a16="http://schemas.microsoft.com/office/drawing/2014/main" val="2565114659"/>
                    </a:ext>
                  </a:extLst>
                </a:gridCol>
                <a:gridCol w="1199536">
                  <a:extLst>
                    <a:ext uri="{9D8B030D-6E8A-4147-A177-3AD203B41FA5}">
                      <a16:colId xmlns:a16="http://schemas.microsoft.com/office/drawing/2014/main" val="3934179830"/>
                    </a:ext>
                  </a:extLst>
                </a:gridCol>
                <a:gridCol w="1297640">
                  <a:extLst>
                    <a:ext uri="{9D8B030D-6E8A-4147-A177-3AD203B41FA5}">
                      <a16:colId xmlns:a16="http://schemas.microsoft.com/office/drawing/2014/main" val="3766131389"/>
                    </a:ext>
                  </a:extLst>
                </a:gridCol>
                <a:gridCol w="1615817">
                  <a:extLst>
                    <a:ext uri="{9D8B030D-6E8A-4147-A177-3AD203B41FA5}">
                      <a16:colId xmlns:a16="http://schemas.microsoft.com/office/drawing/2014/main" val="3039591845"/>
                    </a:ext>
                  </a:extLst>
                </a:gridCol>
              </a:tblGrid>
              <a:tr h="543258">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a:t>
                      </a:r>
                      <a:endParaRPr lang="fr-MA" sz="1100" b="1" kern="100" dirty="0">
                        <a:effectLst/>
                      </a:endParaRPr>
                    </a:p>
                    <a:p>
                      <a:pPr algn="ctr" rtl="1">
                        <a:lnSpc>
                          <a:spcPct val="115000"/>
                        </a:lnSpc>
                        <a:spcAft>
                          <a:spcPts val="800"/>
                        </a:spcAft>
                        <a:buNone/>
                      </a:pPr>
                      <a:r>
                        <a:rPr lang="ar-MA" sz="1400" b="1" kern="100" dirty="0">
                          <a:effectLst/>
                        </a:rPr>
                        <a:t>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20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ملاحظة</a:t>
                      </a:r>
                      <a:endParaRPr lang="fr-MA" sz="20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مم تتكون أسرتك؟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أفراد أسرته: أمي وأبي وأختي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عدم ذكر جميع أفراد الأسرة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rowSpan="4">
                  <a:txBody>
                    <a:bodyPr/>
                    <a:lstStyle/>
                    <a:p>
                      <a:pPr algn="ctr" rtl="1">
                        <a:lnSpc>
                          <a:spcPct val="115000"/>
                        </a:lnSpc>
                        <a:spcAft>
                          <a:spcPts val="800"/>
                        </a:spcAft>
                        <a:buNone/>
                      </a:pPr>
                      <a:r>
                        <a:rPr lang="ar-MA" sz="1600" b="1" kern="100" dirty="0">
                          <a:solidFill>
                            <a:schemeClr val="tx1"/>
                          </a:solidFill>
                          <a:effectLst/>
                          <a:latin typeface="Aptos" panose="020B0004020202020204" pitchFamily="34" charset="0"/>
                          <a:ea typeface="Aptos" panose="020B0004020202020204" pitchFamily="34" charset="0"/>
                          <a:cs typeface="Arial" panose="020B0604020202020204" pitchFamily="34" charset="0"/>
                        </a:rPr>
                        <a:t>إذا كان التلميذ يتيما فلا يسأل عن أمه وأبيه وإنما يتم طرح أسئلة أخرى مثل: مع من تعيش؟ من يعتني بك؟ ماذا تحب أن تفعل؟ يمكن قبول ترديد الإجابة التي حفظها في الحصة. ويمكن أيضا استبدال الأسئلة بأخرى للتعريف بنفسه. </a:t>
                      </a:r>
                      <a:endParaRPr lang="fr-MA" sz="1600" b="1" kern="100" dirty="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اسم أمك وكيف هي؟</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اسم أمه ويصفها: أمي اسمها ... وهي (أو أمي) ....</a:t>
                      </a: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vMerge="1">
                  <a:txBody>
                    <a:bodyPr/>
                    <a:lstStyle/>
                    <a:p>
                      <a:pPr algn="ctr" rtl="1">
                        <a:lnSpc>
                          <a:spcPct val="115000"/>
                        </a:lnSpc>
                        <a:spcAft>
                          <a:spcPts val="800"/>
                        </a:spcAft>
                        <a:buNone/>
                      </a:pP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 اسم أبيك وكيف هو؟</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اسم أبيه ويصفه: أبي اسمه.... وهو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vMerge="1">
                  <a:txBody>
                    <a:bodyPr/>
                    <a:lstStyle/>
                    <a:p>
                      <a:pPr algn="ctr" rtl="1">
                        <a:lnSpc>
                          <a:spcPct val="115000"/>
                        </a:lnSpc>
                        <a:spcAft>
                          <a:spcPts val="800"/>
                        </a:spcAft>
                        <a:buNone/>
                      </a:pP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911587">
                <a:tc>
                  <a:txBody>
                    <a:bodyPr/>
                    <a:lstStyle/>
                    <a:p>
                      <a:pPr algn="ctr" rtl="1">
                        <a:lnSpc>
                          <a:spcPct val="115000"/>
                        </a:lnSpc>
                        <a:spcAft>
                          <a:spcPts val="800"/>
                        </a:spcAft>
                        <a:buNone/>
                      </a:pPr>
                      <a:r>
                        <a:rPr lang="ar-MA" sz="2000" b="0" kern="100" dirty="0">
                          <a:solidFill>
                            <a:srgbClr val="434E7B"/>
                          </a:solidFill>
                          <a:effectLst/>
                        </a:rPr>
                        <a:t>ماذا تحب أن تفعل مع أسرتك؟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أحب أن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vMerge="1">
                  <a:txBody>
                    <a:bodyPr/>
                    <a:lstStyle/>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714383561"/>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598241" y="75600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أربع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مم تتكون أسرتك؟ ما اسم أمك وكيف هي؟ ما اسم أبيك وكيف هو؟ ماذا تحب أن تفعل مع أسرتك؟</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28650" y="884168"/>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61180" y="88416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233712" y="1606924"/>
          <a:ext cx="6676575" cy="4697033"/>
        </p:xfrm>
        <a:graphic>
          <a:graphicData uri="http://schemas.openxmlformats.org/drawingml/2006/table">
            <a:tbl>
              <a:tblPr rtl="1" firstRow="1" firstCol="1" bandRow="1">
                <a:tableStyleId>{2C733AFA-3FCC-4A63-ADFC-33A60633C5B0}</a:tableStyleId>
              </a:tblPr>
              <a:tblGrid>
                <a:gridCol w="1699054">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400" u="sng" kern="100" dirty="0">
                          <a:effectLst/>
                        </a:rPr>
                        <a:t>الصورة</a:t>
                      </a:r>
                      <a:r>
                        <a:rPr lang="ar-MA" sz="1400" kern="100" dirty="0">
                          <a:effectLst/>
                        </a:rPr>
                        <a:t> 1</a:t>
                      </a:r>
                      <a:endParaRPr lang="fr-MA" sz="1400" kern="100" dirty="0">
                        <a:effectLst/>
                      </a:endParaRPr>
                    </a:p>
                    <a:p>
                      <a:pPr algn="r" rtl="1">
                        <a:lnSpc>
                          <a:spcPct val="115000"/>
                        </a:lnSpc>
                        <a:spcAft>
                          <a:spcPts val="800"/>
                        </a:spcAft>
                        <a:buNone/>
                      </a:pPr>
                      <a:r>
                        <a:rPr lang="ar-MA" sz="1400" kern="100" dirty="0">
                          <a:effectLst/>
                        </a:rPr>
                        <a:t>أين توجد فاتن؟</a:t>
                      </a:r>
                    </a:p>
                    <a:p>
                      <a:pPr algn="r" rtl="1">
                        <a:lnSpc>
                          <a:spcPct val="115000"/>
                        </a:lnSpc>
                        <a:spcAft>
                          <a:spcPts val="800"/>
                        </a:spcAft>
                        <a:buNone/>
                      </a:pPr>
                      <a:endParaRPr lang="ar-MA" sz="1400" kern="100" dirty="0">
                        <a:effectLst/>
                      </a:endParaRPr>
                    </a:p>
                    <a:p>
                      <a:pPr algn="r" rtl="1">
                        <a:lnSpc>
                          <a:spcPct val="115000"/>
                        </a:lnSpc>
                        <a:spcAft>
                          <a:spcPts val="800"/>
                        </a:spcAft>
                        <a:buNone/>
                      </a:pPr>
                      <a:r>
                        <a:rPr lang="ar-MA" sz="1400" kern="100" dirty="0">
                          <a:effectLst/>
                        </a:rPr>
                        <a:t>ماذا تفعل فاتن؟</a:t>
                      </a:r>
                      <a:endParaRPr lang="fr-MA" sz="1400" kern="100" dirty="0">
                        <a:effectLst/>
                        <a:latin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توجد فاتن في حديقة المنزل. </a:t>
                      </a:r>
                    </a:p>
                    <a:p>
                      <a:pPr algn="r" rtl="1">
                        <a:lnSpc>
                          <a:spcPct val="115000"/>
                        </a:lnSpc>
                        <a:spcAft>
                          <a:spcPts val="800"/>
                        </a:spcAft>
                        <a:buNone/>
                      </a:pPr>
                      <a:r>
                        <a:rPr lang="ar-MA" sz="1400" kern="100" dirty="0">
                          <a:effectLst/>
                        </a:rPr>
                        <a:t>أو: فاتن في حديقة المنزل/ توجد في حديقة المنزل.</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تعتني فاتن بالزهرة (أو البدرة/ الوردة/ النبتة). تعتني بالزهرة.</a:t>
                      </a:r>
                      <a:endParaRPr lang="fr-MA" sz="1400" kern="100" dirty="0">
                        <a:effectLst/>
                      </a:endParaRPr>
                    </a:p>
                    <a:p>
                      <a:pPr algn="r" rtl="1">
                        <a:lnSpc>
                          <a:spcPct val="115000"/>
                        </a:lnSpc>
                        <a:spcAft>
                          <a:spcPts val="800"/>
                        </a:spcAft>
                        <a:buNone/>
                      </a:pPr>
                      <a:r>
                        <a:rPr lang="ar-MA" sz="1400" kern="100" dirty="0">
                          <a:effectLst/>
                        </a:rPr>
                        <a:t>فاتن تسقي الزهرة.  تسقي الزهرة.</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400" u="sng" kern="100" dirty="0">
                          <a:effectLst/>
                        </a:rPr>
                        <a:t>الصورة</a:t>
                      </a:r>
                      <a:r>
                        <a:rPr lang="ar-MA" sz="1400" kern="100" dirty="0">
                          <a:effectLst/>
                        </a:rPr>
                        <a:t> 2</a:t>
                      </a:r>
                      <a:endParaRPr lang="fr-MA" sz="1400" kern="100" dirty="0">
                        <a:effectLst/>
                      </a:endParaRPr>
                    </a:p>
                    <a:p>
                      <a:pPr algn="r" rtl="1">
                        <a:lnSpc>
                          <a:spcPct val="115000"/>
                        </a:lnSpc>
                        <a:spcAft>
                          <a:spcPts val="800"/>
                        </a:spcAft>
                        <a:buNone/>
                      </a:pPr>
                      <a:r>
                        <a:rPr lang="ar-MA" sz="1400" kern="100" dirty="0">
                          <a:effectLst/>
                        </a:rPr>
                        <a:t>ماذا تفعل الفتاة؟</a:t>
                      </a:r>
                    </a:p>
                    <a:p>
                      <a:pPr algn="r" rtl="1">
                        <a:lnSpc>
                          <a:spcPct val="115000"/>
                        </a:lnSpc>
                        <a:spcAft>
                          <a:spcPts val="800"/>
                        </a:spcAft>
                        <a:buNone/>
                      </a:pPr>
                      <a:r>
                        <a:rPr lang="ar-MA" sz="1400" u="sng" kern="100" dirty="0">
                          <a:effectLst/>
                        </a:rPr>
                        <a:t> </a:t>
                      </a:r>
                      <a:endParaRPr lang="fr-MA" sz="1400" kern="100" dirty="0">
                        <a:effectLst/>
                      </a:endParaRPr>
                    </a:p>
                    <a:p>
                      <a:pPr algn="r" rtl="1">
                        <a:lnSpc>
                          <a:spcPct val="115000"/>
                        </a:lnSpc>
                        <a:spcAft>
                          <a:spcPts val="800"/>
                        </a:spcAft>
                        <a:buNone/>
                      </a:pPr>
                      <a:r>
                        <a:rPr lang="ar-MA" sz="1400" kern="100" dirty="0">
                          <a:effectLst/>
                        </a:rPr>
                        <a:t>ماذا يوجد فوق المائدة؟</a:t>
                      </a:r>
                      <a:endParaRPr lang="fr-MA" sz="1400" kern="100" dirty="0">
                        <a:effectLst/>
                        <a:latin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تحتفل الفتاة بعيد الميلاد.</a:t>
                      </a:r>
                      <a:endParaRPr lang="fr-MA" sz="1400" kern="100" dirty="0">
                        <a:effectLst/>
                      </a:endParaRPr>
                    </a:p>
                    <a:p>
                      <a:pPr algn="r" rtl="1">
                        <a:lnSpc>
                          <a:spcPct val="115000"/>
                        </a:lnSpc>
                        <a:spcAft>
                          <a:spcPts val="800"/>
                        </a:spcAft>
                        <a:buNone/>
                      </a:pPr>
                      <a:r>
                        <a:rPr lang="ar-MA" sz="1400" kern="100" dirty="0">
                          <a:effectLst/>
                        </a:rPr>
                        <a:t>أو: الفتاة تحتفل بعيد الميلاد.</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تحتفل بعيد الميلاد.</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يوجد فوق المائدة كعكة وهدايا (أو هدية).</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kern="100" dirty="0">
                          <a:effectLst/>
                          <a:latin typeface="Aptos" panose="020B0004020202020204" pitchFamily="34" charset="0"/>
                          <a:ea typeface="Aptos" panose="020B0004020202020204" pitchFamily="34" charset="0"/>
                          <a:cs typeface="Arial" panose="020B0604020202020204" pitchFamily="34" charset="0"/>
                        </a:rPr>
                        <a:t>أو فوق المائدة يوجد </a:t>
                      </a:r>
                      <a:r>
                        <a:rPr lang="ar-MA" sz="1400" kern="100" dirty="0">
                          <a:effectLst/>
                        </a:rPr>
                        <a:t>كعكة وهدايا (أو هدية).</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kern="100" dirty="0">
                          <a:effectLst/>
                          <a:latin typeface="Aptos" panose="020B0004020202020204" pitchFamily="34" charset="0"/>
                          <a:ea typeface="Aptos" panose="020B0004020202020204" pitchFamily="34" charset="0"/>
                          <a:cs typeface="Arial" panose="020B0604020202020204" pitchFamily="34" charset="0"/>
                        </a:rPr>
                        <a:t>أو فوق المائدة </a:t>
                      </a:r>
                      <a:r>
                        <a:rPr lang="ar-MA" sz="1400" kern="100" dirty="0">
                          <a:effectLst/>
                        </a:rPr>
                        <a:t>كعكة وهدايا (أو هدية).</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kern="100" dirty="0">
                          <a:effectLst/>
                        </a:rPr>
                        <a:t>أو يوجد كعكة وهدايا (أو هدية).</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فاتن؟ ما تفعل فاتن؟</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descr="Une image contenant dessin humoristique, Dessin animé, dessin, Animation&#10;&#10;Le contenu généré par l’IA peut être incorrect.">
            <a:extLst>
              <a:ext uri="{FF2B5EF4-FFF2-40B4-BE49-F238E27FC236}">
                <a16:creationId xmlns:a16="http://schemas.microsoft.com/office/drawing/2014/main" id="{D5566EF9-DC21-C03B-2429-7561598564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8574" y="2025445"/>
            <a:ext cx="5406851" cy="3658553"/>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720478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تفعل الفتاة؟ ماذا يوجد فوق المائدة؟ </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Visage humain, gâteau d’anniversaire, personne, anniversaire&#10;&#10;Le contenu généré par l’IA peut être incorrect.">
            <a:extLst>
              <a:ext uri="{FF2B5EF4-FFF2-40B4-BE49-F238E27FC236}">
                <a16:creationId xmlns:a16="http://schemas.microsoft.com/office/drawing/2014/main" id="{F33EB251-DEB4-89E6-9982-E6BBC950CEF9}"/>
              </a:ext>
            </a:extLst>
          </p:cNvPr>
          <p:cNvPicPr>
            <a:picLocks noChangeAspect="1"/>
          </p:cNvPicPr>
          <p:nvPr/>
        </p:nvPicPr>
        <p:blipFill>
          <a:blip r:embed="rId4">
            <a:extLst>
              <a:ext uri="{28A0092B-C50C-407E-A947-70E740481C1C}">
                <a14:useLocalDpi xmlns:a14="http://schemas.microsoft.com/office/drawing/2010/main" val="0"/>
              </a:ext>
            </a:extLst>
          </a:blip>
          <a:srcRect l="7044" t="9568" r="6787" b="28603"/>
          <a:stretch/>
        </p:blipFill>
        <p:spPr>
          <a:xfrm>
            <a:off x="1809136" y="2094272"/>
            <a:ext cx="5370348" cy="373718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1139806"/>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474839" y="11004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nvGraphicFramePr>
        <p:xfrm>
          <a:off x="1740310" y="2150185"/>
          <a:ext cx="5857611" cy="3503934"/>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أسرة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جدة (جدتي)</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غرفة الضيوف</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هدية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7" name="Espace réservé pour une image  1541">
            <a:extLst>
              <a:ext uri="{FF2B5EF4-FFF2-40B4-BE49-F238E27FC236}">
                <a16:creationId xmlns:a16="http://schemas.microsoft.com/office/drawing/2014/main" id="{B5BC3B40-BBD6-9172-D0C8-87DC758E3E9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700" r="-4700"/>
          <a:stretch/>
        </p:blipFill>
        <p:spPr>
          <a:xfrm>
            <a:off x="1899909" y="4125866"/>
            <a:ext cx="2467897" cy="2212257"/>
          </a:xfrm>
          <a:prstGeom prst="rect">
            <a:avLst/>
          </a:prstGeom>
          <a:noFill/>
          <a:ln w="9525" cap="flat" cmpd="sng">
            <a:noFill/>
            <a:prstDash val="solid"/>
            <a:round/>
            <a:headEnd type="none" w="sm" len="sm"/>
            <a:tailEnd type="none" w="sm" len="sm"/>
          </a:ln>
        </p:spPr>
      </p:pic>
      <p:pic>
        <p:nvPicPr>
          <p:cNvPr id="8" name="Image 7" descr="Une image contenant décoration d’intérieur, capture d’écran, meubles, dessin humoristique&#10;&#10;Le contenu généré par l’IA peut être incorrect.">
            <a:extLst>
              <a:ext uri="{FF2B5EF4-FFF2-40B4-BE49-F238E27FC236}">
                <a16:creationId xmlns:a16="http://schemas.microsoft.com/office/drawing/2014/main" id="{352AF546-23DF-6984-F1D3-FD0197DC93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339" y="4125866"/>
            <a:ext cx="2227068" cy="1976134"/>
          </a:xfrm>
          <a:prstGeom prst="rect">
            <a:avLst/>
          </a:prstGeom>
          <a:ln w="28575">
            <a:solidFill>
              <a:schemeClr val="bg1">
                <a:lumMod val="95000"/>
              </a:schemeClr>
            </a:solidFill>
          </a:ln>
        </p:spPr>
      </p:pic>
      <p:pic>
        <p:nvPicPr>
          <p:cNvPr id="10" name="Espace réservé pour une image  61" descr="Une image contenant habits, garçon, dessin, personne&#10;&#10;Le contenu généré par l’IA peut être incorrect.">
            <a:extLst>
              <a:ext uri="{FF2B5EF4-FFF2-40B4-BE49-F238E27FC236}">
                <a16:creationId xmlns:a16="http://schemas.microsoft.com/office/drawing/2014/main" id="{C94D281F-B889-C1E7-72E4-E45E3E79C02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700" r="-4700"/>
          <a:stretch/>
        </p:blipFill>
        <p:spPr>
          <a:xfrm>
            <a:off x="4574136" y="1759611"/>
            <a:ext cx="2524755" cy="2283678"/>
          </a:xfrm>
          <a:prstGeom prst="rect">
            <a:avLst/>
          </a:prstGeom>
          <a:noFill/>
          <a:ln w="9525" cap="flat" cmpd="sng">
            <a:noFill/>
            <a:prstDash val="solid"/>
            <a:round/>
            <a:headEnd type="none" w="sm" len="sm"/>
            <a:tailEnd type="none" w="sm" len="sm"/>
          </a:ln>
        </p:spPr>
      </p:pic>
      <p:pic>
        <p:nvPicPr>
          <p:cNvPr id="11" name="Image 10" descr="Une image contenant habits, manche, dessin, sourire&#10;&#10;Le contenu généré par l’IA peut être incorrect.">
            <a:extLst>
              <a:ext uri="{FF2B5EF4-FFF2-40B4-BE49-F238E27FC236}">
                <a16:creationId xmlns:a16="http://schemas.microsoft.com/office/drawing/2014/main" id="{CDD9ACF3-CC2D-9BCF-16A1-B2995A79EA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4942" y="1812240"/>
            <a:ext cx="2157833" cy="195981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90551" y="2566220"/>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(12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1090645"/>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533360" y="1011986"/>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536696"/>
        </p:xfrm>
        <a:graphic>
          <a:graphicData uri="http://schemas.openxmlformats.org/drawingml/2006/table">
            <a:tbl>
              <a:tblPr rtl="1" firstRow="1" firstCol="1" bandRow="1">
                <a:tableStyleId>{2C733AFA-3FCC-4A63-ADFC-33A60633C5B0}</a:tableStyleId>
              </a:tblPr>
              <a:tblGrid>
                <a:gridCol w="1426208">
                  <a:extLst>
                    <a:ext uri="{9D8B030D-6E8A-4147-A177-3AD203B41FA5}">
                      <a16:colId xmlns:a16="http://schemas.microsoft.com/office/drawing/2014/main" val="3962430757"/>
                    </a:ext>
                  </a:extLst>
                </a:gridCol>
                <a:gridCol w="2045109">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171450" indent="-171450" algn="r" rtl="1">
                        <a:lnSpc>
                          <a:spcPct val="115000"/>
                        </a:lnSpc>
                        <a:spcAft>
                          <a:spcPts val="800"/>
                        </a:spcAft>
                        <a:buFont typeface="Arial" panose="020B0604020202020204" pitchFamily="34" charset="0"/>
                        <a:buChar char="•"/>
                      </a:pPr>
                      <a:r>
                        <a:rPr lang="ar-MA" sz="1600" kern="100" dirty="0">
                          <a:effectLst/>
                          <a:latin typeface="Aptos" panose="020B0004020202020204" pitchFamily="34" charset="0"/>
                          <a:ea typeface="Aptos" panose="020B0004020202020204" pitchFamily="34" charset="0"/>
                          <a:cs typeface="Arial" panose="020B0604020202020204" pitchFamily="34" charset="0"/>
                        </a:rPr>
                        <a:t>قراءة جميع الحروف بشكل صحيح: 3 ن</a:t>
                      </a:r>
                    </a:p>
                    <a:p>
                      <a:pPr marL="171450" indent="-171450" algn="r" rtl="1">
                        <a:lnSpc>
                          <a:spcPct val="115000"/>
                        </a:lnSpc>
                        <a:spcAft>
                          <a:spcPts val="800"/>
                        </a:spcAft>
                        <a:buFont typeface="Arial" panose="020B0604020202020204" pitchFamily="34" charset="0"/>
                        <a:buChar char="•"/>
                      </a:pPr>
                      <a:r>
                        <a:rPr lang="ar-MA" sz="1600" kern="100" dirty="0">
                          <a:effectLst/>
                          <a:latin typeface="Aptos" panose="020B0004020202020204" pitchFamily="34" charset="0"/>
                          <a:ea typeface="Aptos" panose="020B0004020202020204" pitchFamily="34" charset="0"/>
                          <a:cs typeface="Arial" panose="020B0604020202020204" pitchFamily="34" charset="0"/>
                        </a:rPr>
                        <a:t>قراءة من 8 إلى 11 حرف: 2 ن</a:t>
                      </a:r>
                    </a:p>
                    <a:p>
                      <a:pPr marL="285750" indent="-285750" algn="r" rtl="1">
                        <a:lnSpc>
                          <a:spcPct val="115000"/>
                        </a:lnSpc>
                        <a:spcAft>
                          <a:spcPts val="800"/>
                        </a:spcAft>
                        <a:buFont typeface="Arial" panose="020B0604020202020204" pitchFamily="34" charset="0"/>
                        <a:buChar char="•"/>
                      </a:pPr>
                      <a:r>
                        <a:rPr lang="ar-MA" sz="1600" kern="100" dirty="0">
                          <a:effectLst/>
                          <a:latin typeface="Aptos" panose="020B0004020202020204" pitchFamily="34" charset="0"/>
                          <a:ea typeface="Aptos" panose="020B0004020202020204" pitchFamily="34" charset="0"/>
                          <a:cs typeface="Arial" panose="020B0604020202020204" pitchFamily="34" charset="0"/>
                        </a:rPr>
                        <a:t>قراءة من 4 إلى 7 حروف: 1 ن</a:t>
                      </a:r>
                    </a:p>
                    <a:p>
                      <a:pPr marL="285750" indent="-285750" algn="r" rtl="1">
                        <a:lnSpc>
                          <a:spcPct val="115000"/>
                        </a:lnSpc>
                        <a:spcAft>
                          <a:spcPts val="800"/>
                        </a:spcAft>
                        <a:buFont typeface="Arial" panose="020B0604020202020204" pitchFamily="34" charset="0"/>
                        <a:buChar char="•"/>
                      </a:pPr>
                      <a:r>
                        <a:rPr lang="ar-MA" sz="1600" kern="100" dirty="0">
                          <a:effectLst/>
                          <a:latin typeface="Aptos" panose="020B0004020202020204" pitchFamily="34" charset="0"/>
                          <a:ea typeface="Aptos" panose="020B0004020202020204" pitchFamily="34" charset="0"/>
                          <a:cs typeface="Arial" panose="020B0604020202020204" pitchFamily="34" charset="0"/>
                        </a:rPr>
                        <a:t>أقل من 4 حروف صحيحة: 0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صادَ – زَرَعَ - بِنْتٌ</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ذِراعٌ - لُعْبَةٌ</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فُسْتانٌ - طُبولٌ</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5" name="Image 4">
            <a:extLst>
              <a:ext uri="{FF2B5EF4-FFF2-40B4-BE49-F238E27FC236}">
                <a16:creationId xmlns:a16="http://schemas.microsoft.com/office/drawing/2014/main" id="{4822BD36-5BA0-50F4-0782-2E3301DB9041}"/>
              </a:ext>
            </a:extLst>
          </p:cNvPr>
          <p:cNvPicPr>
            <a:picLocks noChangeAspect="1"/>
          </p:cNvPicPr>
          <p:nvPr/>
        </p:nvPicPr>
        <p:blipFill>
          <a:blip r:embed="rId2"/>
          <a:stretch>
            <a:fillRect/>
          </a:stretch>
        </p:blipFill>
        <p:spPr>
          <a:xfrm>
            <a:off x="4641876" y="3155577"/>
            <a:ext cx="1771860" cy="461407"/>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3" name="Tableau 2">
            <a:extLst>
              <a:ext uri="{FF2B5EF4-FFF2-40B4-BE49-F238E27FC236}">
                <a16:creationId xmlns:a16="http://schemas.microsoft.com/office/drawing/2014/main" id="{AA3E665D-2186-4C26-DA5E-D9108677F467}"/>
              </a:ext>
            </a:extLst>
          </p:cNvPr>
          <p:cNvGraphicFramePr>
            <a:graphicFrameLocks noGrp="1"/>
          </p:cNvGraphicFramePr>
          <p:nvPr/>
        </p:nvGraphicFramePr>
        <p:xfrm>
          <a:off x="777778" y="3034552"/>
          <a:ext cx="7445010" cy="1524000"/>
        </p:xfrm>
        <a:graphic>
          <a:graphicData uri="http://schemas.openxmlformats.org/drawingml/2006/table">
            <a:tbl>
              <a:tblPr rtl="1" firstRow="1" bandRow="1">
                <a:tableStyleId>{2C733AFA-3FCC-4A63-ADFC-33A60633C5B0}</a:tableStyleId>
              </a:tblPr>
              <a:tblGrid>
                <a:gridCol w="1240835">
                  <a:extLst>
                    <a:ext uri="{9D8B030D-6E8A-4147-A177-3AD203B41FA5}">
                      <a16:colId xmlns:a16="http://schemas.microsoft.com/office/drawing/2014/main" val="759370321"/>
                    </a:ext>
                  </a:extLst>
                </a:gridCol>
                <a:gridCol w="1240835">
                  <a:extLst>
                    <a:ext uri="{9D8B030D-6E8A-4147-A177-3AD203B41FA5}">
                      <a16:colId xmlns:a16="http://schemas.microsoft.com/office/drawing/2014/main" val="2451247025"/>
                    </a:ext>
                  </a:extLst>
                </a:gridCol>
                <a:gridCol w="1240835">
                  <a:extLst>
                    <a:ext uri="{9D8B030D-6E8A-4147-A177-3AD203B41FA5}">
                      <a16:colId xmlns:a16="http://schemas.microsoft.com/office/drawing/2014/main" val="640115395"/>
                    </a:ext>
                  </a:extLst>
                </a:gridCol>
                <a:gridCol w="1240835">
                  <a:extLst>
                    <a:ext uri="{9D8B030D-6E8A-4147-A177-3AD203B41FA5}">
                      <a16:colId xmlns:a16="http://schemas.microsoft.com/office/drawing/2014/main" val="1957514559"/>
                    </a:ext>
                  </a:extLst>
                </a:gridCol>
                <a:gridCol w="1240835">
                  <a:extLst>
                    <a:ext uri="{9D8B030D-6E8A-4147-A177-3AD203B41FA5}">
                      <a16:colId xmlns:a16="http://schemas.microsoft.com/office/drawing/2014/main" val="257977185"/>
                    </a:ext>
                  </a:extLst>
                </a:gridCol>
                <a:gridCol w="1240835">
                  <a:extLst>
                    <a:ext uri="{9D8B030D-6E8A-4147-A177-3AD203B41FA5}">
                      <a16:colId xmlns:a16="http://schemas.microsoft.com/office/drawing/2014/main" val="2814124925"/>
                    </a:ext>
                  </a:extLst>
                </a:gridCol>
              </a:tblGrid>
              <a:tr h="370840">
                <a:tc>
                  <a:txBody>
                    <a:bodyPr/>
                    <a:lstStyle/>
                    <a:p>
                      <a:pPr algn="ctr" rtl="0"/>
                      <a:r>
                        <a:rPr lang="ar-MA" sz="4400" b="1" dirty="0">
                          <a:solidFill>
                            <a:srgbClr val="434E7B"/>
                          </a:solidFill>
                        </a:rPr>
                        <a:t>س</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ر</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ع</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ض</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ب</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د</a:t>
                      </a:r>
                      <a:endParaRPr lang="fr-FR" sz="4400" b="1" dirty="0">
                        <a:solidFill>
                          <a:srgbClr val="434E7B"/>
                        </a:solidFill>
                      </a:endParaRPr>
                    </a:p>
                  </a:txBody>
                  <a:tcPr anchor="ctr">
                    <a:solidFill>
                      <a:schemeClr val="bg1">
                        <a:lumMod val="95000"/>
                      </a:schemeClr>
                    </a:solidFill>
                  </a:tcPr>
                </a:tc>
                <a:extLst>
                  <a:ext uri="{0D108BD9-81ED-4DB2-BD59-A6C34878D82A}">
                    <a16:rowId xmlns:a16="http://schemas.microsoft.com/office/drawing/2014/main" val="50866805"/>
                  </a:ext>
                </a:extLst>
              </a:tr>
              <a:tr h="370840">
                <a:tc>
                  <a:txBody>
                    <a:bodyPr/>
                    <a:lstStyle/>
                    <a:p>
                      <a:pPr algn="ctr" rtl="0"/>
                      <a:r>
                        <a:rPr lang="ar-MA" sz="4400" b="1" dirty="0">
                          <a:solidFill>
                            <a:srgbClr val="434E7B"/>
                          </a:solidFill>
                        </a:rPr>
                        <a:t>ص</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ز</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ن</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ط</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ت</a:t>
                      </a:r>
                      <a:endParaRPr lang="fr-FR" sz="4400" b="1" dirty="0">
                        <a:solidFill>
                          <a:srgbClr val="434E7B"/>
                        </a:solidFill>
                      </a:endParaRPr>
                    </a:p>
                  </a:txBody>
                  <a:tcPr anchor="ctr">
                    <a:solidFill>
                      <a:schemeClr val="bg1">
                        <a:lumMod val="95000"/>
                      </a:schemeClr>
                    </a:solidFill>
                  </a:tcPr>
                </a:tc>
                <a:tc>
                  <a:txBody>
                    <a:bodyPr/>
                    <a:lstStyle/>
                    <a:p>
                      <a:pPr algn="ctr" rtl="0"/>
                      <a:r>
                        <a:rPr lang="ar-MA" sz="4400" b="1" dirty="0">
                          <a:solidFill>
                            <a:srgbClr val="434E7B"/>
                          </a:solidFill>
                        </a:rPr>
                        <a:t>م</a:t>
                      </a:r>
                      <a:endParaRPr lang="fr-FR" sz="4400" b="1" dirty="0">
                        <a:solidFill>
                          <a:srgbClr val="434E7B"/>
                        </a:solidFill>
                      </a:endParaRPr>
                    </a:p>
                  </a:txBody>
                  <a:tcPr anchor="ctr">
                    <a:solidFill>
                      <a:schemeClr val="bg1">
                        <a:lumMod val="95000"/>
                      </a:schemeClr>
                    </a:solidFill>
                  </a:tcPr>
                </a:tc>
                <a:extLst>
                  <a:ext uri="{0D108BD9-81ED-4DB2-BD59-A6C34878D82A}">
                    <a16:rowId xmlns:a16="http://schemas.microsoft.com/office/drawing/2014/main" val="1965521308"/>
                  </a:ext>
                </a:extLst>
              </a:tr>
            </a:tbl>
          </a:graphicData>
        </a:graphic>
      </p:graphicFrame>
      <p:sp>
        <p:nvSpPr>
          <p:cNvPr id="4" name="Flèche : droite 3">
            <a:extLst>
              <a:ext uri="{FF2B5EF4-FFF2-40B4-BE49-F238E27FC236}">
                <a16:creationId xmlns:a16="http://schemas.microsoft.com/office/drawing/2014/main" id="{A580FC53-E3EE-5277-F054-CF6872FED80B}"/>
              </a:ext>
            </a:extLst>
          </p:cNvPr>
          <p:cNvSpPr/>
          <p:nvPr/>
        </p:nvSpPr>
        <p:spPr>
          <a:xfrm rot="10800000">
            <a:off x="8294504" y="3260912"/>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8338862" y="3987053"/>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7" name="Image 6" descr="Une image contenant Police, ligne&#10;&#10;Le contenu généré par l’IA peut être incorrect.">
            <a:extLst>
              <a:ext uri="{FF2B5EF4-FFF2-40B4-BE49-F238E27FC236}">
                <a16:creationId xmlns:a16="http://schemas.microsoft.com/office/drawing/2014/main" id="{E0047EC2-C009-F0B5-4CC5-01864F64ADBC}"/>
              </a:ext>
            </a:extLst>
          </p:cNvPr>
          <p:cNvPicPr>
            <a:picLocks noChangeAspect="1"/>
          </p:cNvPicPr>
          <p:nvPr/>
        </p:nvPicPr>
        <p:blipFill>
          <a:blip r:embed="rId4"/>
          <a:stretch>
            <a:fillRect/>
          </a:stretch>
        </p:blipFill>
        <p:spPr>
          <a:xfrm>
            <a:off x="946963" y="2916102"/>
            <a:ext cx="7392930" cy="2102576"/>
          </a:xfrm>
          <a:prstGeom prst="rect">
            <a:avLst/>
          </a:prstGeom>
        </p:spPr>
      </p:pic>
    </p:spTree>
    <p:extLst>
      <p:ext uri="{BB962C8B-B14F-4D97-AF65-F5344CB8AC3E}">
        <p14:creationId xmlns:p14="http://schemas.microsoft.com/office/powerpoint/2010/main" val="331492972"/>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7095</TotalTime>
  <Words>1343</Words>
  <Application>Microsoft Office PowerPoint</Application>
  <PresentationFormat>Affichage à l'écran (4:3)</PresentationFormat>
  <Paragraphs>166</Paragraphs>
  <Slides>29</Slides>
  <Notes>11</Notes>
  <HiddenSlides>0</HiddenSlides>
  <MMClips>1</MMClips>
  <ScaleCrop>false</ScaleCrop>
  <HeadingPairs>
    <vt:vector size="6" baseType="variant">
      <vt:variant>
        <vt:lpstr>Polices utilisées</vt:lpstr>
      </vt:variant>
      <vt:variant>
        <vt:i4>11</vt:i4>
      </vt:variant>
      <vt:variant>
        <vt:lpstr>Thème</vt:lpstr>
      </vt:variant>
      <vt:variant>
        <vt:i4>17</vt:i4>
      </vt:variant>
      <vt:variant>
        <vt:lpstr>Titres des diapositives</vt:lpstr>
      </vt:variant>
      <vt:variant>
        <vt:i4>29</vt:i4>
      </vt:variant>
    </vt:vector>
  </HeadingPairs>
  <TitlesOfParts>
    <vt:vector size="57" baseType="lpstr">
      <vt:lpstr>Wingdings</vt:lpstr>
      <vt:lpstr>Dosis SemiBold</vt:lpstr>
      <vt:lpstr>Microsoft Uighur</vt:lpstr>
      <vt:lpstr>Noto Sans Symbols</vt:lpstr>
      <vt:lpstr>Modern Love</vt:lpstr>
      <vt:lpstr>Dosis Medium</vt:lpstr>
      <vt:lpstr>Dosis ExtraBold</vt:lpstr>
      <vt:lpstr>Dosis</vt:lpstr>
      <vt:lpstr>Calibri</vt:lpstr>
      <vt:lpstr>Arial</vt:lpstr>
      <vt:lpstr>Aptos</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افتتاح الحصة nv</vt:lpstr>
      <vt:lpstr>6_Env-Enseignant</vt:lpstr>
      <vt:lpstr>1_افتتاح الحصة nv</vt:lpstr>
      <vt:lpstr>Présentation PowerPoint</vt:lpstr>
      <vt:lpstr>تنظيم حصص الأسبوع</vt:lpstr>
      <vt:lpstr>الكفايات المعنية بالاختبار</vt:lpstr>
      <vt:lpstr>- يتم توزيع المتعلمين لثلاث مجموعات، حيث يتم تمرير الروائز الفردية (المعجم / التحدث/ القراءة) في اليوم الأول للمجموعة الأولى وفي اليوم الثاني للمجموعة الثانية، وفي اليوم الثالث للمجموعة الثالثة.  - النموذج الأول من الروائز موجه للمجموعة الأولى، والنموذج الثاني موجه للمجموعة الثانية والنموذج الثالث موجه للمجموعة الثالثة.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 أو بأنشطة الرسم والتلوين. - يتم تمرير رائزي فهم المسموع والكتابة بشكل جماعي وموجه: يجيب كل تلميذ بشكل فردي  على كراسته في الوقت نفسه. - الحرص على الاحتفاظ بكراسة التقويم داخل الفصل. </vt:lpstr>
      <vt:lpstr>Présentation PowerPoint</vt:lpstr>
      <vt:lpstr>يشغل  الأستاذ  المتعلمين غير المعنيين بروائز المعجم والتحدث والطلاقة بنشاط قرائي أو كتابي، ويمكن أيضا أن يشغلهم بالرسم والتلوين. </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كم: انظر الجدول في الشريحة الموالية.</vt:lpstr>
      <vt:lpstr>Présentation PowerPoint</vt:lpstr>
      <vt:lpstr>سأطرح عليك أربع أسئلة. أجب عن كل سؤال بجملة صحيحة وتامة.  مم تتكون أسرتك؟ ما اسم أمك وكيف هي؟ ما اسم أبيك وكيف هو؟ ماذا تحب أن تفعل مع أسرتك؟</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توجد فاتن؟ ما تفعل فاتن؟</vt:lpstr>
      <vt:lpstr>لاحظ الصورة جيدا ثم أجب عن كل سؤال أطرحه بجملة تامة. ماذا تفعل الفتاة؟ ماذا يوجد فوق المائدة؟ </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(12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الفائزون بنجمة الهدوء هم: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105</cp:revision>
  <dcterms:created xsi:type="dcterms:W3CDTF">2023-09-20T21:35:22Z</dcterms:created>
  <dcterms:modified xsi:type="dcterms:W3CDTF">2026-01-21T06:20:37Z</dcterms:modified>
</cp:coreProperties>
</file>