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74"/>
  </p:notesMasterIdLst>
  <p:handoutMasterIdLst>
    <p:handoutMasterId r:id="rId75"/>
  </p:handoutMasterIdLst>
  <p:sldIdLst>
    <p:sldId id="779" r:id="rId8"/>
    <p:sldId id="948" r:id="rId9"/>
    <p:sldId id="2134807023" r:id="rId10"/>
    <p:sldId id="780" r:id="rId11"/>
    <p:sldId id="781" r:id="rId12"/>
    <p:sldId id="741" r:id="rId13"/>
    <p:sldId id="746" r:id="rId14"/>
    <p:sldId id="825" r:id="rId15"/>
    <p:sldId id="914" r:id="rId16"/>
    <p:sldId id="2134806637" r:id="rId17"/>
    <p:sldId id="2134806709" r:id="rId18"/>
    <p:sldId id="2134807068" r:id="rId19"/>
    <p:sldId id="2134807069" r:id="rId20"/>
    <p:sldId id="2134807070" r:id="rId21"/>
    <p:sldId id="2134807071" r:id="rId22"/>
    <p:sldId id="2134806681" r:id="rId23"/>
    <p:sldId id="2134806700" r:id="rId24"/>
    <p:sldId id="977" r:id="rId25"/>
    <p:sldId id="2134806722" r:id="rId26"/>
    <p:sldId id="898" r:id="rId27"/>
    <p:sldId id="2134806707" r:id="rId28"/>
    <p:sldId id="2134807056" r:id="rId29"/>
    <p:sldId id="2134807057" r:id="rId30"/>
    <p:sldId id="850" r:id="rId31"/>
    <p:sldId id="899" r:id="rId32"/>
    <p:sldId id="2134807058" r:id="rId33"/>
    <p:sldId id="2134807038" r:id="rId34"/>
    <p:sldId id="2134807059" r:id="rId35"/>
    <p:sldId id="2134807039" r:id="rId36"/>
    <p:sldId id="919" r:id="rId37"/>
    <p:sldId id="979" r:id="rId38"/>
    <p:sldId id="942" r:id="rId39"/>
    <p:sldId id="920" r:id="rId40"/>
    <p:sldId id="2134807060" r:id="rId41"/>
    <p:sldId id="2134807046" r:id="rId42"/>
    <p:sldId id="943" r:id="rId43"/>
    <p:sldId id="2134807047" r:id="rId44"/>
    <p:sldId id="2134806689" r:id="rId45"/>
    <p:sldId id="2134806665" r:id="rId46"/>
    <p:sldId id="2134806664" r:id="rId47"/>
    <p:sldId id="2134807014" r:id="rId48"/>
    <p:sldId id="2134807015" r:id="rId49"/>
    <p:sldId id="2134807061" r:id="rId50"/>
    <p:sldId id="2134807016" r:id="rId51"/>
    <p:sldId id="2134807048" r:id="rId52"/>
    <p:sldId id="2134807049" r:id="rId53"/>
    <p:sldId id="2134807050" r:id="rId54"/>
    <p:sldId id="2134807062" r:id="rId55"/>
    <p:sldId id="2134807063" r:id="rId56"/>
    <p:sldId id="2134807064" r:id="rId57"/>
    <p:sldId id="2134807065" r:id="rId58"/>
    <p:sldId id="2134807067" r:id="rId59"/>
    <p:sldId id="2134806696" r:id="rId60"/>
    <p:sldId id="848" r:id="rId61"/>
    <p:sldId id="921" r:id="rId62"/>
    <p:sldId id="922" r:id="rId63"/>
    <p:sldId id="924" r:id="rId64"/>
    <p:sldId id="925" r:id="rId65"/>
    <p:sldId id="849" r:id="rId66"/>
    <p:sldId id="2134806697" r:id="rId67"/>
    <p:sldId id="2134806706" r:id="rId68"/>
    <p:sldId id="858" r:id="rId69"/>
    <p:sldId id="868" r:id="rId70"/>
    <p:sldId id="869" r:id="rId71"/>
    <p:sldId id="764" r:id="rId72"/>
    <p:sldId id="949" r:id="rId73"/>
  </p:sldIdLst>
  <p:sldSz cx="9144000" cy="6858000" type="screen4x3"/>
  <p:notesSz cx="6735763" cy="9866313"/>
  <p:embeddedFontLst>
    <p:embeddedFont>
      <p:font typeface="Dosis" pitchFamily="2" charset="0"/>
      <p:regular r:id="rId76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E1FF"/>
    <a:srgbClr val="D4D1EB"/>
    <a:srgbClr val="CF1F3C"/>
    <a:srgbClr val="FC8D00"/>
    <a:srgbClr val="3A8F98"/>
    <a:srgbClr val="F2F2F2"/>
    <a:srgbClr val="F9B233"/>
    <a:srgbClr val="17AB98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microsoft.com/office/2018/10/relationships/authors" Target="author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2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19/12/2025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89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124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4.mp4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4.mp4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3409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9788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مُسْتَقيمَيْنِ مُتَعامِدَيْنِ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تَعَرُّفُ أَوْضاعِ الْمُسْتَقيماتِ (التَّوازي وَالتَّعامدُ)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وَضْعِياتُ الْمُقارَنَةِ</a:t>
            </a:r>
            <a:r>
              <a:rPr lang="fr-FR" dirty="0"/>
              <a:t> </a:t>
            </a:r>
            <a:r>
              <a:rPr lang="ar-MA" dirty="0"/>
              <a:t>(2)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قِياسُ الْأَطوالِ بِالْمِلِيمِترِ </a:t>
            </a:r>
            <a:r>
              <a:rPr lang="fr-FR" dirty="0"/>
              <a:t>mm</a:t>
            </a:r>
            <a:r>
              <a:rPr lang="ar-MA" dirty="0"/>
              <a:t> وَالسَّنتِيمِترِ </a:t>
            </a:r>
            <a:r>
              <a:rPr lang="fr-FR" dirty="0"/>
              <a:t>cm</a:t>
            </a:r>
            <a:endParaRPr lang="a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الثّاني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حَلُّ المَسائِل: وَضْعِياتُ الْمُقارَنَةِ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21876C2-67B9-FAB9-53A4-47599BFAD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9744" y="2492937"/>
            <a:ext cx="5684512" cy="383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3305282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061698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4818114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221404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025211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4671119"/>
            <a:ext cx="558587" cy="754927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5" y="3835273"/>
            <a:ext cx="631329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مَسَائِلِ الْمُقَارَنَةِ بِاسْتِعْمَالِ نَمُوذَجِ الأَشرِطَةِ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F202DD4-5F56-6EAC-1E87-73F2CB8B0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296" y="2082900"/>
            <a:ext cx="6399194" cy="4324195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43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618595" y="5234150"/>
            <a:ext cx="2599829" cy="914402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6 بسرعة، لديكم دقيقة واحدة.</a:t>
            </a:r>
          </a:p>
        </p:txBody>
      </p:sp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40C4B974-22F5-5EB4-5220-19BA3D258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00" y="2723648"/>
            <a:ext cx="8320294" cy="298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إلى نشاط الحساب الذهني. خذوا كراسات الحساب الذهني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habits, Dessin animé&#10;&#10;Le contenu généré par l’IA peut être incorrect.">
            <a:extLst>
              <a:ext uri="{FF2B5EF4-FFF2-40B4-BE49-F238E27FC236}">
                <a16:creationId xmlns:a16="http://schemas.microsoft.com/office/drawing/2014/main" id="{8E6F438B-8F67-D4F9-FFD1-A1CE08606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397" y="1841915"/>
            <a:ext cx="3025739" cy="42546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05117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لتحولوا هذه المتساويات إلى الطرح.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810130" y="2707848"/>
            <a:ext cx="5330312" cy="613155"/>
            <a:chOff x="1848631" y="2616985"/>
            <a:chExt cx="53303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2962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400" dirty="0">
                  <a:solidFill>
                    <a:srgbClr val="C00000"/>
                  </a:solidFill>
                </a:rPr>
                <a:t>55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</a:t>
              </a:r>
              <a:r>
                <a:rPr lang="fr-FR" sz="2400" dirty="0"/>
                <a:t>27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fr-FR" sz="2400" dirty="0">
                  <a:solidFill>
                    <a:srgbClr val="C00000"/>
                  </a:solidFill>
                  <a:latin typeface="Aptos" panose="02110004020202020204"/>
                </a:rPr>
                <a:t>58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– </a:t>
              </a:r>
              <a:r>
                <a:rPr lang="fr-FR" sz="2400" dirty="0">
                  <a:solidFill>
                    <a:srgbClr val="C00000"/>
                  </a:solidFill>
                  <a:latin typeface="Aptos" panose="02110004020202020204"/>
                </a:rPr>
                <a:t>30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637000" y="3429000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2091186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836807" y="3891713"/>
              <a:ext cx="14695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28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5C46B12-66B4-6440-E468-1205C08E8E19}"/>
              </a:ext>
            </a:extLst>
          </p:cNvPr>
          <p:cNvSpPr txBox="1"/>
          <p:nvPr/>
        </p:nvSpPr>
        <p:spPr>
          <a:xfrm>
            <a:off x="2160675" y="2432319"/>
            <a:ext cx="462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57C2EA-69F6-7AFE-4DA1-418D9E03D393}"/>
              </a:ext>
            </a:extLst>
          </p:cNvPr>
          <p:cNvSpPr txBox="1"/>
          <p:nvPr/>
        </p:nvSpPr>
        <p:spPr>
          <a:xfrm>
            <a:off x="2671363" y="2412452"/>
            <a:ext cx="462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68BF1E-30E3-E476-5BBA-42A964E9ED98}"/>
              </a:ext>
            </a:extLst>
          </p:cNvPr>
          <p:cNvSpPr txBox="1"/>
          <p:nvPr/>
        </p:nvSpPr>
        <p:spPr>
          <a:xfrm>
            <a:off x="2143337" y="2412452"/>
            <a:ext cx="468000" cy="8640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DFE6B8-DFDC-185F-83EF-505380F7E803}"/>
              </a:ext>
            </a:extLst>
          </p:cNvPr>
          <p:cNvSpPr txBox="1"/>
          <p:nvPr/>
        </p:nvSpPr>
        <p:spPr>
          <a:xfrm>
            <a:off x="2725381" y="2408127"/>
            <a:ext cx="396000" cy="8640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8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في دقيقة باستخدام التقنية التي تعلمناها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D9415A-78F5-207A-63D1-20AAFA1AA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2C8FCDB-19B5-2A45-ABDE-CA47084A4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87" y="2928313"/>
            <a:ext cx="8099659" cy="126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1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B7E9383-E032-00B2-667F-4F4020F2F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63" y="3166823"/>
            <a:ext cx="8099659" cy="12600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ED3056-D7D4-F4CC-F474-F906F742F209}"/>
              </a:ext>
            </a:extLst>
          </p:cNvPr>
          <p:cNvSpPr txBox="1"/>
          <p:nvPr/>
        </p:nvSpPr>
        <p:spPr>
          <a:xfrm>
            <a:off x="1655546" y="3535263"/>
            <a:ext cx="630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0CC945-9733-FB7F-AF35-E9549B001F4B}"/>
              </a:ext>
            </a:extLst>
          </p:cNvPr>
          <p:cNvSpPr txBox="1"/>
          <p:nvPr/>
        </p:nvSpPr>
        <p:spPr>
          <a:xfrm>
            <a:off x="3607869" y="353526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67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7F18C1-3E1D-1F89-5EB7-CEC27F77F0FC}"/>
              </a:ext>
            </a:extLst>
          </p:cNvPr>
          <p:cNvSpPr txBox="1"/>
          <p:nvPr/>
        </p:nvSpPr>
        <p:spPr>
          <a:xfrm>
            <a:off x="5629174" y="353526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78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15C6DB-1C94-1881-5A77-97E904E0F893}"/>
              </a:ext>
            </a:extLst>
          </p:cNvPr>
          <p:cNvSpPr txBox="1"/>
          <p:nvPr/>
        </p:nvSpPr>
        <p:spPr>
          <a:xfrm>
            <a:off x="7650479" y="353526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1A1521-F2C0-A2F8-2A14-4E488DAE3E87}"/>
              </a:ext>
            </a:extLst>
          </p:cNvPr>
          <p:cNvSpPr txBox="1"/>
          <p:nvPr/>
        </p:nvSpPr>
        <p:spPr>
          <a:xfrm>
            <a:off x="1663968" y="3911172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38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78C43BE-B7D7-2512-7793-1D98B502882D}"/>
              </a:ext>
            </a:extLst>
          </p:cNvPr>
          <p:cNvSpPr txBox="1"/>
          <p:nvPr/>
        </p:nvSpPr>
        <p:spPr>
          <a:xfrm>
            <a:off x="3690085" y="393861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3062D4F-74EC-149A-03D8-5FACEFA6CAB8}"/>
              </a:ext>
            </a:extLst>
          </p:cNvPr>
          <p:cNvSpPr txBox="1"/>
          <p:nvPr/>
        </p:nvSpPr>
        <p:spPr>
          <a:xfrm>
            <a:off x="5694345" y="393861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181C1E-F34D-F415-1B7D-C4056C213885}"/>
              </a:ext>
            </a:extLst>
          </p:cNvPr>
          <p:cNvSpPr txBox="1"/>
          <p:nvPr/>
        </p:nvSpPr>
        <p:spPr>
          <a:xfrm>
            <a:off x="7698605" y="393861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08493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سنحل، معاً، المسألة التالية، باستعمال نموذج الأشرطة، خُطْوَةً خطوة.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582A74-F5FD-3A6B-6A9A-938ADD30F1C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5E1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62" y="2856870"/>
            <a:ext cx="8241259" cy="11442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أحداثها.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EA7AE-DD30-B118-B470-554A5B31F3F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5E1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62" y="2856870"/>
            <a:ext cx="8241259" cy="11442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DA761865-9564-9F3E-1070-6855D6FCDC5B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3BE6E2-BB7C-E5EA-E9C9-EAA8AF72C352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D7BBF5C-903F-0BA1-6BC1-4648E5F1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E2D62C9-DDFF-4417-870B-D3253160C362}"/>
              </a:ext>
            </a:extLst>
          </p:cNvPr>
          <p:cNvGrpSpPr/>
          <p:nvPr/>
        </p:nvGrpSpPr>
        <p:grpSpPr>
          <a:xfrm>
            <a:off x="3205788" y="1927765"/>
            <a:ext cx="2562008" cy="551406"/>
            <a:chOff x="5800775" y="1914188"/>
            <a:chExt cx="2562008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DA19A3-A55B-DA2F-F0E0-007CE490F4A0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الْفَرْقَ بَيْنَ الْأَشرِْطَةِ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CAF433-1FBF-E7A1-B40B-C8CDFF7D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4CE9B108-C1C6-3CA0-0DE2-5503F0384970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3B81E0-26F2-6079-E698-82267D523EFF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94AF56-DE63-D5F9-3141-9BC979AFB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96CCF05-09B5-4A7B-A503-84E25E7C7D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E5E1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62" y="2856870"/>
            <a:ext cx="8241259" cy="11442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عنصري المقارنة وارسموا شريطا أمام كل منهما بقيمته في المسالة.</a:t>
            </a: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01C7F11F-AC36-5F28-4ABB-8FBD971D9FF7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24A5DAA-9F20-8769-6FD8-7173BBC7FBF1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FCCBF38-F502-0B0B-7139-E38764266B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6E2CC7BD-9896-2D30-0C54-2E0B9CE81168}"/>
              </a:ext>
            </a:extLst>
          </p:cNvPr>
          <p:cNvGrpSpPr/>
          <p:nvPr/>
        </p:nvGrpSpPr>
        <p:grpSpPr>
          <a:xfrm>
            <a:off x="3205788" y="1927765"/>
            <a:ext cx="2562008" cy="551406"/>
            <a:chOff x="5800775" y="1914188"/>
            <a:chExt cx="2562008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D4F0838-ED43-1485-245E-ABFC86E9A563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الْفَرْقَ بَيْنَ الْأَشرِْطَةِ</a:t>
              </a: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5F8FF75F-55D7-4A5E-681D-76F98F920B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92906EC3-CCE4-4C6F-8395-8E3E4BF2F322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15D6EEF-DC72-FD5F-EAA8-40DF81F2C0D5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8A6BA3A-AF92-30DE-666F-2D9623587F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AC858D-700A-53B3-7DD3-C006F4FDC97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5E1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62" y="2856870"/>
            <a:ext cx="8241259" cy="11442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F525-FF32-34DA-7EDB-68927F2A5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D45DCA-D3A2-557B-A0E0-99AB4CAF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4C85EBD-DCB3-CD14-6D19-040724CE1799}"/>
              </a:ext>
            </a:extLst>
          </p:cNvPr>
          <p:cNvSpPr txBox="1"/>
          <p:nvPr/>
        </p:nvSpPr>
        <p:spPr>
          <a:xfrm>
            <a:off x="767255" y="854031"/>
            <a:ext cx="6729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عنصري المقارنة ويرسم الشريطين؟</a:t>
            </a: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62394D16-F2A7-A16F-1D57-5EBCFA188508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4668157-E99C-E1E5-6522-77A92A50A5CF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F6062C5-1A94-6EE1-72C5-DFD74CE547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48A28547-6BE4-8317-774F-2E95C02E9B48}"/>
              </a:ext>
            </a:extLst>
          </p:cNvPr>
          <p:cNvGrpSpPr/>
          <p:nvPr/>
        </p:nvGrpSpPr>
        <p:grpSpPr>
          <a:xfrm>
            <a:off x="3205788" y="1927765"/>
            <a:ext cx="2562008" cy="551406"/>
            <a:chOff x="5800775" y="1914188"/>
            <a:chExt cx="2562008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81CEDC4-DD4E-B9A1-019A-0FCA8D985164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الْفَرْقَ بَيْنَ الْأَشرِْطَةِ</a:t>
              </a: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A607A2E-E365-1E9D-07F5-8D2B8A470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9810216C-6D41-2F2A-D411-C315C29CEFE6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8EBFC53-60F2-16B6-568E-C6AF79522F06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0898DABA-65FE-9558-ADD1-330121D924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B1F0286-69DE-2BF6-6C65-57B43FF3BF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5E1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62" y="2856870"/>
            <a:ext cx="8241259" cy="11442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نكتب عنصري المقارنة كالتالي: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1A4101-B3A7-95F4-59AB-CDCC8552AAD0}"/>
              </a:ext>
            </a:extLst>
          </p:cNvPr>
          <p:cNvGrpSpPr/>
          <p:nvPr/>
        </p:nvGrpSpPr>
        <p:grpSpPr>
          <a:xfrm>
            <a:off x="924911" y="3460530"/>
            <a:ext cx="5980386" cy="1239040"/>
            <a:chOff x="924911" y="3460530"/>
            <a:chExt cx="5980386" cy="12390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A99592-93A9-D642-E438-77ACEE59E91D}"/>
                </a:ext>
              </a:extLst>
            </p:cNvPr>
            <p:cNvSpPr txBox="1"/>
            <p:nvPr/>
          </p:nvSpPr>
          <p:spPr>
            <a:xfrm>
              <a:off x="924911" y="4114795"/>
              <a:ext cx="190237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آخِرُ مُتَسابِق</a:t>
              </a:r>
              <a:endParaRPr lang="fr-FR" sz="3200" dirty="0">
                <a:solidFill>
                  <a:srgbClr val="C0000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258BDD1-EBC4-A3CE-EF9B-2291AF6AA663}"/>
                </a:ext>
              </a:extLst>
            </p:cNvPr>
            <p:cNvSpPr txBox="1"/>
            <p:nvPr/>
          </p:nvSpPr>
          <p:spPr>
            <a:xfrm>
              <a:off x="1658009" y="3460530"/>
              <a:ext cx="11692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/>
              <a:r>
                <a:rPr lang="ar-MA" sz="3200" dirty="0">
                  <a:ln w="0"/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اَلْفائِزُ</a:t>
              </a:r>
              <a:endParaRPr lang="fr-FR" sz="3200" dirty="0">
                <a:solidFill>
                  <a:srgbClr val="C0000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82A26C-7A9C-B122-0DBB-4D75D957E88F}"/>
                </a:ext>
              </a:extLst>
            </p:cNvPr>
            <p:cNvSpPr/>
            <p:nvPr/>
          </p:nvSpPr>
          <p:spPr>
            <a:xfrm>
              <a:off x="2900856" y="3520965"/>
              <a:ext cx="2995448" cy="49280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235</a:t>
              </a:r>
              <a:r>
                <a:rPr lang="ar-MA" sz="2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ثانِيَةً</a:t>
              </a:r>
              <a:endParaRPr lang="fr-FR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553B457-0028-2E9D-6306-77B86B851D1E}"/>
                </a:ext>
              </a:extLst>
            </p:cNvPr>
            <p:cNvSpPr/>
            <p:nvPr/>
          </p:nvSpPr>
          <p:spPr>
            <a:xfrm>
              <a:off x="2900855" y="4135815"/>
              <a:ext cx="4004442" cy="49280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259</a:t>
              </a:r>
              <a:r>
                <a:rPr lang="ar-MA" sz="2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ثانِيَةً</a:t>
              </a:r>
              <a:endParaRPr lang="fr-FR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34D5881-268F-64C0-440C-EB3CC916D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F0EC1C-DCE4-8E95-739A-0F7D43BF3C79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3D952C2A-3B38-E071-7542-599CD8A83289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04921CF-A3C9-DF14-D286-BDDCDD073B76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62F1CDAF-7504-C437-1161-51A8D5EEB3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6D2998C-0049-0E5D-D496-BEA45FD82EBC}"/>
              </a:ext>
            </a:extLst>
          </p:cNvPr>
          <p:cNvSpPr/>
          <p:nvPr/>
        </p:nvSpPr>
        <p:spPr>
          <a:xfrm>
            <a:off x="3205788" y="1927765"/>
            <a:ext cx="213223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الْفَرْقَ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بَيْنَ الْأَشرِْطَةِ</a:t>
            </a:r>
            <a:endParaRPr lang="ar-M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73B1402F-F7BE-6B48-F278-F870E8B422C9}"/>
              </a:ext>
            </a:extLst>
          </p:cNvPr>
          <p:cNvSpPr>
            <a:spLocks noChangeAspect="1"/>
          </p:cNvSpPr>
          <p:nvPr/>
        </p:nvSpPr>
        <p:spPr>
          <a:xfrm>
            <a:off x="5335178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4" name="Group 12">
            <a:extLst>
              <a:ext uri="{FF2B5EF4-FFF2-40B4-BE49-F238E27FC236}">
                <a16:creationId xmlns:a16="http://schemas.microsoft.com/office/drawing/2014/main" id="{BDEBA107-A26F-4055-2AD9-822018B9B2FC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B407268-C61C-00CC-846B-640A537CC874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EBE9F93A-FE92-602C-A185-98E64186F5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22DCEE1-8714-9AE9-1C7F-CB319507B99E}"/>
              </a:ext>
            </a:extLst>
          </p:cNvPr>
          <p:cNvGrpSpPr/>
          <p:nvPr/>
        </p:nvGrpSpPr>
        <p:grpSpPr>
          <a:xfrm>
            <a:off x="924911" y="3460530"/>
            <a:ext cx="5980386" cy="1239040"/>
            <a:chOff x="924911" y="3460530"/>
            <a:chExt cx="5980386" cy="1239040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F5735F7-682F-4AA6-27B2-33939D3894AA}"/>
                </a:ext>
              </a:extLst>
            </p:cNvPr>
            <p:cNvSpPr txBox="1"/>
            <p:nvPr/>
          </p:nvSpPr>
          <p:spPr>
            <a:xfrm>
              <a:off x="924911" y="4114795"/>
              <a:ext cx="190237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آخِرُ مُتَسابِق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D08AEBF-6EE3-DEA4-C94A-E8A3C46033AB}"/>
                </a:ext>
              </a:extLst>
            </p:cNvPr>
            <p:cNvSpPr txBox="1"/>
            <p:nvPr/>
          </p:nvSpPr>
          <p:spPr>
            <a:xfrm>
              <a:off x="1658009" y="3460530"/>
              <a:ext cx="11692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اَلْفائِزُ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282B31-FD4B-F6EC-CAA5-6BD453BA72F2}"/>
                </a:ext>
              </a:extLst>
            </p:cNvPr>
            <p:cNvSpPr/>
            <p:nvPr/>
          </p:nvSpPr>
          <p:spPr>
            <a:xfrm>
              <a:off x="2900856" y="3520965"/>
              <a:ext cx="2995448" cy="49280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235 ثانِيَةً</a:t>
              </a:r>
              <a:endParaRPr lang="fr-FR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67D0FB-4308-E8FF-6291-75B5D140E764}"/>
                </a:ext>
              </a:extLst>
            </p:cNvPr>
            <p:cNvSpPr/>
            <p:nvPr/>
          </p:nvSpPr>
          <p:spPr>
            <a:xfrm>
              <a:off x="2900855" y="4135815"/>
              <a:ext cx="4004442" cy="49280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259 ثانِيَةً</a:t>
              </a:r>
              <a:endParaRPr lang="fr-FR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A174-6518-7D1A-F8C9-6689B79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>
            <a:extLst>
              <a:ext uri="{FF2B5EF4-FFF2-40B4-BE49-F238E27FC236}">
                <a16:creationId xmlns:a16="http://schemas.microsoft.com/office/drawing/2014/main" id="{87189417-C90F-BD41-1907-84F08417A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1ACB14-C1CE-C5C6-D82B-ABBC559E2791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5E3147-B1D6-86BE-C279-FA4248BD85B8}"/>
              </a:ext>
            </a:extLst>
          </p:cNvPr>
          <p:cNvSpPr txBox="1"/>
          <p:nvPr/>
        </p:nvSpPr>
        <p:spPr>
          <a:xfrm>
            <a:off x="2017986" y="854031"/>
            <a:ext cx="5478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ارسموا، على ألواحكم، السهم الذي يمثل الفرق بين الشريطين.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E3ED610D-434D-F6A7-0AEA-0C1700647718}"/>
              </a:ext>
            </a:extLst>
          </p:cNvPr>
          <p:cNvGrpSpPr/>
          <p:nvPr/>
        </p:nvGrpSpPr>
        <p:grpSpPr>
          <a:xfrm>
            <a:off x="6089067" y="1927765"/>
            <a:ext cx="2255130" cy="551406"/>
            <a:chOff x="6203470" y="1914188"/>
            <a:chExt cx="2178977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7E210D3-8A2A-F2B8-0BA0-D68C2ED1BF47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0481AA0-DBDF-87A6-40E6-FE499279A4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ED7A484-7484-DA4D-55C8-C3B811C16039}"/>
              </a:ext>
            </a:extLst>
          </p:cNvPr>
          <p:cNvSpPr/>
          <p:nvPr/>
        </p:nvSpPr>
        <p:spPr>
          <a:xfrm>
            <a:off x="3205788" y="1927765"/>
            <a:ext cx="213223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الْفَرْقَ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بَيْنَ الْأَشرِْطَةِ</a:t>
            </a:r>
            <a:endParaRPr lang="ar-M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034D510-DABA-EBE0-EBA8-2B908AF83CE9}"/>
              </a:ext>
            </a:extLst>
          </p:cNvPr>
          <p:cNvSpPr>
            <a:spLocks noChangeAspect="1"/>
          </p:cNvSpPr>
          <p:nvPr/>
        </p:nvSpPr>
        <p:spPr>
          <a:xfrm>
            <a:off x="5335178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4" name="Group 12">
            <a:extLst>
              <a:ext uri="{FF2B5EF4-FFF2-40B4-BE49-F238E27FC236}">
                <a16:creationId xmlns:a16="http://schemas.microsoft.com/office/drawing/2014/main" id="{4B5DFE80-847E-2FF8-B300-DBD65F5F276B}"/>
              </a:ext>
            </a:extLst>
          </p:cNvPr>
          <p:cNvGrpSpPr/>
          <p:nvPr/>
        </p:nvGrpSpPr>
        <p:grpSpPr>
          <a:xfrm>
            <a:off x="581107" y="1927765"/>
            <a:ext cx="2303411" cy="551406"/>
            <a:chOff x="6059372" y="1914188"/>
            <a:chExt cx="2303411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CD5484D-779C-409B-0CD0-60665470365C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72DFA9E6-1ED1-9987-3C78-AD88D36C88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FB2D3-EE48-3B87-1166-1F3316431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C78936-58D2-3E32-3C51-C3787A4D6DE9}"/>
              </a:ext>
            </a:extLst>
          </p:cNvPr>
          <p:cNvGrpSpPr/>
          <p:nvPr/>
        </p:nvGrpSpPr>
        <p:grpSpPr>
          <a:xfrm>
            <a:off x="924911" y="3460530"/>
            <a:ext cx="5980386" cy="1239040"/>
            <a:chOff x="924911" y="3460530"/>
            <a:chExt cx="5980386" cy="1239040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FA975D3-2ABB-742A-A78D-B71716305EEE}"/>
                </a:ext>
              </a:extLst>
            </p:cNvPr>
            <p:cNvSpPr txBox="1"/>
            <p:nvPr/>
          </p:nvSpPr>
          <p:spPr>
            <a:xfrm>
              <a:off x="924911" y="4114795"/>
              <a:ext cx="190237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آخِرُ مُتَسابِق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8DC0766-2970-93BC-C0AD-3A6B9BD7B8C6}"/>
                </a:ext>
              </a:extLst>
            </p:cNvPr>
            <p:cNvSpPr txBox="1"/>
            <p:nvPr/>
          </p:nvSpPr>
          <p:spPr>
            <a:xfrm>
              <a:off x="1658009" y="3460530"/>
              <a:ext cx="11692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اَلْفائِزُ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30C1A7F-84A6-31F4-04F0-1A618CD67754}"/>
                </a:ext>
              </a:extLst>
            </p:cNvPr>
            <p:cNvSpPr/>
            <p:nvPr/>
          </p:nvSpPr>
          <p:spPr>
            <a:xfrm>
              <a:off x="2900856" y="3520965"/>
              <a:ext cx="2995448" cy="49280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235 ثانِيَةً</a:t>
              </a:r>
              <a:endParaRPr lang="fr-FR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56979DF-63F4-282C-D84F-9D3F3543CF47}"/>
                </a:ext>
              </a:extLst>
            </p:cNvPr>
            <p:cNvSpPr/>
            <p:nvPr/>
          </p:nvSpPr>
          <p:spPr>
            <a:xfrm>
              <a:off x="2900855" y="4135815"/>
              <a:ext cx="4004442" cy="49280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259 ثانِيَةً</a:t>
              </a:r>
              <a:endParaRPr lang="fr-FR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68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0B087-53BE-E5A6-D46E-81EBFCB2D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806CE7-0EFE-054F-CBEA-A5283472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8E79E5-4454-53B9-E454-185A81BD0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285" y="4208318"/>
            <a:ext cx="3881005" cy="163137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EFD942D-37CD-605C-4770-798F48078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479B9F-1DFC-9F0F-0CAA-4D20A96F20B3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EE0C65-4CBC-DEAC-7FB4-2572F7FCE6C2}"/>
              </a:ext>
            </a:extLst>
          </p:cNvPr>
          <p:cNvSpPr txBox="1"/>
          <p:nvPr/>
        </p:nvSpPr>
        <p:spPr>
          <a:xfrm>
            <a:off x="977462" y="854031"/>
            <a:ext cx="6519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نرسم السهم الذي يمثل الفرق بين الشريطين؟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C717BC-9ECA-6EEA-8D78-0CB811ACDAA7}"/>
              </a:ext>
            </a:extLst>
          </p:cNvPr>
          <p:cNvGrpSpPr/>
          <p:nvPr/>
        </p:nvGrpSpPr>
        <p:grpSpPr>
          <a:xfrm>
            <a:off x="924911" y="3460530"/>
            <a:ext cx="5980386" cy="1239040"/>
            <a:chOff x="924911" y="3460530"/>
            <a:chExt cx="5980386" cy="1239040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E1CE868-FA36-E11E-39BB-45A4D4AD749E}"/>
                </a:ext>
              </a:extLst>
            </p:cNvPr>
            <p:cNvSpPr txBox="1"/>
            <p:nvPr/>
          </p:nvSpPr>
          <p:spPr>
            <a:xfrm>
              <a:off x="924911" y="4114795"/>
              <a:ext cx="190237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آخِرُ مُتَسابِق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D10C322-E108-9E52-1AEB-BA9DDFFAE42F}"/>
                </a:ext>
              </a:extLst>
            </p:cNvPr>
            <p:cNvSpPr txBox="1"/>
            <p:nvPr/>
          </p:nvSpPr>
          <p:spPr>
            <a:xfrm>
              <a:off x="1658009" y="3460530"/>
              <a:ext cx="11692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/>
              <a:r>
                <a:rPr lang="ar-MA" sz="3200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اَلْفائِزُ</a:t>
              </a:r>
              <a:endParaRPr lang="fr-FR" sz="32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FB422C3-BBA2-D086-80B5-8BB0F3774BA2}"/>
                </a:ext>
              </a:extLst>
            </p:cNvPr>
            <p:cNvSpPr/>
            <p:nvPr/>
          </p:nvSpPr>
          <p:spPr>
            <a:xfrm>
              <a:off x="2900856" y="3520965"/>
              <a:ext cx="2995448" cy="49280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235 ثانِيَةً</a:t>
              </a:r>
              <a:endParaRPr lang="fr-FR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DEE29E-CF75-066B-FE90-66B639148D94}"/>
                </a:ext>
              </a:extLst>
            </p:cNvPr>
            <p:cNvSpPr/>
            <p:nvPr/>
          </p:nvSpPr>
          <p:spPr>
            <a:xfrm>
              <a:off x="2900855" y="4135815"/>
              <a:ext cx="4004442" cy="49280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259 ثانِيَةً</a:t>
              </a:r>
              <a:endParaRPr lang="fr-FR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407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E075-DD56-F83B-76B1-E25FCBE3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CF9FE4-9C1B-DEEF-9CC0-39C902C4E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56CC37F-8DD4-8793-6532-46C42E358B05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نمثل الفرق كالتالي: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5353E52-B286-CEA7-3B85-31F2A195B67B}"/>
              </a:ext>
            </a:extLst>
          </p:cNvPr>
          <p:cNvGrpSpPr/>
          <p:nvPr/>
        </p:nvGrpSpPr>
        <p:grpSpPr>
          <a:xfrm>
            <a:off x="924911" y="3460530"/>
            <a:ext cx="5994365" cy="1239040"/>
            <a:chOff x="924911" y="3460530"/>
            <a:chExt cx="5994365" cy="1239040"/>
          </a:xfrm>
        </p:grpSpPr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0FD0563C-C9D7-CEB3-B904-1D0549AB8D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75276" y="3920354"/>
              <a:ext cx="1044000" cy="9917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AFF3E04-119C-AA7D-AD96-24A87BDB8AA8}"/>
                </a:ext>
              </a:extLst>
            </p:cNvPr>
            <p:cNvSpPr txBox="1"/>
            <p:nvPr/>
          </p:nvSpPr>
          <p:spPr>
            <a:xfrm>
              <a:off x="6011913" y="3463152"/>
              <a:ext cx="7357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C00000"/>
                  </a:solidFill>
                </a:rPr>
                <a:t>?</a:t>
              </a: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EF888C91-930B-85C8-2276-BB212F67BDF4}"/>
                </a:ext>
              </a:extLst>
            </p:cNvPr>
            <p:cNvGrpSpPr/>
            <p:nvPr/>
          </p:nvGrpSpPr>
          <p:grpSpPr>
            <a:xfrm>
              <a:off x="924911" y="3460530"/>
              <a:ext cx="5980386" cy="1239040"/>
              <a:chOff x="924911" y="3460530"/>
              <a:chExt cx="5980386" cy="1239040"/>
            </a:xfrm>
          </p:grpSpPr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1C7868A-FB5A-B077-1C7D-B17EE0DD5315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آخِرُ مُتَسابِق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295F973-DF93-3CA1-2C10-88145B7597FB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اَلْفائِزُ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9F63182-769B-E896-8D1B-9F576206CB22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2995448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235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B3088AA-7BCB-431A-2077-15F932C80FF7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4004442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259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41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26C-5834-84D1-E1F9-A07EBB6E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B0B5A5-ADB0-4770-8E2B-EE1F0404A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27BAD8E-B54B-D000-D379-F8F0E62D2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627" y="4995924"/>
            <a:ext cx="1115665" cy="1487553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5D0B9640-5250-0B46-7827-671DE779F81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grpSp>
        <p:nvGrpSpPr>
          <p:cNvPr id="19" name="Group 12">
            <a:extLst>
              <a:ext uri="{FF2B5EF4-FFF2-40B4-BE49-F238E27FC236}">
                <a16:creationId xmlns:a16="http://schemas.microsoft.com/office/drawing/2014/main" id="{AE0A621B-F4A9-55F6-1AFF-6D7B749974E3}"/>
              </a:ext>
            </a:extLst>
          </p:cNvPr>
          <p:cNvGrpSpPr/>
          <p:nvPr/>
        </p:nvGrpSpPr>
        <p:grpSpPr>
          <a:xfrm>
            <a:off x="6041789" y="1878536"/>
            <a:ext cx="2255130" cy="551406"/>
            <a:chOff x="6203470" y="1914188"/>
            <a:chExt cx="2178977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32F04C0-2B4F-FFED-9EF0-4198F822B2FA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2584534A-3273-F5F1-76F0-9B338CD268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527A18B-6CE8-2758-A1B4-B7430DC1269F}"/>
              </a:ext>
            </a:extLst>
          </p:cNvPr>
          <p:cNvSpPr/>
          <p:nvPr/>
        </p:nvSpPr>
        <p:spPr>
          <a:xfrm>
            <a:off x="3158510" y="1878536"/>
            <a:ext cx="213223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الْفَرْقَ بَيْنَ الْأَشرِْطَةِ</a:t>
            </a:r>
            <a:endParaRPr lang="a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2E6057-FF9B-C6EE-A9F2-5CAF1ABA1696}"/>
              </a:ext>
            </a:extLst>
          </p:cNvPr>
          <p:cNvSpPr/>
          <p:nvPr/>
        </p:nvSpPr>
        <p:spPr>
          <a:xfrm>
            <a:off x="533829" y="1878536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0959F054-DBD1-454D-EB1B-961DD5A8AFDA}"/>
              </a:ext>
            </a:extLst>
          </p:cNvPr>
          <p:cNvSpPr>
            <a:spLocks noChangeAspect="1"/>
          </p:cNvSpPr>
          <p:nvPr/>
        </p:nvSpPr>
        <p:spPr>
          <a:xfrm>
            <a:off x="2404622" y="1943866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1F9B92EE-DC84-8EF9-C166-5BD8A8F55C72}"/>
              </a:ext>
            </a:extLst>
          </p:cNvPr>
          <p:cNvSpPr>
            <a:spLocks noChangeAspect="1"/>
          </p:cNvSpPr>
          <p:nvPr/>
        </p:nvSpPr>
        <p:spPr>
          <a:xfrm>
            <a:off x="5287900" y="1943866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5110CF-B532-3482-24D0-8179AD5E3302}"/>
              </a:ext>
            </a:extLst>
          </p:cNvPr>
          <p:cNvGrpSpPr/>
          <p:nvPr/>
        </p:nvGrpSpPr>
        <p:grpSpPr>
          <a:xfrm>
            <a:off x="924911" y="3460530"/>
            <a:ext cx="6004875" cy="1239040"/>
            <a:chOff x="924911" y="3460530"/>
            <a:chExt cx="6004875" cy="1239040"/>
          </a:xfrm>
        </p:grpSpPr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8C36A6C6-EA6D-A726-A145-30E664579B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5786" y="3920354"/>
              <a:ext cx="1044000" cy="991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7B8C276-020D-3F2D-39C2-F5CA376EC253}"/>
                </a:ext>
              </a:extLst>
            </p:cNvPr>
            <p:cNvSpPr txBox="1"/>
            <p:nvPr/>
          </p:nvSpPr>
          <p:spPr>
            <a:xfrm>
              <a:off x="6011913" y="3463152"/>
              <a:ext cx="7357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?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9A8EEE-332C-936B-DDF1-EB7CB9DA61F5}"/>
                </a:ext>
              </a:extLst>
            </p:cNvPr>
            <p:cNvGrpSpPr/>
            <p:nvPr/>
          </p:nvGrpSpPr>
          <p:grpSpPr>
            <a:xfrm>
              <a:off x="924911" y="3460530"/>
              <a:ext cx="5980386" cy="1239040"/>
              <a:chOff x="924911" y="3460530"/>
              <a:chExt cx="5980386" cy="1239040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927834D-3E22-A44B-ADE4-6BC830A14D99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آخِرُ مُتَسابِق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078CB3-FC8F-97EA-3174-70028942CB47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اَلْفائِزُ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F2EF3F1-54A4-B593-CDA7-ADB86703AB2D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2995448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235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B7948BC-08B8-51D5-BBE2-E694AEA47E69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4004442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259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70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57EE1-2E13-E869-D681-39A3BD62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9E01F13B-6D13-90B9-3744-279F2187D28D}"/>
              </a:ext>
            </a:extLst>
          </p:cNvPr>
          <p:cNvSpPr txBox="1"/>
          <p:nvPr/>
        </p:nvSpPr>
        <p:spPr>
          <a:xfrm>
            <a:off x="2186152" y="854031"/>
            <a:ext cx="5310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متساوية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الحل،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المناسبة لنموذج الأشرطة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7C28DE1A-484A-DD85-0BB8-AD5C4E6FA1B1}"/>
              </a:ext>
            </a:extLst>
          </p:cNvPr>
          <p:cNvGrpSpPr/>
          <p:nvPr/>
        </p:nvGrpSpPr>
        <p:grpSpPr>
          <a:xfrm>
            <a:off x="6041789" y="1878536"/>
            <a:ext cx="2255130" cy="551406"/>
            <a:chOff x="6203470" y="1914188"/>
            <a:chExt cx="217897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B8F3B4A-5790-36B5-2BAE-E4E6FC6AD507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6DD60507-4158-AAEF-9EF2-988FA95EF3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F8C796-BFB1-4C1E-AB4E-AF8B1EA501EC}"/>
              </a:ext>
            </a:extLst>
          </p:cNvPr>
          <p:cNvSpPr/>
          <p:nvPr/>
        </p:nvSpPr>
        <p:spPr>
          <a:xfrm>
            <a:off x="3158510" y="1878536"/>
            <a:ext cx="213223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الْفَرْقَ بَيْنَ الْأَشرِْطَةِ</a:t>
            </a:r>
            <a:endParaRPr lang="a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AFE183-A052-C352-EC55-DF834F9EA075}"/>
              </a:ext>
            </a:extLst>
          </p:cNvPr>
          <p:cNvSpPr/>
          <p:nvPr/>
        </p:nvSpPr>
        <p:spPr>
          <a:xfrm>
            <a:off x="533829" y="1878536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1101E55-11E7-3FC3-725A-79B967812276}"/>
              </a:ext>
            </a:extLst>
          </p:cNvPr>
          <p:cNvSpPr>
            <a:spLocks noChangeAspect="1"/>
          </p:cNvSpPr>
          <p:nvPr/>
        </p:nvSpPr>
        <p:spPr>
          <a:xfrm>
            <a:off x="2404622" y="1943866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4E57E4-F356-6E15-D9D2-BA0E091D579E}"/>
              </a:ext>
            </a:extLst>
          </p:cNvPr>
          <p:cNvSpPr>
            <a:spLocks noChangeAspect="1"/>
          </p:cNvSpPr>
          <p:nvPr/>
        </p:nvSpPr>
        <p:spPr>
          <a:xfrm>
            <a:off x="5287900" y="1943866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A2E30B-D15F-830F-3E78-C2EB5D734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BBDF10A-FC63-AB09-9475-2464217C7078}"/>
              </a:ext>
            </a:extLst>
          </p:cNvPr>
          <p:cNvGrpSpPr/>
          <p:nvPr/>
        </p:nvGrpSpPr>
        <p:grpSpPr>
          <a:xfrm>
            <a:off x="924911" y="3460530"/>
            <a:ext cx="6004875" cy="1239040"/>
            <a:chOff x="924911" y="3460530"/>
            <a:chExt cx="6004875" cy="1239040"/>
          </a:xfrm>
        </p:grpSpPr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52395880-6C8D-70B6-7689-780061306F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5786" y="3920354"/>
              <a:ext cx="1044000" cy="991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C7E7B32-FB8A-A706-6443-42EE692B2F89}"/>
                </a:ext>
              </a:extLst>
            </p:cNvPr>
            <p:cNvSpPr txBox="1"/>
            <p:nvPr/>
          </p:nvSpPr>
          <p:spPr>
            <a:xfrm>
              <a:off x="6011913" y="3463152"/>
              <a:ext cx="7357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?</a:t>
              </a: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A561AFA-5CFA-BA97-2E6D-B7F8355E7887}"/>
                </a:ext>
              </a:extLst>
            </p:cNvPr>
            <p:cNvGrpSpPr/>
            <p:nvPr/>
          </p:nvGrpSpPr>
          <p:grpSpPr>
            <a:xfrm>
              <a:off x="924911" y="3460530"/>
              <a:ext cx="5980386" cy="1239040"/>
              <a:chOff x="924911" y="3460530"/>
              <a:chExt cx="5980386" cy="1239040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0552C4E-4F93-0351-DFFC-C333D901AC46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آخِرُ مُتَسابِق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F386574-4598-E7EB-AEAF-15BD61BB7F4C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اَلْفائِزُ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6A165F-C292-9D5E-FF6D-4279CC7BB984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2995448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235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4A7B9DE-C001-32AE-8AF0-6CCF2B58BC8A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4004442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259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95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199BCC-34B1-95B0-ECCB-E8C5B53B4C7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DC0CD-6618-B275-91EA-C7C3F4BED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8072-64EF-4359-C112-576C09797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71FD27-843A-2FFF-CC90-875C1A13A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957AF921-7516-78CA-7EE5-E4024719D983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ليكتب المتساوية المناسبة لنموذج الأشرطة؟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CCE5CD-0639-5A39-78CA-5C99394BCA03}"/>
              </a:ext>
            </a:extLst>
          </p:cNvPr>
          <p:cNvGrpSpPr/>
          <p:nvPr/>
        </p:nvGrpSpPr>
        <p:grpSpPr>
          <a:xfrm>
            <a:off x="872359" y="2809480"/>
            <a:ext cx="6004875" cy="1239040"/>
            <a:chOff x="924911" y="3460530"/>
            <a:chExt cx="6004875" cy="1239040"/>
          </a:xfrm>
        </p:grpSpPr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C5872893-8025-CAA6-26D5-9429D25EBD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5786" y="3920354"/>
              <a:ext cx="1044000" cy="991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D1E1B9-B66B-CB2C-8BDF-7D5AE1993DAE}"/>
                </a:ext>
              </a:extLst>
            </p:cNvPr>
            <p:cNvSpPr txBox="1"/>
            <p:nvPr/>
          </p:nvSpPr>
          <p:spPr>
            <a:xfrm>
              <a:off x="6011913" y="3463152"/>
              <a:ext cx="7357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?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FB04D72-E931-CC81-45F2-35D29BA40CCD}"/>
                </a:ext>
              </a:extLst>
            </p:cNvPr>
            <p:cNvGrpSpPr/>
            <p:nvPr/>
          </p:nvGrpSpPr>
          <p:grpSpPr>
            <a:xfrm>
              <a:off x="924911" y="3460530"/>
              <a:ext cx="5980386" cy="1239040"/>
              <a:chOff x="924911" y="3460530"/>
              <a:chExt cx="5980386" cy="1239040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AA608F9-A494-4BD8-8C36-F6951DB0C9C9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آخِرُ مُتَسابِق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5298CD7-89D1-2D6F-B722-23BF511CE81D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اَلْفائِزُ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610CBA1-0036-274F-F5E1-F91CAB3F0EE8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2995448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235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F2B0BB1-27A3-CCCC-AA39-BF97D4F43496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4004442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259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859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4D681-D033-8047-30D4-87392854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935A-0DFB-139D-31FB-176D453D3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7832C739-28FD-65F7-A248-C9F3BCBD3EA1}"/>
              </a:ext>
            </a:extLst>
          </p:cNvPr>
          <p:cNvSpPr/>
          <p:nvPr/>
        </p:nvSpPr>
        <p:spPr>
          <a:xfrm>
            <a:off x="2895598" y="4608706"/>
            <a:ext cx="3331781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259 – 235 = 24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CD8DAA1-77CA-1752-B096-AEFBFA3D672C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المتساوية المناسبة لنموذج الأشرطة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259 – 235 = 24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737180-F73C-0372-B17A-C77EE3590F34}"/>
              </a:ext>
            </a:extLst>
          </p:cNvPr>
          <p:cNvGrpSpPr/>
          <p:nvPr/>
        </p:nvGrpSpPr>
        <p:grpSpPr>
          <a:xfrm>
            <a:off x="872359" y="2809480"/>
            <a:ext cx="6004875" cy="1239040"/>
            <a:chOff x="924911" y="3460530"/>
            <a:chExt cx="6004875" cy="1239040"/>
          </a:xfrm>
        </p:grpSpPr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A83B3680-3715-BB9E-590F-69978B8E9F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5786" y="3920354"/>
              <a:ext cx="1044000" cy="991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32EB87C-18DA-9DE1-480C-E4ECC5988527}"/>
                </a:ext>
              </a:extLst>
            </p:cNvPr>
            <p:cNvSpPr txBox="1"/>
            <p:nvPr/>
          </p:nvSpPr>
          <p:spPr>
            <a:xfrm>
              <a:off x="6011913" y="3463152"/>
              <a:ext cx="73572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?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925E9E93-6B44-DEFE-4CFF-CFD3D8D9AA72}"/>
                </a:ext>
              </a:extLst>
            </p:cNvPr>
            <p:cNvGrpSpPr/>
            <p:nvPr/>
          </p:nvGrpSpPr>
          <p:grpSpPr>
            <a:xfrm>
              <a:off x="924911" y="3460530"/>
              <a:ext cx="5980386" cy="1239040"/>
              <a:chOff x="924911" y="3460530"/>
              <a:chExt cx="5980386" cy="1239040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BA5AB27-BA50-5E78-56C2-3ED5A5E46C24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آخِرُ مُتَسابِق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1CA452B-898C-4EB5-4265-132228BF4559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اَلْفائِزُ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8444D5E-BA5E-07FB-31D1-743A612D14E6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2995448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235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C29DD7D-81BD-FF39-D505-C0C1C15C2FA9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4004442" cy="49280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259 ثانِيَةً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32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5D97-E3B4-5880-747D-901A3190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:a16="http://schemas.microsoft.com/office/drawing/2014/main" id="{ADBF0313-3845-E761-7AC4-AAA32969D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687" y="5091191"/>
            <a:ext cx="1111031" cy="148925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73533D-0456-9635-3A1F-DEF4108DDF6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عبارة الحل المناسبة للمسألة.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00E6904C-938D-0F20-B7B0-5B694D274D12}"/>
              </a:ext>
            </a:extLst>
          </p:cNvPr>
          <p:cNvGrpSpPr/>
          <p:nvPr/>
        </p:nvGrpSpPr>
        <p:grpSpPr>
          <a:xfrm>
            <a:off x="6041789" y="1878536"/>
            <a:ext cx="2255130" cy="551406"/>
            <a:chOff x="6203470" y="1914188"/>
            <a:chExt cx="2178977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AC78864-47E7-6024-3369-E79E1CE14CA1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ED6F093-D246-391E-7B9E-FC39DDC0C7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C2D2ACF-8F84-759B-7090-4439ACA713FB}"/>
              </a:ext>
            </a:extLst>
          </p:cNvPr>
          <p:cNvSpPr/>
          <p:nvPr/>
        </p:nvSpPr>
        <p:spPr>
          <a:xfrm>
            <a:off x="3158510" y="1878536"/>
            <a:ext cx="213223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الْفَرْقَ بَيْنَ الْأَشرِْطَةِ</a:t>
            </a:r>
            <a:endParaRPr lang="a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D4698F4-4703-E768-8F88-3AF320631AD1}"/>
              </a:ext>
            </a:extLst>
          </p:cNvPr>
          <p:cNvSpPr/>
          <p:nvPr/>
        </p:nvSpPr>
        <p:spPr>
          <a:xfrm>
            <a:off x="533829" y="1878536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EC5D58C-CBA9-C74F-4A11-4BEEB9B2D77F}"/>
              </a:ext>
            </a:extLst>
          </p:cNvPr>
          <p:cNvSpPr>
            <a:spLocks noChangeAspect="1"/>
          </p:cNvSpPr>
          <p:nvPr/>
        </p:nvSpPr>
        <p:spPr>
          <a:xfrm>
            <a:off x="2404622" y="1943866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0BAFD3B-D3A1-34FF-28A7-5F7C6300A913}"/>
              </a:ext>
            </a:extLst>
          </p:cNvPr>
          <p:cNvSpPr>
            <a:spLocks noChangeAspect="1"/>
          </p:cNvSpPr>
          <p:nvPr/>
        </p:nvSpPr>
        <p:spPr>
          <a:xfrm>
            <a:off x="5287900" y="1943866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18A8546-909C-F6FB-5427-A84C0D0EA755}"/>
              </a:ext>
            </a:extLst>
          </p:cNvPr>
          <p:cNvSpPr/>
          <p:nvPr/>
        </p:nvSpPr>
        <p:spPr>
          <a:xfrm>
            <a:off x="2895598" y="4608706"/>
            <a:ext cx="3331781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259 – 235 = 24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D5B4B4-3E63-D624-D875-92AAA3686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5414C25-BB40-872E-A860-4EAA73BFF90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E5E1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62" y="2856870"/>
            <a:ext cx="8241259" cy="11442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5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CC3490A-76C6-A2AC-D486-04DB8696FA6D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D780D3-9DD1-52D2-2D64-F52BDC1D3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1EFBF-9642-DAFD-4B01-AB37BBD8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EE6132-EF8A-0070-60D6-1D711917E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CA26DF1-803C-7178-64EF-B8BE33A2F363}"/>
              </a:ext>
            </a:extLst>
          </p:cNvPr>
          <p:cNvSpPr/>
          <p:nvPr/>
        </p:nvSpPr>
        <p:spPr>
          <a:xfrm>
            <a:off x="517048" y="4871057"/>
            <a:ext cx="7855526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0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الثَّواني الَّتي تَفصِلُ الْفائِزَ عَنْ آخِرِ مُتَسابِقٍ هُوَ: 24 ثانِيَةً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DF88A6-2200-0EB3-09E0-3E857E8903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عبارة الحل المناسبة للمسألة هي: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38BC6891-900B-7055-3DAA-FB25FF16812D}"/>
              </a:ext>
            </a:extLst>
          </p:cNvPr>
          <p:cNvGrpSpPr/>
          <p:nvPr/>
        </p:nvGrpSpPr>
        <p:grpSpPr>
          <a:xfrm>
            <a:off x="6041789" y="1878536"/>
            <a:ext cx="2255130" cy="551406"/>
            <a:chOff x="6203470" y="1914188"/>
            <a:chExt cx="2178977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F1B282F-ECCC-4F35-4E03-C76F064144E2}"/>
                </a:ext>
              </a:extLst>
            </p:cNvPr>
            <p:cNvSpPr/>
            <p:nvPr/>
          </p:nvSpPr>
          <p:spPr>
            <a:xfrm>
              <a:off x="6203470" y="1914188"/>
              <a:ext cx="174820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عَنَاصِرَ الْمُقَارَنَةِ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30650DCA-AEF6-6D12-D843-7B11A6194D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8EEEC2C-B650-7BA8-7D0B-B89CD815CCC4}"/>
              </a:ext>
            </a:extLst>
          </p:cNvPr>
          <p:cNvSpPr/>
          <p:nvPr/>
        </p:nvSpPr>
        <p:spPr>
          <a:xfrm>
            <a:off x="3158510" y="1878536"/>
            <a:ext cx="213223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الْفَرْقَ بَيْنَ الْأَشرِْطَةِ</a:t>
            </a:r>
            <a:endParaRPr lang="a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803E8D5-761A-258E-1187-9D3D122FD039}"/>
              </a:ext>
            </a:extLst>
          </p:cNvPr>
          <p:cNvSpPr/>
          <p:nvPr/>
        </p:nvSpPr>
        <p:spPr>
          <a:xfrm>
            <a:off x="533829" y="1878536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AC81A971-EE75-D101-A7F1-93E128B741D9}"/>
              </a:ext>
            </a:extLst>
          </p:cNvPr>
          <p:cNvSpPr>
            <a:spLocks noChangeAspect="1"/>
          </p:cNvSpPr>
          <p:nvPr/>
        </p:nvSpPr>
        <p:spPr>
          <a:xfrm>
            <a:off x="2404622" y="1943866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964E24AD-4259-7DE3-6757-ACE8E1A83D79}"/>
              </a:ext>
            </a:extLst>
          </p:cNvPr>
          <p:cNvSpPr>
            <a:spLocks noChangeAspect="1"/>
          </p:cNvSpPr>
          <p:nvPr/>
        </p:nvSpPr>
        <p:spPr>
          <a:xfrm>
            <a:off x="5287900" y="1943866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11F616-8287-EAC0-7E6D-45E9DAC9649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5E1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62" y="2856870"/>
            <a:ext cx="8241259" cy="11442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996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099AFB-1E4F-0E66-6A22-96D54C63D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821" y="2895735"/>
            <a:ext cx="8271642" cy="111921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B57D28-649F-B109-9970-FCFA55510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821" y="2895735"/>
            <a:ext cx="8271642" cy="111921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عناصر المقارنة. اكتبوهما عموديا.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ADC139-6817-7855-85B3-7D0250C99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821" y="2895735"/>
            <a:ext cx="8271642" cy="111921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عناصر المقارنة عموديا؟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4A0173-3483-8674-76B6-1F594C93E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821" y="2895735"/>
            <a:ext cx="8271642" cy="111921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E93FC4-A623-2F8C-901D-ECDFD292E9A5}"/>
              </a:ext>
            </a:extLst>
          </p:cNvPr>
          <p:cNvSpPr/>
          <p:nvPr/>
        </p:nvSpPr>
        <p:spPr>
          <a:xfrm>
            <a:off x="557051" y="4220404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الْفانيلاَّ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9F5D21-0507-45B0-38FC-7DA431C9BB6A}"/>
              </a:ext>
            </a:extLst>
          </p:cNvPr>
          <p:cNvSpPr/>
          <p:nvPr/>
        </p:nvSpPr>
        <p:spPr>
          <a:xfrm>
            <a:off x="557051" y="4940362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الشُّكُلاطَةِ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481B28-7279-F9D5-448C-C1DF2E741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821" y="2895735"/>
            <a:ext cx="8271642" cy="111921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1779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أتموا، على ألواحكم، رسم نموذج الأشرطة.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9A6F26-F93F-18D3-FEC7-D2DAD1FEA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821" y="2895735"/>
            <a:ext cx="8271642" cy="1119217"/>
          </a:xfrm>
          <a:prstGeom prst="round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8EB016-B235-C298-771D-08609E480CB8}"/>
              </a:ext>
            </a:extLst>
          </p:cNvPr>
          <p:cNvSpPr/>
          <p:nvPr/>
        </p:nvSpPr>
        <p:spPr>
          <a:xfrm>
            <a:off x="557051" y="4220404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الْفانيلاَّ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954001-C4F8-9854-8B0A-4CE9C750695D}"/>
              </a:ext>
            </a:extLst>
          </p:cNvPr>
          <p:cNvSpPr/>
          <p:nvPr/>
        </p:nvSpPr>
        <p:spPr>
          <a:xfrm>
            <a:off x="557051" y="4940362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الشُّكُلاطَةِ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رسم نموذج الأشرطة؟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2049426-2BBD-C7C6-2AC6-C3F0074F7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821" y="2780123"/>
            <a:ext cx="8271642" cy="1119217"/>
          </a:xfrm>
          <a:prstGeom prst="round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B4E524-F92E-74D3-C8F1-A9C8D841BE57}"/>
              </a:ext>
            </a:extLst>
          </p:cNvPr>
          <p:cNvSpPr/>
          <p:nvPr/>
        </p:nvSpPr>
        <p:spPr>
          <a:xfrm>
            <a:off x="557051" y="4220404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الْفانيلاَّ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654204-1C9E-2860-EB20-AA394B420519}"/>
              </a:ext>
            </a:extLst>
          </p:cNvPr>
          <p:cNvSpPr/>
          <p:nvPr/>
        </p:nvSpPr>
        <p:spPr>
          <a:xfrm>
            <a:off x="557051" y="4940362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الشُّكُلاطَةِ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716F-3445-4B40-A15F-0711417F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865FB1-A6EE-7460-54CF-83ED6DA6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5956162-DE67-27FE-D10B-0468967C03E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رسم نموذج الأشرطة؟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4762F01-89C5-5E85-7EA9-4EF3AF46D07E}"/>
              </a:ext>
            </a:extLst>
          </p:cNvPr>
          <p:cNvGrpSpPr/>
          <p:nvPr/>
        </p:nvGrpSpPr>
        <p:grpSpPr>
          <a:xfrm>
            <a:off x="2930831" y="4246182"/>
            <a:ext cx="4247735" cy="1264588"/>
            <a:chOff x="2930831" y="4246182"/>
            <a:chExt cx="4247735" cy="1264588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8A7480D-2FA9-E4DD-3B25-5A5E19A234F6}"/>
                </a:ext>
              </a:extLst>
            </p:cNvPr>
            <p:cNvSpPr/>
            <p:nvPr/>
          </p:nvSpPr>
          <p:spPr>
            <a:xfrm>
              <a:off x="2930831" y="4246182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67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51E89BD-982E-A446-0327-9A4D4C8F5018}"/>
                </a:ext>
              </a:extLst>
            </p:cNvPr>
            <p:cNvSpPr/>
            <p:nvPr/>
          </p:nvSpPr>
          <p:spPr>
            <a:xfrm>
              <a:off x="2930831" y="4940361"/>
              <a:ext cx="424773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?</a:t>
              </a:r>
            </a:p>
          </p:txBody>
        </p: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D7E3ED9C-5BDD-677F-1276-3F29808737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01406" y="4698124"/>
              <a:ext cx="117716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85E1BF9-E514-F7F4-62FF-0B315C07900E}"/>
                </a:ext>
              </a:extLst>
            </p:cNvPr>
            <p:cNvSpPr txBox="1"/>
            <p:nvPr/>
          </p:nvSpPr>
          <p:spPr>
            <a:xfrm>
              <a:off x="6074402" y="4265245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13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008DCAC-4E88-24DA-6935-1FDFB6C3D9F0}"/>
              </a:ext>
            </a:extLst>
          </p:cNvPr>
          <p:cNvSpPr/>
          <p:nvPr/>
        </p:nvSpPr>
        <p:spPr>
          <a:xfrm>
            <a:off x="557051" y="4220404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الْفانيلاَّ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1668DD-F2C7-61AD-9A01-2F97316A997E}"/>
              </a:ext>
            </a:extLst>
          </p:cNvPr>
          <p:cNvSpPr/>
          <p:nvPr/>
        </p:nvSpPr>
        <p:spPr>
          <a:xfrm>
            <a:off x="557051" y="4940362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الشُّكُلاطَةِ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0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9825-6842-95D3-F0A3-248669C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5062-119F-1A4F-69C8-937A14585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B38999-6CF4-382F-7879-118FCD062FBC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متساوية حل المسألة: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A011BC-C08B-20F7-5C52-D1FA8C063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821" y="2653998"/>
            <a:ext cx="8271642" cy="1119217"/>
          </a:xfrm>
          <a:prstGeom prst="round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77AE8A3-18B4-7773-4772-7E88FCE3E8C0}"/>
              </a:ext>
            </a:extLst>
          </p:cNvPr>
          <p:cNvGrpSpPr/>
          <p:nvPr/>
        </p:nvGrpSpPr>
        <p:grpSpPr>
          <a:xfrm>
            <a:off x="2930831" y="4246182"/>
            <a:ext cx="4247735" cy="1264588"/>
            <a:chOff x="2930831" y="4246182"/>
            <a:chExt cx="4247735" cy="12645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B6688F-4F25-15B8-0272-D42237BBD22D}"/>
                </a:ext>
              </a:extLst>
            </p:cNvPr>
            <p:cNvSpPr/>
            <p:nvPr/>
          </p:nvSpPr>
          <p:spPr>
            <a:xfrm>
              <a:off x="2930831" y="4246182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67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D107A8-5BBB-E361-0132-E4DBFA52BA37}"/>
                </a:ext>
              </a:extLst>
            </p:cNvPr>
            <p:cNvSpPr/>
            <p:nvPr/>
          </p:nvSpPr>
          <p:spPr>
            <a:xfrm>
              <a:off x="2930831" y="4940361"/>
              <a:ext cx="424773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?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D8244C00-3404-F15E-6EB3-4F170C46A4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01406" y="4698124"/>
              <a:ext cx="117716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9AE03DA-431C-7F99-B0D4-F8B1534BF52A}"/>
                </a:ext>
              </a:extLst>
            </p:cNvPr>
            <p:cNvSpPr txBox="1"/>
            <p:nvPr/>
          </p:nvSpPr>
          <p:spPr>
            <a:xfrm>
              <a:off x="6074402" y="4265245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13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0FF4E86-43C9-78CC-EA5D-51E0C2B5BA5F}"/>
              </a:ext>
            </a:extLst>
          </p:cNvPr>
          <p:cNvSpPr/>
          <p:nvPr/>
        </p:nvSpPr>
        <p:spPr>
          <a:xfrm>
            <a:off x="557051" y="4220404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الْفانيلاَّ</a:t>
            </a:r>
            <a:endParaRPr lang="fr-FR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13F20E-2E5B-2194-04AD-0E9662FF365D}"/>
              </a:ext>
            </a:extLst>
          </p:cNvPr>
          <p:cNvSpPr/>
          <p:nvPr/>
        </p:nvSpPr>
        <p:spPr>
          <a:xfrm>
            <a:off x="557051" y="4940362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الشُّكُلاطَةِ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8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E9AA-999C-13CF-FB43-4DE650BB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36D80D-E38E-AFEF-53B1-08DA3252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BD3C5C-28F0-8F39-6047-734F9F21C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81632D-6CE7-C1B6-1580-37E51E7D56C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2CB2-3A88-FD9F-2E5D-18998686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1B31099-668B-954B-FE32-78397074C766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حل المسألة؟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6DE6-C6E7-6B8B-A3EC-3E2FF9F0B1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D4E8C5-925F-AC35-841B-604956D19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821" y="2653998"/>
            <a:ext cx="8271642" cy="1119217"/>
          </a:xfrm>
          <a:prstGeom prst="round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2396AD6-CB8D-CD1C-54FE-F4D9D60AE31E}"/>
              </a:ext>
            </a:extLst>
          </p:cNvPr>
          <p:cNvGrpSpPr/>
          <p:nvPr/>
        </p:nvGrpSpPr>
        <p:grpSpPr>
          <a:xfrm>
            <a:off x="2930831" y="4246182"/>
            <a:ext cx="4247735" cy="1264588"/>
            <a:chOff x="2930831" y="4246182"/>
            <a:chExt cx="4247735" cy="12645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DDA08C-F457-EBCB-5EEC-78A4FC5B7680}"/>
                </a:ext>
              </a:extLst>
            </p:cNvPr>
            <p:cNvSpPr/>
            <p:nvPr/>
          </p:nvSpPr>
          <p:spPr>
            <a:xfrm>
              <a:off x="2930831" y="4246182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67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5377AE-99D1-ADA5-8791-A503DAD3394E}"/>
                </a:ext>
              </a:extLst>
            </p:cNvPr>
            <p:cNvSpPr/>
            <p:nvPr/>
          </p:nvSpPr>
          <p:spPr>
            <a:xfrm>
              <a:off x="2930831" y="4940361"/>
              <a:ext cx="424773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?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9EF3DB90-93A9-D9E3-DCE6-7AC128ADBC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01406" y="4698124"/>
              <a:ext cx="117716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823466-3855-9E18-AAD1-CEC95A2CDEC9}"/>
                </a:ext>
              </a:extLst>
            </p:cNvPr>
            <p:cNvSpPr txBox="1"/>
            <p:nvPr/>
          </p:nvSpPr>
          <p:spPr>
            <a:xfrm>
              <a:off x="6074402" y="4265245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13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F235368-DF72-5E82-61CD-9B861C0A7DF4}"/>
              </a:ext>
            </a:extLst>
          </p:cNvPr>
          <p:cNvSpPr/>
          <p:nvPr/>
        </p:nvSpPr>
        <p:spPr>
          <a:xfrm>
            <a:off x="557051" y="4220404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الْفانيلاَّ</a:t>
            </a:r>
            <a:endParaRPr lang="fr-FR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595004-4E36-8E6E-6D76-3D0180629C04}"/>
              </a:ext>
            </a:extLst>
          </p:cNvPr>
          <p:cNvSpPr/>
          <p:nvPr/>
        </p:nvSpPr>
        <p:spPr>
          <a:xfrm>
            <a:off x="557051" y="4940362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الشُّكُلاطَةِ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D09DC-C73C-F1DE-69F6-3176CEB2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2591EA4-6E9C-87D2-C1D3-8AF9BFBBE7BE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حل المسألة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 + 13 = 80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44F6A4-AE7B-196F-791B-4265231CB6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5C788B7-701D-CA46-52D8-61A2BAD38EC0}"/>
              </a:ext>
            </a:extLst>
          </p:cNvPr>
          <p:cNvSpPr/>
          <p:nvPr/>
        </p:nvSpPr>
        <p:spPr>
          <a:xfrm>
            <a:off x="3153649" y="4991106"/>
            <a:ext cx="3070575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67 + 13 = 80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77362FB-15BD-3C0C-68D8-5AC4C0ADF321}"/>
              </a:ext>
            </a:extLst>
          </p:cNvPr>
          <p:cNvGrpSpPr/>
          <p:nvPr/>
        </p:nvGrpSpPr>
        <p:grpSpPr>
          <a:xfrm>
            <a:off x="2951851" y="2596058"/>
            <a:ext cx="4247735" cy="1264588"/>
            <a:chOff x="2930831" y="4246182"/>
            <a:chExt cx="4247735" cy="126458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FCF68A-80FB-C1ED-718B-741B16DEAD7B}"/>
                </a:ext>
              </a:extLst>
            </p:cNvPr>
            <p:cNvSpPr/>
            <p:nvPr/>
          </p:nvSpPr>
          <p:spPr>
            <a:xfrm>
              <a:off x="2930831" y="4246182"/>
              <a:ext cx="3070575" cy="57040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67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4FD2DD0-64C7-8998-CE30-90468EB308A5}"/>
                </a:ext>
              </a:extLst>
            </p:cNvPr>
            <p:cNvSpPr/>
            <p:nvPr/>
          </p:nvSpPr>
          <p:spPr>
            <a:xfrm>
              <a:off x="2930831" y="4940361"/>
              <a:ext cx="4247735" cy="57040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?</a:t>
              </a: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57F126DE-3029-ABE9-09F3-79BF3B1739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01406" y="4698124"/>
              <a:ext cx="1177160" cy="0"/>
            </a:xfrm>
            <a:prstGeom prst="straightConnector1">
              <a:avLst/>
            </a:prstGeom>
            <a:ln w="38100">
              <a:solidFill>
                <a:srgbClr val="00206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CDE18D0-7C2F-D9B2-0C4B-0A1EC8A007FC}"/>
                </a:ext>
              </a:extLst>
            </p:cNvPr>
            <p:cNvSpPr txBox="1"/>
            <p:nvPr/>
          </p:nvSpPr>
          <p:spPr>
            <a:xfrm>
              <a:off x="6074402" y="4265245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0070C0"/>
                  </a:solidFill>
                </a:rPr>
                <a:t>13</a:t>
              </a:r>
              <a:endParaRPr lang="fr-FR" sz="2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98DA901-C3B5-9780-4C8C-D444F8C1BDD0}"/>
              </a:ext>
            </a:extLst>
          </p:cNvPr>
          <p:cNvSpPr/>
          <p:nvPr/>
        </p:nvSpPr>
        <p:spPr>
          <a:xfrm>
            <a:off x="578071" y="2570280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الْفانيلاَّ</a:t>
            </a:r>
            <a:endParaRPr lang="fr-FR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7D59FF-9568-1836-9377-6046C3CA1C21}"/>
              </a:ext>
            </a:extLst>
          </p:cNvPr>
          <p:cNvSpPr/>
          <p:nvPr/>
        </p:nvSpPr>
        <p:spPr>
          <a:xfrm>
            <a:off x="578071" y="3290238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الشُّكُلاطَةِ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78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949E111-358E-CECF-4791-6D1465BC3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827" y="1938542"/>
            <a:ext cx="6499923" cy="4387187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363700" y="2388100"/>
            <a:ext cx="2821764" cy="1290522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35.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1B9DD01-22CD-5356-DCB9-97B92CCFA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72" y="2090368"/>
            <a:ext cx="8200424" cy="4100212"/>
          </a:xfrm>
          <a:prstGeom prst="rect">
            <a:avLst/>
          </a:prstGeom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6630978" y="2141168"/>
            <a:ext cx="1894918" cy="39637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CB569DC-46A2-97F1-270D-7C7BB59D6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72" y="2090368"/>
            <a:ext cx="8200424" cy="4100212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5BAD68E-2642-306A-665C-8400D41896FA}"/>
              </a:ext>
            </a:extLst>
          </p:cNvPr>
          <p:cNvSpPr/>
          <p:nvPr/>
        </p:nvSpPr>
        <p:spPr>
          <a:xfrm>
            <a:off x="6861503" y="2026958"/>
            <a:ext cx="1684712" cy="581489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61621" y="3429000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A42F6F-94A4-06E4-F8B8-FC9B5833A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88" y="1959292"/>
            <a:ext cx="8095484" cy="451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5567669-DE61-6A07-9A59-8C7FB553F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70" y="2159070"/>
            <a:ext cx="8200424" cy="4100212"/>
          </a:xfrm>
          <a:prstGeom prst="rect">
            <a:avLst/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E1B78DE-AEF9-CAF1-B081-8B55947629F9}"/>
              </a:ext>
            </a:extLst>
          </p:cNvPr>
          <p:cNvSpPr/>
          <p:nvPr/>
        </p:nvSpPr>
        <p:spPr>
          <a:xfrm>
            <a:off x="6285187" y="2120148"/>
            <a:ext cx="2189208" cy="455364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BD0786-C8FB-4149-BDEA-3BFB0C3DDE87}"/>
              </a:ext>
            </a:extLst>
          </p:cNvPr>
          <p:cNvSpPr/>
          <p:nvPr/>
        </p:nvSpPr>
        <p:spPr>
          <a:xfrm>
            <a:off x="4778905" y="4644986"/>
            <a:ext cx="3341718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C00000"/>
                </a:solidFill>
              </a:rPr>
              <a:t>185 + 73 = 258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7A917D1-D0F3-1740-41B6-065E9E442BF0}"/>
              </a:ext>
            </a:extLst>
          </p:cNvPr>
          <p:cNvSpPr/>
          <p:nvPr/>
        </p:nvSpPr>
        <p:spPr>
          <a:xfrm>
            <a:off x="4501506" y="5476993"/>
            <a:ext cx="1772952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258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B7FF44-5A09-CCAE-D9CF-8CB3302CC417}"/>
              </a:ext>
            </a:extLst>
          </p:cNvPr>
          <p:cNvSpPr/>
          <p:nvPr/>
        </p:nvSpPr>
        <p:spPr>
          <a:xfrm>
            <a:off x="1370561" y="4535096"/>
            <a:ext cx="1540808" cy="40011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185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0DEFA8-3D95-073F-9473-EC56B2949F64}"/>
              </a:ext>
            </a:extLst>
          </p:cNvPr>
          <p:cNvSpPr/>
          <p:nvPr/>
        </p:nvSpPr>
        <p:spPr>
          <a:xfrm>
            <a:off x="157941" y="3935806"/>
            <a:ext cx="1294320" cy="546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أميرة الثلج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1F28DF-75B3-9C4F-F8A2-4FDC91CFC981}"/>
              </a:ext>
            </a:extLst>
          </p:cNvPr>
          <p:cNvSpPr/>
          <p:nvPr/>
        </p:nvSpPr>
        <p:spPr>
          <a:xfrm>
            <a:off x="1370560" y="4061411"/>
            <a:ext cx="2983806" cy="40011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?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2E6129-446B-B5DE-AC5C-59A6E3001294}"/>
              </a:ext>
            </a:extLst>
          </p:cNvPr>
          <p:cNvSpPr/>
          <p:nvPr/>
        </p:nvSpPr>
        <p:spPr>
          <a:xfrm>
            <a:off x="329826" y="4477174"/>
            <a:ext cx="1294320" cy="546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دبدوب</a:t>
            </a:r>
            <a:endParaRPr lang="fr-FR" sz="2400" b="1" dirty="0">
              <a:solidFill>
                <a:srgbClr val="C00000"/>
              </a:solidFill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3DC075F-75CA-C492-5B8F-06DECFE53BD7}"/>
              </a:ext>
            </a:extLst>
          </p:cNvPr>
          <p:cNvCxnSpPr/>
          <p:nvPr/>
        </p:nvCxnSpPr>
        <p:spPr>
          <a:xfrm>
            <a:off x="2942900" y="4903755"/>
            <a:ext cx="14114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01933DF7-E11C-758F-CA06-8E7AAB3F6A32}"/>
              </a:ext>
            </a:extLst>
          </p:cNvPr>
          <p:cNvSpPr txBox="1"/>
          <p:nvPr/>
        </p:nvSpPr>
        <p:spPr>
          <a:xfrm>
            <a:off x="3378514" y="4576964"/>
            <a:ext cx="519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73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E792F67-C386-8D4D-D476-E4385E7A9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827" y="1938542"/>
            <a:ext cx="6499923" cy="4387187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5.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324304" y="3661512"/>
            <a:ext cx="2822014" cy="1194268"/>
          </a:xfrm>
          <a:prstGeom prst="roundRect">
            <a:avLst>
              <a:gd name="adj" fmla="val 995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4E6AB6-E69B-5D62-DD4D-C46307995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80" y="2285897"/>
            <a:ext cx="8350119" cy="3970578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25A459-2235-A610-FC90-93DFA4165E90}"/>
              </a:ext>
            </a:extLst>
          </p:cNvPr>
          <p:cNvSpPr/>
          <p:nvPr/>
        </p:nvSpPr>
        <p:spPr>
          <a:xfrm>
            <a:off x="4871078" y="4898781"/>
            <a:ext cx="4083063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193 + 18 = 211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A18C63-D670-E8F2-77F2-C64AFA621FD7}"/>
              </a:ext>
            </a:extLst>
          </p:cNvPr>
          <p:cNvSpPr/>
          <p:nvPr/>
        </p:nvSpPr>
        <p:spPr>
          <a:xfrm>
            <a:off x="1257303" y="4730511"/>
            <a:ext cx="2190090" cy="5467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193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A6FE02-F0DE-FDD5-B4FC-338C182208CE}"/>
              </a:ext>
            </a:extLst>
          </p:cNvPr>
          <p:cNvSpPr/>
          <p:nvPr/>
        </p:nvSpPr>
        <p:spPr>
          <a:xfrm>
            <a:off x="3503962" y="4681909"/>
            <a:ext cx="754841" cy="546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FE461-3CF1-3C36-6382-922F1297C990}"/>
              </a:ext>
            </a:extLst>
          </p:cNvPr>
          <p:cNvSpPr/>
          <p:nvPr/>
        </p:nvSpPr>
        <p:spPr>
          <a:xfrm>
            <a:off x="1257303" y="4121701"/>
            <a:ext cx="2983806" cy="5467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687A93-61DA-B791-C74F-F92988D87EEC}"/>
              </a:ext>
            </a:extLst>
          </p:cNvPr>
          <p:cNvSpPr/>
          <p:nvPr/>
        </p:nvSpPr>
        <p:spPr>
          <a:xfrm>
            <a:off x="2956712" y="5841099"/>
            <a:ext cx="5433236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عدد النقط التي سجلها نبيل هو 211</a:t>
            </a:r>
            <a:endParaRPr lang="fr-FR" sz="2400" b="1" dirty="0">
              <a:solidFill>
                <a:srgbClr val="C00000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832FCF9-4A09-5F98-5463-83F34E81E8A3}"/>
              </a:ext>
            </a:extLst>
          </p:cNvPr>
          <p:cNvCxnSpPr>
            <a:cxnSpLocks/>
          </p:cNvCxnSpPr>
          <p:nvPr/>
        </p:nvCxnSpPr>
        <p:spPr>
          <a:xfrm>
            <a:off x="3457903" y="5160946"/>
            <a:ext cx="80422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0727C0A-D860-C8FB-C277-67712A2DF6EA}"/>
              </a:ext>
            </a:extLst>
          </p:cNvPr>
          <p:cNvSpPr/>
          <p:nvPr/>
        </p:nvSpPr>
        <p:spPr>
          <a:xfrm>
            <a:off x="309419" y="4200078"/>
            <a:ext cx="947884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</a:rPr>
              <a:t>نبيل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98C10-00A6-8D73-3839-A143C0F0C2B8}"/>
              </a:ext>
            </a:extLst>
          </p:cNvPr>
          <p:cNvSpPr/>
          <p:nvPr/>
        </p:nvSpPr>
        <p:spPr>
          <a:xfrm>
            <a:off x="388883" y="4818649"/>
            <a:ext cx="868420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rgbClr val="C00000"/>
                </a:solidFill>
              </a:rPr>
              <a:t>سمير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44 وَ45.</a:t>
            </a:r>
          </a:p>
        </p:txBody>
      </p:sp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4424DF4-F5DD-6D36-1EA1-D49E0331B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27" y="1938542"/>
            <a:ext cx="6499923" cy="438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15137</TotalTime>
  <Words>1011</Words>
  <Application>Microsoft Office PowerPoint</Application>
  <PresentationFormat>Affichage à l'écran (4:3)</PresentationFormat>
  <Paragraphs>306</Paragraphs>
  <Slides>66</Slides>
  <Notes>6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66</vt:i4>
      </vt:variant>
    </vt:vector>
  </HeadingPairs>
  <TitlesOfParts>
    <vt:vector size="81" baseType="lpstr">
      <vt:lpstr>Dosis</vt:lpstr>
      <vt:lpstr>Wingdings</vt:lpstr>
      <vt:lpstr>Chalkboard</vt:lpstr>
      <vt:lpstr>Aptos Display</vt:lpstr>
      <vt:lpstr>Calibri</vt:lpstr>
      <vt:lpstr>Aptos</vt:lpstr>
      <vt:lpstr>Effra CC Arbc</vt:lpstr>
      <vt:lpstr>Arial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128</cp:revision>
  <cp:lastPrinted>2025-08-13T10:11:39Z</cp:lastPrinted>
  <dcterms:created xsi:type="dcterms:W3CDTF">2025-08-01T12:31:49Z</dcterms:created>
  <dcterms:modified xsi:type="dcterms:W3CDTF">2025-12-19T17:25:20Z</dcterms:modified>
</cp:coreProperties>
</file>