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9"/>
  </p:notesMasterIdLst>
  <p:handoutMasterIdLst>
    <p:handoutMasterId r:id="rId60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6708" r:id="rId18"/>
    <p:sldId id="2134807058" r:id="rId19"/>
    <p:sldId id="2134807059" r:id="rId20"/>
    <p:sldId id="2134807060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7045" r:id="rId28"/>
    <p:sldId id="2134807046" r:id="rId29"/>
    <p:sldId id="2134807047" r:id="rId30"/>
    <p:sldId id="2134807048" r:id="rId31"/>
    <p:sldId id="2134807050" r:id="rId32"/>
    <p:sldId id="2134807051" r:id="rId33"/>
    <p:sldId id="2134806702" r:id="rId34"/>
    <p:sldId id="2134807052" r:id="rId35"/>
    <p:sldId id="2134807053" r:id="rId36"/>
    <p:sldId id="2134807054" r:id="rId37"/>
    <p:sldId id="2134806689" r:id="rId38"/>
    <p:sldId id="2134807042" r:id="rId39"/>
    <p:sldId id="2134807043" r:id="rId40"/>
    <p:sldId id="2134807044" r:id="rId41"/>
    <p:sldId id="2134807055" r:id="rId42"/>
    <p:sldId id="2134807056" r:id="rId43"/>
    <p:sldId id="2134807057" r:id="rId44"/>
    <p:sldId id="2134806696" r:id="rId45"/>
    <p:sldId id="848" r:id="rId46"/>
    <p:sldId id="921" r:id="rId47"/>
    <p:sldId id="922" r:id="rId48"/>
    <p:sldId id="924" r:id="rId49"/>
    <p:sldId id="925" r:id="rId50"/>
    <p:sldId id="849" r:id="rId51"/>
    <p:sldId id="2134806697" r:id="rId52"/>
    <p:sldId id="2134806706" r:id="rId53"/>
    <p:sldId id="858" r:id="rId54"/>
    <p:sldId id="868" r:id="rId55"/>
    <p:sldId id="869" r:id="rId56"/>
    <p:sldId id="764" r:id="rId57"/>
    <p:sldId id="949" r:id="rId5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FC8D00"/>
    <a:srgbClr val="3A8F98"/>
    <a:srgbClr val="F2F2F2"/>
    <a:srgbClr val="F9B233"/>
    <a:srgbClr val="17AB98"/>
    <a:srgbClr val="FFFFFF"/>
    <a:srgbClr val="FF0000"/>
    <a:srgbClr val="F2F2F8"/>
    <a:srgbClr val="FC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E4001C-D3D2-4991-9456-86CABCB96959}" v="21" dt="2025-12-10T17:32:14.9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5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11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handoutMaster" Target="handoutMasters/handoutMaster1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33166" y="414460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fr-FR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مُسْتَقيمَيْنِ مُتَعامِدَيْنِ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تَعَرُّفُ أَوْضاعِ الْمُسْتَقيماتِ (التَّوازي وَالتَّعامدُ)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وَضْعِياتُ الْمُقارَنَةِ</a:t>
            </a:r>
            <a:r>
              <a:rPr lang="fr-FR" dirty="0"/>
              <a:t> </a:t>
            </a:r>
            <a:r>
              <a:rPr lang="ar-MA" dirty="0"/>
              <a:t>(2)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قِياسُ الْأَطوالِ بِالْمِلِيمِترِ </a:t>
            </a:r>
            <a:r>
              <a:rPr lang="fr-FR" dirty="0"/>
              <a:t>mm</a:t>
            </a:r>
            <a:r>
              <a:rPr lang="ar-MA" dirty="0"/>
              <a:t> وَالسَّنتِيمِترِ </a:t>
            </a:r>
            <a:r>
              <a:rPr lang="fr-FR" dirty="0"/>
              <a:t>cm</a:t>
            </a:r>
            <a:endParaRPr lang="a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الثّاني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قِياسُ الْأَطوالِ بِالْمِلِيمِترِ </a:t>
            </a:r>
            <a:r>
              <a:rPr lang="f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وَالسَّنتِيمِترِ </a:t>
            </a:r>
            <a:r>
              <a:rPr lang="f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34B88C-DF79-CBCB-5D34-177921E14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258" y="2420872"/>
            <a:ext cx="5896303" cy="398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24616" y="3835273"/>
            <a:ext cx="63629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قِياسِ الْأَطوالِ بِالْمِلِيمِترِ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وَالسَّنتِيمِترِ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iagramme, ligne&#10;&#10;Le contenu généré par l’IA peut être incorrect.">
            <a:extLst>
              <a:ext uri="{FF2B5EF4-FFF2-40B4-BE49-F238E27FC236}">
                <a16:creationId xmlns:a16="http://schemas.microsoft.com/office/drawing/2014/main" id="{6F7C9FB6-B0F2-DF81-784B-F2EE42BA5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362" y="1823226"/>
            <a:ext cx="6611256" cy="447278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77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323525" y="5065986"/>
            <a:ext cx="2894908" cy="101950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7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3" name="Image 2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8D59080F-E349-2E6D-2F55-7DBC8F7DA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35" y="2795752"/>
            <a:ext cx="8326075" cy="286932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14E03DD-4977-45BE-BC11-EC2D9CFC792C}"/>
              </a:ext>
            </a:extLst>
          </p:cNvPr>
          <p:cNvCxnSpPr>
            <a:cxnSpLocks/>
          </p:cNvCxnSpPr>
          <p:nvPr/>
        </p:nvCxnSpPr>
        <p:spPr>
          <a:xfrm flipV="1">
            <a:off x="4541520" y="3766820"/>
            <a:ext cx="1572260" cy="155956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92422BF-0282-1349-F6D9-26FAE8B3365A}"/>
              </a:ext>
            </a:extLst>
          </p:cNvPr>
          <p:cNvCxnSpPr>
            <a:cxnSpLocks/>
          </p:cNvCxnSpPr>
          <p:nvPr/>
        </p:nvCxnSpPr>
        <p:spPr>
          <a:xfrm>
            <a:off x="6113780" y="3766820"/>
            <a:ext cx="1574800" cy="155956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إلى نشاط الحساب الذهني. خذوا كراسات الحساب الذهني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habits, Dessin animé&#10;&#10;Le contenu généré par l’IA peut être incorrect.">
            <a:extLst>
              <a:ext uri="{FF2B5EF4-FFF2-40B4-BE49-F238E27FC236}">
                <a16:creationId xmlns:a16="http://schemas.microsoft.com/office/drawing/2014/main" id="{8E6F438B-8F67-D4F9-FFD1-A1CE08606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397" y="1841915"/>
            <a:ext cx="3025739" cy="42546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لتحولوا هذه المتساويات إلى الطرح.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810130" y="2707848"/>
            <a:ext cx="5330312" cy="613155"/>
            <a:chOff x="1848631" y="2616985"/>
            <a:chExt cx="53303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2962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400" dirty="0">
                  <a:solidFill>
                    <a:srgbClr val="C00000"/>
                  </a:solidFill>
                </a:rPr>
                <a:t>55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</a:t>
              </a:r>
              <a:r>
                <a:rPr lang="fr-FR" sz="2400" dirty="0"/>
                <a:t>27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fr-FR" sz="2400" dirty="0">
                  <a:solidFill>
                    <a:srgbClr val="C00000"/>
                  </a:solidFill>
                  <a:latin typeface="Aptos" panose="02110004020202020204"/>
                </a:rPr>
                <a:t>58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– </a:t>
              </a:r>
              <a:r>
                <a:rPr lang="fr-FR" sz="2400" dirty="0">
                  <a:solidFill>
                    <a:srgbClr val="C00000"/>
                  </a:solidFill>
                  <a:latin typeface="Aptos" panose="02110004020202020204"/>
                </a:rPr>
                <a:t>30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637000" y="3429000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2091186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836807" y="3891713"/>
              <a:ext cx="14695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5C46B12-66B4-6440-E468-1205C08E8E19}"/>
              </a:ext>
            </a:extLst>
          </p:cNvPr>
          <p:cNvSpPr txBox="1"/>
          <p:nvPr/>
        </p:nvSpPr>
        <p:spPr>
          <a:xfrm>
            <a:off x="2160675" y="2432319"/>
            <a:ext cx="46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57C2EA-69F6-7AFE-4DA1-418D9E03D393}"/>
              </a:ext>
            </a:extLst>
          </p:cNvPr>
          <p:cNvSpPr txBox="1"/>
          <p:nvPr/>
        </p:nvSpPr>
        <p:spPr>
          <a:xfrm>
            <a:off x="2671363" y="2412452"/>
            <a:ext cx="46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68BF1E-30E3-E476-5BBA-42A964E9ED98}"/>
              </a:ext>
            </a:extLst>
          </p:cNvPr>
          <p:cNvSpPr txBox="1"/>
          <p:nvPr/>
        </p:nvSpPr>
        <p:spPr>
          <a:xfrm>
            <a:off x="2143337" y="2412452"/>
            <a:ext cx="468000" cy="864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DFE6B8-DFDC-185F-83EF-505380F7E803}"/>
              </a:ext>
            </a:extLst>
          </p:cNvPr>
          <p:cNvSpPr txBox="1"/>
          <p:nvPr/>
        </p:nvSpPr>
        <p:spPr>
          <a:xfrm>
            <a:off x="2725381" y="2408127"/>
            <a:ext cx="396000" cy="864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8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في دقيقة باستخدام التقنية التي تعلمناها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D9415A-78F5-207A-63D1-20AAFA1AA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Image 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62874188-E278-D84E-7D19-A4F09CEC5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51" y="2723366"/>
            <a:ext cx="7979343" cy="141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1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EC6D765-84B6-CEF5-0BF2-E4484335D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87" y="3000941"/>
            <a:ext cx="8090035" cy="14608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ED3056-D7D4-F4CC-F474-F906F742F209}"/>
              </a:ext>
            </a:extLst>
          </p:cNvPr>
          <p:cNvSpPr txBox="1"/>
          <p:nvPr/>
        </p:nvSpPr>
        <p:spPr>
          <a:xfrm>
            <a:off x="1655546" y="3535263"/>
            <a:ext cx="630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79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0CC945-9733-FB7F-AF35-E9549B001F4B}"/>
              </a:ext>
            </a:extLst>
          </p:cNvPr>
          <p:cNvSpPr txBox="1"/>
          <p:nvPr/>
        </p:nvSpPr>
        <p:spPr>
          <a:xfrm>
            <a:off x="3607869" y="353526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88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7F18C1-3E1D-1F89-5EB7-CEC27F77F0FC}"/>
              </a:ext>
            </a:extLst>
          </p:cNvPr>
          <p:cNvSpPr txBox="1"/>
          <p:nvPr/>
        </p:nvSpPr>
        <p:spPr>
          <a:xfrm>
            <a:off x="5629174" y="353526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15C6DB-1C94-1881-5A77-97E904E0F893}"/>
              </a:ext>
            </a:extLst>
          </p:cNvPr>
          <p:cNvSpPr txBox="1"/>
          <p:nvPr/>
        </p:nvSpPr>
        <p:spPr>
          <a:xfrm>
            <a:off x="7650479" y="353526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26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1A1521-F2C0-A2F8-2A14-4E488DAE3E87}"/>
              </a:ext>
            </a:extLst>
          </p:cNvPr>
          <p:cNvSpPr txBox="1"/>
          <p:nvPr/>
        </p:nvSpPr>
        <p:spPr>
          <a:xfrm>
            <a:off x="1663968" y="3911172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78C43BE-B7D7-2512-7793-1D98B502882D}"/>
              </a:ext>
            </a:extLst>
          </p:cNvPr>
          <p:cNvSpPr txBox="1"/>
          <p:nvPr/>
        </p:nvSpPr>
        <p:spPr>
          <a:xfrm>
            <a:off x="3690085" y="393861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3062D4F-74EC-149A-03D8-5FACEFA6CAB8}"/>
              </a:ext>
            </a:extLst>
          </p:cNvPr>
          <p:cNvSpPr txBox="1"/>
          <p:nvPr/>
        </p:nvSpPr>
        <p:spPr>
          <a:xfrm>
            <a:off x="5694345" y="393861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37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181C1E-F34D-F415-1B7D-C4056C213885}"/>
              </a:ext>
            </a:extLst>
          </p:cNvPr>
          <p:cNvSpPr txBox="1"/>
          <p:nvPr/>
        </p:nvSpPr>
        <p:spPr>
          <a:xfrm>
            <a:off x="7698605" y="3938613"/>
            <a:ext cx="69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308493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5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قِياسُ الْأَطوالِ بِالْمِلِيمِترِ </a:t>
              </a:r>
              <a:r>
                <a:rPr lang="f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mm 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وَالسَّنتِيمِترِ </a:t>
              </a:r>
              <a:r>
                <a:rPr lang="f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cm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قِياسَ الْأَطوالِ بِالْمِلِيمِترِ</a:t>
            </a:r>
            <a:r>
              <a:rPr lang="f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وَالسَّنتِيمِترِ </a:t>
            </a:r>
            <a:r>
              <a:rPr lang="f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30E4D3-2EE9-1C6B-2941-625208DF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84" y="2217641"/>
            <a:ext cx="7364606" cy="41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P2S2L3 (1)">
            <a:hlinkClick r:id="" action="ppaction://media"/>
            <a:extLst>
              <a:ext uri="{FF2B5EF4-FFF2-40B4-BE49-F238E27FC236}">
                <a16:creationId xmlns:a16="http://schemas.microsoft.com/office/drawing/2014/main" id="{7BFD3B1B-288D-F278-21E2-8D92429ACA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0935" y="1445845"/>
            <a:ext cx="7364396" cy="414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FAFC7677-8795-8598-8A2D-2AE1EE599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166" y="2091174"/>
            <a:ext cx="5967663" cy="335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220717" y="849493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سنقيسُ طول القطعة بِالْمِلِيمِترِ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mm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وَالسَّنتِيمِترِ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A05AB67-064A-1064-58CD-62DFB8B0C5B3}"/>
              </a:ext>
            </a:extLst>
          </p:cNvPr>
          <p:cNvCxnSpPr>
            <a:cxnSpLocks/>
          </p:cNvCxnSpPr>
          <p:nvPr/>
        </p:nvCxnSpPr>
        <p:spPr>
          <a:xfrm>
            <a:off x="2228193" y="4014952"/>
            <a:ext cx="4792717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23ADD-FBBB-E73A-CDE3-DBDAEAD96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34862CA-83C4-2824-9648-1F368BB6F26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6624D0-26FB-05E5-7E90-CDC5C2B2965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FA44508-EAFA-3E1C-C1A4-5BD01F76B8D3}"/>
              </a:ext>
            </a:extLst>
          </p:cNvPr>
          <p:cNvGrpSpPr/>
          <p:nvPr/>
        </p:nvGrpSpPr>
        <p:grpSpPr>
          <a:xfrm>
            <a:off x="5739902" y="1904669"/>
            <a:ext cx="2436135" cy="551406"/>
            <a:chOff x="5424592" y="1904669"/>
            <a:chExt cx="2436135" cy="551406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2E5ABB7D-A925-4D3D-C8FB-0ACDB0579D5B}"/>
                </a:ext>
              </a:extLst>
            </p:cNvPr>
            <p:cNvSpPr/>
            <p:nvPr/>
          </p:nvSpPr>
          <p:spPr>
            <a:xfrm>
              <a:off x="5424592" y="1904669"/>
              <a:ext cx="1980000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التَّدْرِيجَةَ 0</a:t>
              </a:r>
              <a:endParaRPr lang="fr-FR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6B716BF9-9EBA-3A06-D9F1-B692FC12B0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1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10E47-BE6D-35FF-42B9-0BD7D6B57AC3}"/>
              </a:ext>
            </a:extLst>
          </p:cNvPr>
          <p:cNvGrpSpPr/>
          <p:nvPr/>
        </p:nvGrpSpPr>
        <p:grpSpPr>
          <a:xfrm>
            <a:off x="3048409" y="1904669"/>
            <a:ext cx="2419442" cy="551406"/>
            <a:chOff x="2984938" y="1904669"/>
            <a:chExt cx="2419442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ADA69196-6CA3-F0BD-6617-988B28266C3C}"/>
                </a:ext>
              </a:extLst>
            </p:cNvPr>
            <p:cNvSpPr/>
            <p:nvPr/>
          </p:nvSpPr>
          <p:spPr>
            <a:xfrm>
              <a:off x="2984938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عَدَدَ السَّنْتِيمِتْرَاتِ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1BD1BBC-0775-9066-4145-0486A0157D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1762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E5420F-BFAF-C61D-F33D-A8995FF5979D}"/>
              </a:ext>
            </a:extLst>
          </p:cNvPr>
          <p:cNvGrpSpPr/>
          <p:nvPr/>
        </p:nvGrpSpPr>
        <p:grpSpPr>
          <a:xfrm>
            <a:off x="349731" y="1904669"/>
            <a:ext cx="2426627" cy="551406"/>
            <a:chOff x="349731" y="1904669"/>
            <a:chExt cx="2426627" cy="55140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54C6E6B4-07DD-7849-8AAD-C420E71172B2}"/>
                </a:ext>
              </a:extLst>
            </p:cNvPr>
            <p:cNvSpPr/>
            <p:nvPr/>
          </p:nvSpPr>
          <p:spPr>
            <a:xfrm>
              <a:off x="349731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أَعُدُّ تَدْرِيجَاتِ الْمِليمِتْرِ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Oval 80">
              <a:extLst>
                <a:ext uri="{FF2B5EF4-FFF2-40B4-BE49-F238E27FC236}">
                  <a16:creationId xmlns:a16="http://schemas.microsoft.com/office/drawing/2014/main" id="{B54734F6-5C40-880F-CDED-AC51DD843A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7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141163D-F7F8-B11F-A687-0A1A5D0C9466}"/>
              </a:ext>
            </a:extLst>
          </p:cNvPr>
          <p:cNvCxnSpPr>
            <a:cxnSpLocks/>
          </p:cNvCxnSpPr>
          <p:nvPr/>
        </p:nvCxnSpPr>
        <p:spPr>
          <a:xfrm>
            <a:off x="2301766" y="3930869"/>
            <a:ext cx="4792717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5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B8A66-4F97-34C1-F4B0-26FB53A1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D1F441F-B23A-2605-3318-8AC063D7C30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لوضع تدريجة 0 في المسطرة بمحاذاة بداية القطعة؟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3B3677-C571-FB43-E1D8-F9680753DE8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AB06E34-02F2-4FC9-039A-614E5A4A9DD1}"/>
              </a:ext>
            </a:extLst>
          </p:cNvPr>
          <p:cNvGrpSpPr/>
          <p:nvPr/>
        </p:nvGrpSpPr>
        <p:grpSpPr>
          <a:xfrm>
            <a:off x="5739902" y="1904669"/>
            <a:ext cx="2436135" cy="551406"/>
            <a:chOff x="5424592" y="1904669"/>
            <a:chExt cx="2436135" cy="551406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7F3520F3-BB22-39C9-E5C3-93B478B704AF}"/>
                </a:ext>
              </a:extLst>
            </p:cNvPr>
            <p:cNvSpPr/>
            <p:nvPr/>
          </p:nvSpPr>
          <p:spPr>
            <a:xfrm>
              <a:off x="5424592" y="1904669"/>
              <a:ext cx="1980000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التَّدْرِيجَةَ 0</a:t>
              </a:r>
              <a:endParaRPr lang="fr-FR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ECBF89DF-5B77-99C2-E206-4663585690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1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8F2CACC-C504-DD2C-A379-AC4CF6299C0D}"/>
              </a:ext>
            </a:extLst>
          </p:cNvPr>
          <p:cNvGrpSpPr/>
          <p:nvPr/>
        </p:nvGrpSpPr>
        <p:grpSpPr>
          <a:xfrm>
            <a:off x="3048409" y="1904669"/>
            <a:ext cx="2419442" cy="551406"/>
            <a:chOff x="2984938" y="1904669"/>
            <a:chExt cx="2419442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EB89AC1-6AD2-84AC-059A-0281A9565B32}"/>
                </a:ext>
              </a:extLst>
            </p:cNvPr>
            <p:cNvSpPr/>
            <p:nvPr/>
          </p:nvSpPr>
          <p:spPr>
            <a:xfrm>
              <a:off x="2984938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عَدَدَ السَّنْتِيمِتْرَاتِ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97401182-2B11-F8F3-C653-1498AD868D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1762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EFF3A73-2B6F-7E98-5BA1-921BEC29494D}"/>
              </a:ext>
            </a:extLst>
          </p:cNvPr>
          <p:cNvGrpSpPr/>
          <p:nvPr/>
        </p:nvGrpSpPr>
        <p:grpSpPr>
          <a:xfrm>
            <a:off x="349731" y="1904669"/>
            <a:ext cx="2426627" cy="551406"/>
            <a:chOff x="349731" y="1904669"/>
            <a:chExt cx="2426627" cy="55140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C5088965-5395-C158-0F58-5D84DE4DDC46}"/>
                </a:ext>
              </a:extLst>
            </p:cNvPr>
            <p:cNvSpPr/>
            <p:nvPr/>
          </p:nvSpPr>
          <p:spPr>
            <a:xfrm>
              <a:off x="349731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أَعُدُّ تَدْرِيجَاتِ الْمِليمِتْرِ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Oval 80">
              <a:extLst>
                <a:ext uri="{FF2B5EF4-FFF2-40B4-BE49-F238E27FC236}">
                  <a16:creationId xmlns:a16="http://schemas.microsoft.com/office/drawing/2014/main" id="{30330198-A927-B84A-6EF8-08D152F527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7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EE436AB-CAE1-D456-2529-6B029ED5708A}"/>
              </a:ext>
            </a:extLst>
          </p:cNvPr>
          <p:cNvCxnSpPr>
            <a:cxnSpLocks/>
          </p:cNvCxnSpPr>
          <p:nvPr/>
        </p:nvCxnSpPr>
        <p:spPr>
          <a:xfrm>
            <a:off x="2301766" y="3930869"/>
            <a:ext cx="4792717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A9E52984-6EED-95B7-B111-8B712A540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89651" y="4187646"/>
            <a:ext cx="6592764" cy="100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9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C424B-B9C2-0B87-E9ED-73EE0448D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E97036B-C47A-6FD7-F2BF-1E67411DF1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نضع تدريجة 0 في المسطرة بمحاذاة بداية القطعة هكذا.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D2165C-4B01-20E0-DB1C-7B674DA4EC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581FE1-18AD-F545-08DD-63DDCBD0D510}"/>
              </a:ext>
            </a:extLst>
          </p:cNvPr>
          <p:cNvCxnSpPr>
            <a:cxnSpLocks/>
          </p:cNvCxnSpPr>
          <p:nvPr/>
        </p:nvCxnSpPr>
        <p:spPr>
          <a:xfrm>
            <a:off x="2301766" y="3930869"/>
            <a:ext cx="4792717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DA60EFF5-4B61-B289-7A8B-03298DFB6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89651" y="4187646"/>
            <a:ext cx="6592764" cy="100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4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017A9-0C3F-16B3-A3BC-C6D37DE7E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867FC97-A9EE-B0C6-E10A-2F79EAB743B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C588AE-F554-29DA-7899-ECB704D685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61EAFD5-4571-474E-2770-FD5B05AF7402}"/>
              </a:ext>
            </a:extLst>
          </p:cNvPr>
          <p:cNvCxnSpPr>
            <a:cxnSpLocks/>
          </p:cNvCxnSpPr>
          <p:nvPr/>
        </p:nvCxnSpPr>
        <p:spPr>
          <a:xfrm>
            <a:off x="2301766" y="3930869"/>
            <a:ext cx="4792717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D5521398-FCAE-64C0-790B-0507D8B13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89651" y="4187646"/>
            <a:ext cx="6592764" cy="100281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D84D41-F82D-D056-5840-331CEFD30E0F}"/>
              </a:ext>
            </a:extLst>
          </p:cNvPr>
          <p:cNvSpPr/>
          <p:nvPr/>
        </p:nvSpPr>
        <p:spPr>
          <a:xfrm>
            <a:off x="5739902" y="1904669"/>
            <a:ext cx="198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التَّدْرِيجَةَ 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38FDA73-F8DB-4FFA-20B9-1B9CA9429898}"/>
              </a:ext>
            </a:extLst>
          </p:cNvPr>
          <p:cNvSpPr>
            <a:spLocks noChangeAspect="1"/>
          </p:cNvSpPr>
          <p:nvPr/>
        </p:nvSpPr>
        <p:spPr>
          <a:xfrm>
            <a:off x="7728299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4B7D9C4-F722-13DF-EB47-9FDC403A428A}"/>
              </a:ext>
            </a:extLst>
          </p:cNvPr>
          <p:cNvSpPr/>
          <p:nvPr/>
        </p:nvSpPr>
        <p:spPr>
          <a:xfrm>
            <a:off x="3048409" y="1904669"/>
            <a:ext cx="198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عَدَدَ 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السَّنْتِيمِتْرَاتِ (</a:t>
            </a:r>
            <a:r>
              <a:rPr lang="fr-FR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A78227B-5B22-321A-2E8C-D06F998BEE47}"/>
              </a:ext>
            </a:extLst>
          </p:cNvPr>
          <p:cNvSpPr>
            <a:spLocks noChangeAspect="1"/>
          </p:cNvSpPr>
          <p:nvPr/>
        </p:nvSpPr>
        <p:spPr>
          <a:xfrm>
            <a:off x="5035233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48DC736-7A44-70BC-F90C-9C1DF5EBB696}"/>
              </a:ext>
            </a:extLst>
          </p:cNvPr>
          <p:cNvGrpSpPr/>
          <p:nvPr/>
        </p:nvGrpSpPr>
        <p:grpSpPr>
          <a:xfrm>
            <a:off x="349731" y="1904669"/>
            <a:ext cx="2426627" cy="551406"/>
            <a:chOff x="349731" y="1904669"/>
            <a:chExt cx="2426627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A39B071-CD79-8FA3-2C98-62BBF1EED0ED}"/>
                </a:ext>
              </a:extLst>
            </p:cNvPr>
            <p:cNvSpPr/>
            <p:nvPr/>
          </p:nvSpPr>
          <p:spPr>
            <a:xfrm>
              <a:off x="349731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أَعُدُّ تَدْرِيجَاتِ الْمِليمِتْرِ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278A29D-8085-5BE5-336F-4CFB959B64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7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311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69FE4-B012-006D-D026-13EF2E343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66AF527-1E63-602D-3F09-34B5040FC22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 ثم يكتب، عدد السنتيمترات في طول القطعة.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D441C9-A58B-787B-8CE9-ED5F4A5AECA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C9E6DDD-C36E-98D2-F289-ED2958AB68B9}"/>
              </a:ext>
            </a:extLst>
          </p:cNvPr>
          <p:cNvCxnSpPr>
            <a:cxnSpLocks/>
          </p:cNvCxnSpPr>
          <p:nvPr/>
        </p:nvCxnSpPr>
        <p:spPr>
          <a:xfrm>
            <a:off x="2301766" y="3930869"/>
            <a:ext cx="4792717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8747939-72F9-5B50-1D11-2BFC43051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89651" y="4187646"/>
            <a:ext cx="6592764" cy="100281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77934A-86EB-ADA3-0AB9-44F4F53651B9}"/>
              </a:ext>
            </a:extLst>
          </p:cNvPr>
          <p:cNvSpPr/>
          <p:nvPr/>
        </p:nvSpPr>
        <p:spPr>
          <a:xfrm>
            <a:off x="5739902" y="1904669"/>
            <a:ext cx="198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التَّدْرِيجَةَ 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7D20EE0-1670-45EF-E3C0-7F335C1AC5F4}"/>
              </a:ext>
            </a:extLst>
          </p:cNvPr>
          <p:cNvSpPr>
            <a:spLocks noChangeAspect="1"/>
          </p:cNvSpPr>
          <p:nvPr/>
        </p:nvSpPr>
        <p:spPr>
          <a:xfrm>
            <a:off x="7728299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FB06B6-10B5-8270-6E48-867B1E7D6134}"/>
              </a:ext>
            </a:extLst>
          </p:cNvPr>
          <p:cNvSpPr/>
          <p:nvPr/>
        </p:nvSpPr>
        <p:spPr>
          <a:xfrm>
            <a:off x="3048409" y="1904669"/>
            <a:ext cx="198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 عَدَدَ 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السَّنْتِيمِتْرَاتِ (</a:t>
            </a:r>
            <a:r>
              <a:rPr lang="fr-FR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15B1EF9-5A69-B02D-DE66-4AADADAACDE5}"/>
              </a:ext>
            </a:extLst>
          </p:cNvPr>
          <p:cNvSpPr>
            <a:spLocks noChangeAspect="1"/>
          </p:cNvSpPr>
          <p:nvPr/>
        </p:nvSpPr>
        <p:spPr>
          <a:xfrm>
            <a:off x="5035233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43CAA1F-5C33-C2E7-A505-384F75F939AD}"/>
              </a:ext>
            </a:extLst>
          </p:cNvPr>
          <p:cNvGrpSpPr/>
          <p:nvPr/>
        </p:nvGrpSpPr>
        <p:grpSpPr>
          <a:xfrm>
            <a:off x="349731" y="1904669"/>
            <a:ext cx="2426627" cy="551406"/>
            <a:chOff x="349731" y="1904669"/>
            <a:chExt cx="2426627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8CA5CBB-1BE3-6874-44ED-8D60638C2B2E}"/>
                </a:ext>
              </a:extLst>
            </p:cNvPr>
            <p:cNvSpPr/>
            <p:nvPr/>
          </p:nvSpPr>
          <p:spPr>
            <a:xfrm>
              <a:off x="349731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أَعُدُّ تَدْرِيجَاتِ الْمِليمِتْرِ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6DB6D84E-30BF-F9D7-147A-744FA8ECDC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740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25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5520A-F8FA-1776-5EEE-E374B0032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006889B-0F18-0ACD-C875-303213682D3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السنتيمترات في طول القطعة هو: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cm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187D5F-735E-0DBB-699D-3048DCBB18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FDA652A-D48D-2172-ABE9-C10DFB055458}"/>
              </a:ext>
            </a:extLst>
          </p:cNvPr>
          <p:cNvCxnSpPr>
            <a:cxnSpLocks/>
          </p:cNvCxnSpPr>
          <p:nvPr/>
        </p:nvCxnSpPr>
        <p:spPr>
          <a:xfrm>
            <a:off x="2301765" y="3930869"/>
            <a:ext cx="4806000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B7A268ED-B67D-6B73-1C0A-3613E237B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89651" y="4187646"/>
            <a:ext cx="6592764" cy="100281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32572C0-D489-6EED-F2C2-4D7C2EC3B3F0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 cm</a:t>
            </a:r>
          </a:p>
        </p:txBody>
      </p:sp>
    </p:spTree>
    <p:extLst>
      <p:ext uri="{BB962C8B-B14F-4D97-AF65-F5344CB8AC3E}">
        <p14:creationId xmlns:p14="http://schemas.microsoft.com/office/powerpoint/2010/main" val="178247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373FF9-F73B-0102-3116-F5F6A80F71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660A07F-7019-7D07-C04F-D58EF07AD7AC}"/>
              </a:ext>
            </a:extLst>
          </p:cNvPr>
          <p:cNvGrpSpPr/>
          <p:nvPr/>
        </p:nvGrpSpPr>
        <p:grpSpPr>
          <a:xfrm>
            <a:off x="5739902" y="1904669"/>
            <a:ext cx="2436135" cy="551406"/>
            <a:chOff x="5424592" y="1904669"/>
            <a:chExt cx="2436135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8A51E7E-6973-84AE-0C85-0648AE305A8E}"/>
                </a:ext>
              </a:extLst>
            </p:cNvPr>
            <p:cNvSpPr/>
            <p:nvPr/>
          </p:nvSpPr>
          <p:spPr>
            <a:xfrm>
              <a:off x="5424592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التَّدْرِيجَةَ 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9EDF7A2A-DD42-22B3-DBDD-75E7CC43CC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FC5FE48-EFA5-01F4-154F-C566513620B1}"/>
              </a:ext>
            </a:extLst>
          </p:cNvPr>
          <p:cNvGrpSpPr/>
          <p:nvPr/>
        </p:nvGrpSpPr>
        <p:grpSpPr>
          <a:xfrm>
            <a:off x="3048409" y="1904669"/>
            <a:ext cx="2419442" cy="551406"/>
            <a:chOff x="2984938" y="1904669"/>
            <a:chExt cx="2419442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0485157-EA89-71D7-D56E-349F0DFBE109}"/>
                </a:ext>
              </a:extLst>
            </p:cNvPr>
            <p:cNvSpPr/>
            <p:nvPr/>
          </p:nvSpPr>
          <p:spPr>
            <a:xfrm>
              <a:off x="2984938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عَدَدَ السَّنْتِيمِتْرَاتِ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5FEB760-39C6-33BD-F1D9-F36E50591B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1762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C4AC19B-F8D4-D230-BFB7-5CB6614E64D0}"/>
              </a:ext>
            </a:extLst>
          </p:cNvPr>
          <p:cNvSpPr/>
          <p:nvPr/>
        </p:nvSpPr>
        <p:spPr>
          <a:xfrm>
            <a:off x="349731" y="1904669"/>
            <a:ext cx="198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أَعُدُّ تَدْرِيجَاتِ 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الْمِليمِتْرِ (</a:t>
            </a:r>
            <a:r>
              <a:rPr lang="fr-FR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F2539BB-C916-0C9B-D76A-3A9ACAD2536C}"/>
              </a:ext>
            </a:extLst>
          </p:cNvPr>
          <p:cNvSpPr>
            <a:spLocks noChangeAspect="1"/>
          </p:cNvSpPr>
          <p:nvPr/>
        </p:nvSpPr>
        <p:spPr>
          <a:xfrm>
            <a:off x="2343740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67659C6-C1DB-6E27-EEF3-58B371AC43FA}"/>
              </a:ext>
            </a:extLst>
          </p:cNvPr>
          <p:cNvCxnSpPr>
            <a:cxnSpLocks/>
          </p:cNvCxnSpPr>
          <p:nvPr/>
        </p:nvCxnSpPr>
        <p:spPr>
          <a:xfrm>
            <a:off x="2307861" y="3930869"/>
            <a:ext cx="4806000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C8EC4D60-B7A8-17A9-4572-D741A3473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89651" y="4187646"/>
            <a:ext cx="6592764" cy="1002818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0D8D483-F669-99F7-137C-29CE9DE48D2B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 cm</a:t>
            </a: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F220B-7965-3EB6-9D9E-BC25B95E4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B27AFC2-DEBE-CF0D-7E47-779B0669330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على السبورة ليعد تدريجات المليمتر ويكتبها؟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B2E685-0963-DFC2-8C3A-00732ED3BF0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A83FADD-06A4-87EE-E709-B3FAC383B62A}"/>
              </a:ext>
            </a:extLst>
          </p:cNvPr>
          <p:cNvGrpSpPr/>
          <p:nvPr/>
        </p:nvGrpSpPr>
        <p:grpSpPr>
          <a:xfrm>
            <a:off x="5739902" y="1904669"/>
            <a:ext cx="2436135" cy="551406"/>
            <a:chOff x="5424592" y="1904669"/>
            <a:chExt cx="2436135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EBAF62C-931F-4422-CB21-CAADF3142F39}"/>
                </a:ext>
              </a:extLst>
            </p:cNvPr>
            <p:cNvSpPr/>
            <p:nvPr/>
          </p:nvSpPr>
          <p:spPr>
            <a:xfrm>
              <a:off x="5424592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التَّدْرِيجَةَ 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EB483A2-3CAA-BACB-EB4F-3B1D8B639D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989" y="1969999"/>
              <a:ext cx="44773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2FA93D1-3C86-3AF9-725A-6F3F394C4F27}"/>
              </a:ext>
            </a:extLst>
          </p:cNvPr>
          <p:cNvGrpSpPr/>
          <p:nvPr/>
        </p:nvGrpSpPr>
        <p:grpSpPr>
          <a:xfrm>
            <a:off x="3048409" y="1904669"/>
            <a:ext cx="2419442" cy="551406"/>
            <a:chOff x="2984938" y="1904669"/>
            <a:chExt cx="2419442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9F87D2E-851D-93AB-EE2D-B76B91F0CF38}"/>
                </a:ext>
              </a:extLst>
            </p:cNvPr>
            <p:cNvSpPr/>
            <p:nvPr/>
          </p:nvSpPr>
          <p:spPr>
            <a:xfrm>
              <a:off x="2984938" y="190466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عَدَدَ السَّنْتِيمِتْرَاتِ (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cm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BC964B8-2327-24F3-1E35-8BE8DAEBEE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1762" y="196999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7E2CFCA-C1D4-5E6D-F539-053D12D73C7F}"/>
              </a:ext>
            </a:extLst>
          </p:cNvPr>
          <p:cNvSpPr/>
          <p:nvPr/>
        </p:nvSpPr>
        <p:spPr>
          <a:xfrm>
            <a:off x="349731" y="1904669"/>
            <a:ext cx="198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أَعُدُّ تَدْرِيجَاتِ 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الْمِليمِتْرِ (</a:t>
            </a:r>
            <a:r>
              <a:rPr lang="fr-FR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ar-MA" sz="14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9D998A2-1EDE-B84F-B795-83B5FC99978D}"/>
              </a:ext>
            </a:extLst>
          </p:cNvPr>
          <p:cNvSpPr>
            <a:spLocks noChangeAspect="1"/>
          </p:cNvSpPr>
          <p:nvPr/>
        </p:nvSpPr>
        <p:spPr>
          <a:xfrm>
            <a:off x="2343740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10766C0-6238-E29B-1A23-488D77135023}"/>
              </a:ext>
            </a:extLst>
          </p:cNvPr>
          <p:cNvCxnSpPr>
            <a:cxnSpLocks/>
          </p:cNvCxnSpPr>
          <p:nvPr/>
        </p:nvCxnSpPr>
        <p:spPr>
          <a:xfrm>
            <a:off x="2307861" y="3930869"/>
            <a:ext cx="4806000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C20381B4-E809-05F4-96BA-79BF63018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89651" y="4187646"/>
            <a:ext cx="6592764" cy="1002818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231E22E-34EA-D00B-50B8-FDAEC061901E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 cm</a:t>
            </a:r>
          </a:p>
        </p:txBody>
      </p:sp>
    </p:spTree>
    <p:extLst>
      <p:ext uri="{BB962C8B-B14F-4D97-AF65-F5344CB8AC3E}">
        <p14:creationId xmlns:p14="http://schemas.microsoft.com/office/powerpoint/2010/main" val="413666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08DC0-C8F5-0D5C-77C4-780DC818F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B817CC1-6421-580C-880D-30603C5C99A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تدريجات المليمتر هو: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mm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EA763C-68EF-6BAD-CDCC-E66D44EDE9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767868D-5852-3525-B583-7661C6306D35}"/>
              </a:ext>
            </a:extLst>
          </p:cNvPr>
          <p:cNvCxnSpPr>
            <a:cxnSpLocks/>
          </p:cNvCxnSpPr>
          <p:nvPr/>
        </p:nvCxnSpPr>
        <p:spPr>
          <a:xfrm>
            <a:off x="2307861" y="3930869"/>
            <a:ext cx="4806000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B4EB00D5-4AEF-7098-914E-B5B699A8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97271" y="4187646"/>
            <a:ext cx="6592764" cy="1002818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FA638EE-1821-A552-5E28-83AC151D08C0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 cm 4 mm</a:t>
            </a:r>
          </a:p>
        </p:txBody>
      </p:sp>
    </p:spTree>
    <p:extLst>
      <p:ext uri="{BB962C8B-B14F-4D97-AF65-F5344CB8AC3E}">
        <p14:creationId xmlns:p14="http://schemas.microsoft.com/office/powerpoint/2010/main" val="225752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30368-5BDC-ADE2-DF95-EA06395D2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7B72BF2-46DF-53A7-1FC6-61C608DA150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طول القطعة؟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96DDE-9BE2-5A4A-C011-4D045BDA7D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CC8C6D8-4D98-56A8-B7B1-90E41BAF6B2A}"/>
              </a:ext>
            </a:extLst>
          </p:cNvPr>
          <p:cNvCxnSpPr>
            <a:cxnSpLocks/>
          </p:cNvCxnSpPr>
          <p:nvPr/>
        </p:nvCxnSpPr>
        <p:spPr>
          <a:xfrm>
            <a:off x="2307861" y="3930869"/>
            <a:ext cx="4806000" cy="3468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9A863C42-D0E8-3D29-002A-B89115133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 rot="240000">
            <a:off x="2097271" y="4187646"/>
            <a:ext cx="6592764" cy="1002818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32B19E7-B41A-6EEF-67FC-01042C073E95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 cm 4 mm</a:t>
            </a:r>
          </a:p>
        </p:txBody>
      </p:sp>
    </p:spTree>
    <p:extLst>
      <p:ext uri="{BB962C8B-B14F-4D97-AF65-F5344CB8AC3E}">
        <p14:creationId xmlns:p14="http://schemas.microsoft.com/office/powerpoint/2010/main" val="422641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5C3711-C294-E8B9-183D-14ADED1336E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قياس طول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[AB]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613482-52E5-F77E-5C38-C1061F3C8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DED3B2F-4122-8157-3344-9C0618E3DD65}"/>
              </a:ext>
            </a:extLst>
          </p:cNvPr>
          <p:cNvCxnSpPr/>
          <p:nvPr/>
        </p:nvCxnSpPr>
        <p:spPr>
          <a:xfrm>
            <a:off x="555585" y="3761772"/>
            <a:ext cx="239595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-289366" y="858759"/>
            <a:ext cx="781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طول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[AB]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هو: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4cm 6mm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E5924F-6291-D9BE-9220-FE1791B3C24A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 cm 6 mm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6A6D97-9FC0-887C-1AD2-D1FA6DDF0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D03497F-B932-D2B1-235E-731BE04C8210}"/>
              </a:ext>
            </a:extLst>
          </p:cNvPr>
          <p:cNvCxnSpPr/>
          <p:nvPr/>
        </p:nvCxnSpPr>
        <p:spPr>
          <a:xfrm>
            <a:off x="555585" y="3761772"/>
            <a:ext cx="239595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5D329-21CB-68B0-3952-D6E6E6B99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3DEDA4-F31C-E864-51F5-924C1FCC4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1BBB76-5709-4ED6-4F6E-8847E362DFE2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قياس طول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[AD]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F9751B-4EBE-8B07-FEA8-E06931104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50B8AE3-A481-0772-AA13-76B123506A6E}"/>
              </a:ext>
            </a:extLst>
          </p:cNvPr>
          <p:cNvCxnSpPr/>
          <p:nvPr/>
        </p:nvCxnSpPr>
        <p:spPr>
          <a:xfrm>
            <a:off x="555585" y="3761772"/>
            <a:ext cx="239595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49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FAD6-EA5F-0B91-86BD-8DF6AA598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3C18FA-7C38-F1BA-8DAE-9377CBE4269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1815CF-38D1-0273-12F0-DEB25107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3EBA72-8C2A-0277-C7AE-4B70B6DBA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727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EEAC-26E1-9484-0DA0-7B9B8EF3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0CBB1B1-5ABC-4F3A-D6F7-E0886C195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8BA7540-8F5A-F208-E037-4F6CB67D48BD}"/>
              </a:ext>
            </a:extLst>
          </p:cNvPr>
          <p:cNvSpPr txBox="1"/>
          <p:nvPr/>
        </p:nvSpPr>
        <p:spPr>
          <a:xfrm>
            <a:off x="-185191" y="858759"/>
            <a:ext cx="781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طول القطعة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[AD]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هو: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10cm 1mm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1403E82-2444-7B19-FA09-108460DB5848}"/>
              </a:ext>
            </a:extLst>
          </p:cNvPr>
          <p:cNvSpPr/>
          <p:nvPr/>
        </p:nvSpPr>
        <p:spPr>
          <a:xfrm>
            <a:off x="3258206" y="5612524"/>
            <a:ext cx="2627587" cy="590653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10 cm 1 mm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2ACB00-42B2-7AC1-5F94-F7F5A4B04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51" y="3162120"/>
            <a:ext cx="8269772" cy="1588016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7D241A4-A9A4-C9E6-2F61-4416E56DFF40}"/>
              </a:ext>
            </a:extLst>
          </p:cNvPr>
          <p:cNvCxnSpPr>
            <a:cxnSpLocks/>
          </p:cNvCxnSpPr>
          <p:nvPr/>
        </p:nvCxnSpPr>
        <p:spPr>
          <a:xfrm>
            <a:off x="555585" y="3761772"/>
            <a:ext cx="52201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51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D190BF-2692-0E29-EE62-F970D0229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126" y="2007475"/>
            <a:ext cx="6399194" cy="432419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43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69023" y="2438400"/>
            <a:ext cx="2751030" cy="1250731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13F6520-1DF5-47AA-13D4-52A33A349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98" y="2366476"/>
            <a:ext cx="8274961" cy="388823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3237186" y="2312273"/>
            <a:ext cx="5301169" cy="473322"/>
          </a:xfrm>
          <a:prstGeom prst="roundRect">
            <a:avLst>
              <a:gd name="adj" fmla="val 3954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B9E894C-005E-FBED-EE77-AD0F14B2B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56" y="1889640"/>
            <a:ext cx="6409854" cy="30118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F7FF70-3170-0A2C-4202-E1EBC3EB37C4}"/>
              </a:ext>
            </a:extLst>
          </p:cNvPr>
          <p:cNvSpPr/>
          <p:nvPr/>
        </p:nvSpPr>
        <p:spPr>
          <a:xfrm>
            <a:off x="2764221" y="1861761"/>
            <a:ext cx="4256689" cy="369332"/>
          </a:xfrm>
          <a:prstGeom prst="roundRect">
            <a:avLst>
              <a:gd name="adj" fmla="val 3316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41650" y="3365270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0215530A-3417-3FFD-11B2-AC8230BE1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166" y="2091174"/>
            <a:ext cx="5967663" cy="335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8" name="Image 2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A429788-89F9-3CD0-FBB3-CB7FC82B9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98" y="2366476"/>
            <a:ext cx="8274961" cy="388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3CCCBE7-7A35-307E-54FC-DA6153837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126" y="2007475"/>
            <a:ext cx="6399194" cy="4324195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345326" y="3942781"/>
            <a:ext cx="2773657" cy="1196778"/>
          </a:xfrm>
          <a:prstGeom prst="roundRect">
            <a:avLst>
              <a:gd name="adj" fmla="val 727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24A32F9F-A2A2-9384-6C71-02885BB19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2314666"/>
            <a:ext cx="8334703" cy="386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و43.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202DD4-5F56-6EAC-1E87-73F2CB8B0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126" y="2007475"/>
            <a:ext cx="6399194" cy="432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15041</TotalTime>
  <Words>805</Words>
  <Application>Microsoft Office PowerPoint</Application>
  <PresentationFormat>Affichage à l'écran (4:3)</PresentationFormat>
  <Paragraphs>203</Paragraphs>
  <Slides>52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52</vt:i4>
      </vt:variant>
    </vt:vector>
  </HeadingPairs>
  <TitlesOfParts>
    <vt:vector size="66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2025-12-19T17:10:23Z</dcterms:modified>
</cp:coreProperties>
</file>