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9"/>
  </p:notesMasterIdLst>
  <p:handoutMasterIdLst>
    <p:handoutMasterId r:id="rId80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8" r:id="rId12"/>
    <p:sldId id="1063" r:id="rId13"/>
    <p:sldId id="1064" r:id="rId14"/>
    <p:sldId id="1065" r:id="rId15"/>
    <p:sldId id="792" r:id="rId16"/>
    <p:sldId id="1066" r:id="rId17"/>
    <p:sldId id="1067" r:id="rId18"/>
    <p:sldId id="1068" r:id="rId19"/>
    <p:sldId id="1069" r:id="rId20"/>
    <p:sldId id="1070" r:id="rId21"/>
    <p:sldId id="1015" r:id="rId22"/>
    <p:sldId id="833" r:id="rId23"/>
    <p:sldId id="1035" r:id="rId24"/>
    <p:sldId id="1036" r:id="rId25"/>
    <p:sldId id="1037" r:id="rId26"/>
    <p:sldId id="1038" r:id="rId27"/>
    <p:sldId id="1039" r:id="rId28"/>
    <p:sldId id="1040" r:id="rId29"/>
    <p:sldId id="930" r:id="rId30"/>
    <p:sldId id="1024" r:id="rId31"/>
    <p:sldId id="1050" r:id="rId32"/>
    <p:sldId id="1041" r:id="rId33"/>
    <p:sldId id="1042" r:id="rId34"/>
    <p:sldId id="1051" r:id="rId35"/>
    <p:sldId id="1043" r:id="rId36"/>
    <p:sldId id="1044" r:id="rId37"/>
    <p:sldId id="1052" r:id="rId38"/>
    <p:sldId id="1045" r:id="rId39"/>
    <p:sldId id="1016" r:id="rId40"/>
    <p:sldId id="812" r:id="rId41"/>
    <p:sldId id="751" r:id="rId42"/>
    <p:sldId id="916" r:id="rId43"/>
    <p:sldId id="1018" r:id="rId44"/>
    <p:sldId id="777" r:id="rId45"/>
    <p:sldId id="917" r:id="rId46"/>
    <p:sldId id="740" r:id="rId47"/>
    <p:sldId id="1055" r:id="rId48"/>
    <p:sldId id="1028" r:id="rId49"/>
    <p:sldId id="1056" r:id="rId50"/>
    <p:sldId id="1026" r:id="rId51"/>
    <p:sldId id="1057" r:id="rId52"/>
    <p:sldId id="1058" r:id="rId53"/>
    <p:sldId id="1059" r:id="rId54"/>
    <p:sldId id="848" r:id="rId55"/>
    <p:sldId id="1061" r:id="rId56"/>
    <p:sldId id="1062" r:id="rId57"/>
    <p:sldId id="1020" r:id="rId58"/>
    <p:sldId id="851" r:id="rId59"/>
    <p:sldId id="937" r:id="rId60"/>
    <p:sldId id="1046" r:id="rId61"/>
    <p:sldId id="1047" r:id="rId62"/>
    <p:sldId id="1049" r:id="rId63"/>
    <p:sldId id="1048" r:id="rId64"/>
    <p:sldId id="1019" r:id="rId65"/>
    <p:sldId id="926" r:id="rId66"/>
    <p:sldId id="927" r:id="rId67"/>
    <p:sldId id="925" r:id="rId68"/>
    <p:sldId id="920" r:id="rId69"/>
    <p:sldId id="911" r:id="rId70"/>
    <p:sldId id="644" r:id="rId71"/>
    <p:sldId id="875" r:id="rId72"/>
    <p:sldId id="1053" r:id="rId73"/>
    <p:sldId id="1054" r:id="rId74"/>
    <p:sldId id="1021" r:id="rId75"/>
    <p:sldId id="809" r:id="rId76"/>
    <p:sldId id="764" r:id="rId77"/>
    <p:sldId id="944" r:id="rId7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1"/>
      <p:bold r:id="rId82"/>
    </p:embeddedFont>
    <p:embeddedFont>
      <p:font typeface="Dosis" pitchFamily="2" charset="0"/>
      <p:regular r:id="rId83"/>
      <p:bold r:id="rId8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3E898D"/>
    <a:srgbClr val="FCC302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6" autoAdjust="0"/>
    <p:restoredTop sz="85424" autoAdjust="0"/>
  </p:normalViewPr>
  <p:slideViewPr>
    <p:cSldViewPr snapToGrid="0">
      <p:cViewPr varScale="1">
        <p:scale>
          <a:sx n="64" d="100"/>
          <a:sy n="64" d="100"/>
        </p:scale>
        <p:origin x="13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font" Target="fonts/font4.fntdata"/><Relationship Id="rId89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font" Target="fonts/font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font" Target="fonts/font1.fntdata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font" Target="fonts/font2.fntdata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4F84D-68FF-D9DF-1756-EE0241F2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60B3BC-B0C5-861D-4CCB-96AADF33D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01210B-80E1-E824-63FF-A467F08BE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01126C-FC82-5CE2-185D-9DA0AF936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129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C59B-DAD1-437A-03DC-CB1DE892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E42714-57E7-D5B6-98A2-524731784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A9F031-0A06-C450-A65A-02563C586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48F31B-871D-E94A-98C2-31F0FB915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0729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A482-4CA0-5838-0BBA-812B5D92B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019B7F-BD5E-0254-F411-433474520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44443C-B203-C283-C28A-402E3E383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17C388-2A5F-2D1E-D9E6-1BB7154BD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04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9.png"/><Relationship Id="rId4" Type="http://schemas.openxmlformats.org/officeDocument/2006/relationships/image" Target="../media/image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emf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7.emf"/><Relationship Id="rId4" Type="http://schemas.openxmlformats.org/officeDocument/2006/relationships/image" Target="../media/image2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تمثيل مسألة في نموذج الأشرطة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243370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14852" y="29528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تقريب مفهوم الضرب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695996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3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تقريب مفهوم الضرب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A9B69F2C-31AA-2C84-3AAA-A97AF1A60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85" y="2444355"/>
            <a:ext cx="5617029" cy="406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031946" y="3823164"/>
            <a:ext cx="6307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عن الجمع المتكرر باستخدام الكتابة الضربية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3456F38-ABC4-727D-4712-12C7B6B400B4}"/>
              </a:ext>
            </a:extLst>
          </p:cNvPr>
          <p:cNvGrpSpPr/>
          <p:nvPr/>
        </p:nvGrpSpPr>
        <p:grpSpPr>
          <a:xfrm>
            <a:off x="1877205" y="2239767"/>
            <a:ext cx="5069062" cy="2506404"/>
            <a:chOff x="2309498" y="2221113"/>
            <a:chExt cx="4672215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ADADFF-FA5D-0B4B-11D0-F46D36EDDD8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1D58518-DFCA-5B3A-CF9B-810560F00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61187" y="3119024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5BA404-AA4D-0968-5667-BB14B4F9B42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0FB50B8-1FE9-28A0-FC78-F627EFBCAD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B67823C-E796-C6D9-0E69-83696EEB2AA9}"/>
                </a:ext>
              </a:extLst>
            </p:cNvPr>
            <p:cNvSpPr txBox="1"/>
            <p:nvPr/>
          </p:nvSpPr>
          <p:spPr>
            <a:xfrm>
              <a:off x="2359668" y="3105456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2" name="ZoneTexte 16">
              <a:extLst>
                <a:ext uri="{FF2B5EF4-FFF2-40B4-BE49-F238E27FC236}">
                  <a16:creationId xmlns:a16="http://schemas.microsoft.com/office/drawing/2014/main" id="{4114D6DF-DA3B-5221-38AC-610313561B3A}"/>
                </a:ext>
              </a:extLst>
            </p:cNvPr>
            <p:cNvSpPr txBox="1"/>
            <p:nvPr/>
          </p:nvSpPr>
          <p:spPr>
            <a:xfrm>
              <a:off x="2309498" y="386147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F6DD14-2695-05CA-6AAA-1422D3A539A8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لتسهيل قراءة هذا العدد أقوم بما يلي: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5E36DB-EC83-A437-4374-283714A74719}"/>
              </a:ext>
            </a:extLst>
          </p:cNvPr>
          <p:cNvSpPr/>
          <p:nvPr/>
        </p:nvSpPr>
        <p:spPr>
          <a:xfrm>
            <a:off x="3418113" y="2710543"/>
            <a:ext cx="2035629" cy="892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8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562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DA330C-C961-4046-DD8A-087F41994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CACD2-AA2D-F7BD-C5DD-56917FF09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C1C9C7-A4D8-95C6-978B-0FF04E7CE7B2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أعزل مئات العدد وأفككه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9544978-D4DB-BAF3-5372-F0B6E9BC3403}"/>
              </a:ext>
            </a:extLst>
          </p:cNvPr>
          <p:cNvSpPr/>
          <p:nvPr/>
        </p:nvSpPr>
        <p:spPr>
          <a:xfrm>
            <a:off x="2860243" y="3472544"/>
            <a:ext cx="3121800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C8C76E-9C1E-7ADD-DFBC-DECDBB353972}"/>
              </a:ext>
            </a:extLst>
          </p:cNvPr>
          <p:cNvSpPr txBox="1"/>
          <p:nvPr/>
        </p:nvSpPr>
        <p:spPr>
          <a:xfrm>
            <a:off x="2906489" y="3657598"/>
            <a:ext cx="3341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</a:rPr>
              <a:t>500</a:t>
            </a:r>
            <a:r>
              <a:rPr lang="fr-MA" sz="5400" b="1" dirty="0"/>
              <a:t>  +   </a:t>
            </a:r>
            <a:r>
              <a:rPr lang="fr-MA" sz="5400" b="1" dirty="0">
                <a:solidFill>
                  <a:schemeClr val="accent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C6BE6D-6344-8CE7-6E0C-3A33B365C2DE}"/>
              </a:ext>
            </a:extLst>
          </p:cNvPr>
          <p:cNvSpPr/>
          <p:nvPr/>
        </p:nvSpPr>
        <p:spPr>
          <a:xfrm>
            <a:off x="3418113" y="2155370"/>
            <a:ext cx="2035629" cy="892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62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AE3C6EA-E553-D57B-330A-43284FAA6FA3}"/>
              </a:ext>
            </a:extLst>
          </p:cNvPr>
          <p:cNvSpPr/>
          <p:nvPr/>
        </p:nvSpPr>
        <p:spPr>
          <a:xfrm>
            <a:off x="3722912" y="2242456"/>
            <a:ext cx="446321" cy="70757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5C81C12-9F9E-8D34-4FE7-57AEFEF8B769}"/>
              </a:ext>
            </a:extLst>
          </p:cNvPr>
          <p:cNvCxnSpPr/>
          <p:nvPr/>
        </p:nvCxnSpPr>
        <p:spPr>
          <a:xfrm flipH="1">
            <a:off x="3722912" y="2950027"/>
            <a:ext cx="206831" cy="7075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6AFB234E-BEEC-34EA-BFB8-0E83948FB18A}"/>
              </a:ext>
            </a:extLst>
          </p:cNvPr>
          <p:cNvSpPr/>
          <p:nvPr/>
        </p:nvSpPr>
        <p:spPr>
          <a:xfrm rot="16200000">
            <a:off x="4609177" y="2551774"/>
            <a:ext cx="223905" cy="768542"/>
          </a:xfrm>
          <a:prstGeom prst="leftBracke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240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DEBA85-2221-A4B8-AB8D-A7170F7CE726}"/>
              </a:ext>
            </a:extLst>
          </p:cNvPr>
          <p:cNvCxnSpPr>
            <a:cxnSpLocks/>
          </p:cNvCxnSpPr>
          <p:nvPr/>
        </p:nvCxnSpPr>
        <p:spPr>
          <a:xfrm>
            <a:off x="4721129" y="3052897"/>
            <a:ext cx="370119" cy="6106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83AF6-6DC4-CEB6-AA2D-712A55FED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308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92C75-1C8A-38A8-D5B8-15598DA75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B0D306-0662-073C-6624-483687F9F6D6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ذلك أقرأه.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C8DBEC-6BE1-0CE8-D634-F7113673ECEA}"/>
              </a:ext>
            </a:extLst>
          </p:cNvPr>
          <p:cNvSpPr/>
          <p:nvPr/>
        </p:nvSpPr>
        <p:spPr>
          <a:xfrm>
            <a:off x="1861455" y="5245843"/>
            <a:ext cx="5529943" cy="892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خَمْسُ مِئَةٍ </a:t>
            </a:r>
            <a:r>
              <a:rPr lang="ar-MA" sz="4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اثْنانِ وَسِتّونَ</a:t>
            </a:r>
            <a:endParaRPr lang="fr-MA" sz="4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3DF615E-7305-0358-7992-C48CA2B71F82}"/>
              </a:ext>
            </a:extLst>
          </p:cNvPr>
          <p:cNvCxnSpPr>
            <a:cxnSpLocks/>
          </p:cNvCxnSpPr>
          <p:nvPr/>
        </p:nvCxnSpPr>
        <p:spPr>
          <a:xfrm>
            <a:off x="3600998" y="4437529"/>
            <a:ext cx="2115635" cy="99935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083DD03-113C-33D4-3D02-1761F30AC2A9}"/>
              </a:ext>
            </a:extLst>
          </p:cNvPr>
          <p:cNvCxnSpPr>
            <a:cxnSpLocks/>
          </p:cNvCxnSpPr>
          <p:nvPr/>
        </p:nvCxnSpPr>
        <p:spPr>
          <a:xfrm flipH="1">
            <a:off x="3600998" y="4437529"/>
            <a:ext cx="1852744" cy="100533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DA8B85-E72D-AFE2-279B-0337F1811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1325571-B681-A109-4268-2D506936991C}"/>
              </a:ext>
            </a:extLst>
          </p:cNvPr>
          <p:cNvSpPr/>
          <p:nvPr/>
        </p:nvSpPr>
        <p:spPr>
          <a:xfrm>
            <a:off x="2860243" y="3472544"/>
            <a:ext cx="3121800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0639FA-B4D7-8468-7785-9EEEF543CD0C}"/>
              </a:ext>
            </a:extLst>
          </p:cNvPr>
          <p:cNvSpPr txBox="1"/>
          <p:nvPr/>
        </p:nvSpPr>
        <p:spPr>
          <a:xfrm>
            <a:off x="2906489" y="3657598"/>
            <a:ext cx="3341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</a:rPr>
              <a:t>500</a:t>
            </a:r>
            <a:r>
              <a:rPr lang="fr-MA" sz="5400" b="1" dirty="0"/>
              <a:t>  +   </a:t>
            </a:r>
            <a:r>
              <a:rPr lang="fr-MA" sz="5400" b="1" dirty="0">
                <a:solidFill>
                  <a:schemeClr val="accent1"/>
                </a:solidFill>
              </a:rPr>
              <a:t>62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B59BEC-F839-23A7-E0E3-E83C49863D7F}"/>
              </a:ext>
            </a:extLst>
          </p:cNvPr>
          <p:cNvSpPr/>
          <p:nvPr/>
        </p:nvSpPr>
        <p:spPr>
          <a:xfrm>
            <a:off x="3418113" y="2155370"/>
            <a:ext cx="2035629" cy="892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561D5EB-8D36-7E24-8466-0F4305ED6261}"/>
              </a:ext>
            </a:extLst>
          </p:cNvPr>
          <p:cNvSpPr/>
          <p:nvPr/>
        </p:nvSpPr>
        <p:spPr>
          <a:xfrm>
            <a:off x="3722912" y="2242456"/>
            <a:ext cx="446321" cy="70757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40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DB02A15-E0FD-B0DC-C507-9A2FE28AF4E4}"/>
              </a:ext>
            </a:extLst>
          </p:cNvPr>
          <p:cNvCxnSpPr/>
          <p:nvPr/>
        </p:nvCxnSpPr>
        <p:spPr>
          <a:xfrm flipH="1">
            <a:off x="3722912" y="2950027"/>
            <a:ext cx="206831" cy="7075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680C936A-FDA5-76F1-2825-9894B62B83DC}"/>
              </a:ext>
            </a:extLst>
          </p:cNvPr>
          <p:cNvSpPr/>
          <p:nvPr/>
        </p:nvSpPr>
        <p:spPr>
          <a:xfrm rot="16200000">
            <a:off x="4609177" y="2551774"/>
            <a:ext cx="223905" cy="768542"/>
          </a:xfrm>
          <a:prstGeom prst="leftBracke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2400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4D193DA-0617-EEE6-DEB3-C30B2222C3BE}"/>
              </a:ext>
            </a:extLst>
          </p:cNvPr>
          <p:cNvCxnSpPr>
            <a:cxnSpLocks/>
          </p:cNvCxnSpPr>
          <p:nvPr/>
        </p:nvCxnSpPr>
        <p:spPr>
          <a:xfrm>
            <a:off x="4721129" y="3052897"/>
            <a:ext cx="370119" cy="6106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1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E0DC-6E87-AFB0-8439-75363CEEB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85C73C-9CC5-72EC-DB41-E43E38AB7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796BA1C-2D38-C7BD-518A-7A0B09EDEA0D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00B583-C3C4-B0FE-FBB3-7F499613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730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C3D5D7-B61B-D1E5-E4A5-5C2373875C9C}"/>
              </a:ext>
            </a:extLst>
          </p:cNvPr>
          <p:cNvSpPr txBox="1"/>
          <p:nvPr/>
        </p:nvSpPr>
        <p:spPr>
          <a:xfrm>
            <a:off x="2100944" y="3265712"/>
            <a:ext cx="5312225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6600" b="1" dirty="0">
                <a:solidFill>
                  <a:schemeClr val="accent1"/>
                </a:solidFill>
              </a:rPr>
              <a:t>345 = </a:t>
            </a:r>
            <a:r>
              <a:rPr lang="fr-MA" sz="66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fr-MA" sz="6600" b="1" dirty="0">
                <a:solidFill>
                  <a:schemeClr val="accent1"/>
                </a:solidFill>
              </a:rPr>
              <a:t>  + </a:t>
            </a:r>
            <a:r>
              <a:rPr lang="fr-MA" sz="66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9CDAF4-4B08-D206-0F16-D063B8283473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345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لتسهيل قراءته.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84DB-DE5B-8644-AD85-56EAB469D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E3020F-216C-03FA-9F39-B7C5AA21D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5ACB661-D6AF-A1DC-EAA4-E603F3869D0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ارفعوا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0AAF64-6AB6-2A04-B224-4D85EEE4A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974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501E7-601A-0CFC-6D48-39E92BFEC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39F8AF-C0AE-8CEF-DD2F-08C5D4B3E7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72E6CF-8905-C5B7-0CAB-FEB0557B0AFE}"/>
              </a:ext>
            </a:extLst>
          </p:cNvPr>
          <p:cNvSpPr txBox="1"/>
          <p:nvPr/>
        </p:nvSpPr>
        <p:spPr>
          <a:xfrm>
            <a:off x="1654633" y="3265712"/>
            <a:ext cx="5519056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6600" b="1" dirty="0">
                <a:solidFill>
                  <a:schemeClr val="accent1"/>
                </a:solidFill>
              </a:rPr>
              <a:t>345 = </a:t>
            </a:r>
            <a:r>
              <a:rPr lang="fr-MA" sz="6600" b="1" dirty="0">
                <a:solidFill>
                  <a:srgbClr val="C00000"/>
                </a:solidFill>
              </a:rPr>
              <a:t>300</a:t>
            </a:r>
            <a:r>
              <a:rPr lang="fr-MA" sz="6600" b="1" dirty="0">
                <a:solidFill>
                  <a:schemeClr val="accent1"/>
                </a:solidFill>
              </a:rPr>
              <a:t> + </a:t>
            </a:r>
            <a:r>
              <a:rPr lang="fr-MA" sz="66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75A7DF-6EF5-5176-7841-A87C74593976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DC505-C2D4-D4A9-7D18-4EC90E6A2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12552C-66F3-312D-04C7-3575BF4D0D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133B48-F79E-6387-5E62-2C368EB3D958}"/>
              </a:ext>
            </a:extLst>
          </p:cNvPr>
          <p:cNvSpPr txBox="1"/>
          <p:nvPr/>
        </p:nvSpPr>
        <p:spPr>
          <a:xfrm>
            <a:off x="2100944" y="3265712"/>
            <a:ext cx="5312225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6600" b="1" dirty="0">
                <a:solidFill>
                  <a:schemeClr val="accent1"/>
                </a:solidFill>
              </a:rPr>
              <a:t>908 = </a:t>
            </a:r>
            <a:r>
              <a:rPr lang="fr-MA" sz="66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fr-MA" sz="6600" b="1" dirty="0">
                <a:solidFill>
                  <a:schemeClr val="accent1"/>
                </a:solidFill>
              </a:rPr>
              <a:t>  + </a:t>
            </a:r>
            <a:r>
              <a:rPr lang="fr-MA" sz="66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FB6CC1-8239-F34C-ED05-A3CB33A64C2C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4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069B5-408B-6ABF-E09E-1DF6B006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A88184-B1AE-02F1-DDBC-7CFCEBB99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1373FB3-C0D9-0FD4-ED20-E9CC669A198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ارفعوا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3F9151-994F-A1A8-E9A6-2F6FDD9A9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341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28EA-DFD9-63C6-9F14-BEF4AAB51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977C22-9DBE-B28B-C6B3-3A426CAE92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57BC21-685E-D762-23B6-1932775E9786}"/>
              </a:ext>
            </a:extLst>
          </p:cNvPr>
          <p:cNvSpPr txBox="1"/>
          <p:nvPr/>
        </p:nvSpPr>
        <p:spPr>
          <a:xfrm>
            <a:off x="1654633" y="3265712"/>
            <a:ext cx="5181596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6600" b="1" dirty="0">
                <a:solidFill>
                  <a:schemeClr val="accent1"/>
                </a:solidFill>
              </a:rPr>
              <a:t>908 = </a:t>
            </a:r>
            <a:r>
              <a:rPr lang="fr-MA" sz="6600" b="1" dirty="0">
                <a:solidFill>
                  <a:srgbClr val="C00000"/>
                </a:solidFill>
              </a:rPr>
              <a:t>900</a:t>
            </a:r>
            <a:r>
              <a:rPr lang="fr-MA" sz="6600" b="1" dirty="0">
                <a:solidFill>
                  <a:schemeClr val="accent1"/>
                </a:solidFill>
              </a:rPr>
              <a:t> + </a:t>
            </a:r>
            <a:r>
              <a:rPr lang="fr-MA" sz="66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1C27E08-1BF7-36C6-5499-AF8FF91C7202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2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70A600D-7A38-5218-FCBE-6F0AA57147F0}"/>
              </a:ext>
            </a:extLst>
          </p:cNvPr>
          <p:cNvGrpSpPr/>
          <p:nvPr/>
        </p:nvGrpSpPr>
        <p:grpSpPr>
          <a:xfrm>
            <a:off x="1877205" y="2239767"/>
            <a:ext cx="5069062" cy="2506404"/>
            <a:chOff x="2309498" y="2221113"/>
            <a:chExt cx="4672215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63B2C4-C1B3-563B-A95B-01DD77AE372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FF8DC7-BC8F-12D7-1021-6CC3B9428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51153" y="3841264"/>
              <a:ext cx="631873" cy="631873"/>
            </a:xfrm>
            <a:prstGeom prst="rect">
              <a:avLst/>
            </a:prstGeom>
          </p:spPr>
        </p:pic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841C2971-1FDB-905A-B0AA-51D170D5472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D13E55F-DAFE-6DB9-24D3-8DD4778586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5AF0243-5BF3-A31D-544D-043B4B123E61}"/>
                </a:ext>
              </a:extLst>
            </p:cNvPr>
            <p:cNvSpPr txBox="1"/>
            <p:nvPr/>
          </p:nvSpPr>
          <p:spPr>
            <a:xfrm>
              <a:off x="2359668" y="3105456"/>
              <a:ext cx="3447931" cy="542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ZoneTexte 16">
              <a:extLst>
                <a:ext uri="{FF2B5EF4-FFF2-40B4-BE49-F238E27FC236}">
                  <a16:creationId xmlns:a16="http://schemas.microsoft.com/office/drawing/2014/main" id="{65B2257D-7D69-2BE8-3C42-8296F0EE1A87}"/>
                </a:ext>
              </a:extLst>
            </p:cNvPr>
            <p:cNvSpPr txBox="1"/>
            <p:nvPr/>
          </p:nvSpPr>
          <p:spPr>
            <a:xfrm>
              <a:off x="2309498" y="3861479"/>
              <a:ext cx="3447931" cy="542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أنشطة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تمهيدية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هذا التمثيل.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37A109-10EC-765A-DB61-A64CECA2B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046" y="2625097"/>
            <a:ext cx="3744416" cy="243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B438-75D4-8664-C35E-B72542DBD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4229ED8-FCEB-C175-067E-D3E7F5660A49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كم مجموعة في التمثيل؟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B794F2-E1DB-D935-6C98-647135EEE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046" y="2625097"/>
            <a:ext cx="3744416" cy="2438320"/>
          </a:xfrm>
          <a:prstGeom prst="rect">
            <a:avLst/>
          </a:prstGeom>
        </p:spPr>
      </p:pic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EBDE3FC-D36A-8B4A-9DAA-8D507DF5D49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00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1CE37-EB19-E361-32A8-36076B037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CF2DBC5-19F4-21B7-0BA8-6EC7D9169C8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التمثيل أربع مجموعات.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B54A5B-AABC-CB6D-2909-F93CFAF5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4C07BF-7322-A8D9-379D-4BAB8350E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928411"/>
            <a:ext cx="3744416" cy="243832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1BA58-6BE1-ABA4-08A1-D10953BD5CBD}"/>
              </a:ext>
            </a:extLst>
          </p:cNvPr>
          <p:cNvSpPr txBox="1"/>
          <p:nvPr/>
        </p:nvSpPr>
        <p:spPr>
          <a:xfrm>
            <a:off x="3298371" y="4551859"/>
            <a:ext cx="2606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8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0F6C9-E895-1268-9809-4C26B0F3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E9D40BB-BF7D-91D5-D67F-C3DDB32463E6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كم عنصرا في كل مجموعة؟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041563-A122-BADF-1232-C4EC554E7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928411"/>
            <a:ext cx="3744416" cy="243832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4C5F18-1626-FB11-7690-99D28CD67B95}"/>
              </a:ext>
            </a:extLst>
          </p:cNvPr>
          <p:cNvSpPr txBox="1"/>
          <p:nvPr/>
        </p:nvSpPr>
        <p:spPr>
          <a:xfrm>
            <a:off x="3298371" y="4551859"/>
            <a:ext cx="2606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3B2E94E-D158-6F2E-1DA0-BC34849F59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5332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DD355-4828-0FE4-E881-D4510F73E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B4914F-63D9-65CD-A5A5-C3AE871C39C2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التمثيل 4 مجموعات من 6 عناصر. رددوا.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E59360-6658-6EC3-8852-702AD3984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2D6CD5-6B0B-6D46-CD03-4855BB985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928411"/>
            <a:ext cx="3744416" cy="24383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4A2AB7-2CCF-C71F-8D36-1CDEEA5A4B0E}"/>
              </a:ext>
            </a:extLst>
          </p:cNvPr>
          <p:cNvSpPr txBox="1"/>
          <p:nvPr/>
        </p:nvSpPr>
        <p:spPr>
          <a:xfrm>
            <a:off x="1878622" y="4562745"/>
            <a:ext cx="5386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مِنْ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عَناصِرَ.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5D1D2-33B8-B3E5-3618-717935203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22EE2C0-6BE9-B48A-D423-2278A181BEB2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يقول لنا كم مرة تكررت 6؟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84A6A5-3668-2F50-C98C-3AF70C92F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928411"/>
            <a:ext cx="3744416" cy="24383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867A5DF-A684-5BA8-055A-E56EF3D82647}"/>
              </a:ext>
            </a:extLst>
          </p:cNvPr>
          <p:cNvSpPr txBox="1"/>
          <p:nvPr/>
        </p:nvSpPr>
        <p:spPr>
          <a:xfrm>
            <a:off x="1878622" y="4562745"/>
            <a:ext cx="5386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مِنْ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عَناصِرَ.</a:t>
            </a:r>
            <a:endParaRPr lang="fr-FR" sz="3600" b="1" dirty="0">
              <a:solidFill>
                <a:srgbClr val="15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85F6A86-2EF3-B383-B273-E85CDEC0D65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860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CEFFA-8E85-6D01-47D7-4632BEF26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BCBE181-E9F2-1BE4-03AD-9941C640D23F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التمثيل 4 مرات 6.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0BE0FB-1D27-BD07-95B0-172ADF02D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4BD0B2-FAD5-D7C4-4229-07C47AE1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928411"/>
            <a:ext cx="3744416" cy="24383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E992A9-BCD4-F578-9E8D-04713D8D60D2}"/>
              </a:ext>
            </a:extLst>
          </p:cNvPr>
          <p:cNvSpPr txBox="1"/>
          <p:nvPr/>
        </p:nvSpPr>
        <p:spPr>
          <a:xfrm>
            <a:off x="1878622" y="4562745"/>
            <a:ext cx="5386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مِنْ 6 عَناصِرَ.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71D58A-7F11-CB43-149C-E2E3E7DC1E3C}"/>
              </a:ext>
            </a:extLst>
          </p:cNvPr>
          <p:cNvSpPr txBox="1"/>
          <p:nvPr/>
        </p:nvSpPr>
        <p:spPr>
          <a:xfrm>
            <a:off x="2348967" y="5339571"/>
            <a:ext cx="4446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مَرّاتٍ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77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9AE99-5485-9146-C766-BD1E03DC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8324B2-734E-D46F-9B4C-B9209AE41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69B79D-E79A-E38B-CCCB-AB1FB41A644E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88474-D3C6-CA93-3149-472A7DC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95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8DED8-E3AB-F27F-A4E7-8F5B378D5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F08C430-18E9-A712-DE5E-0F69F510364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فقط عدد المجموعات على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810C63-84C3-8059-C7B7-9D12AB928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70C7BE-158A-57A2-C0F8-DF15C15E2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0C4FC25-CFD6-0EC2-5BFA-E6432CF0BF0A}"/>
              </a:ext>
            </a:extLst>
          </p:cNvPr>
          <p:cNvSpPr txBox="1"/>
          <p:nvPr/>
        </p:nvSpPr>
        <p:spPr>
          <a:xfrm>
            <a:off x="3135084" y="4432117"/>
            <a:ext cx="3107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مَجْموعاتٍ.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8056BF-E348-88CF-E1FE-1EFDC1ED99A6}"/>
              </a:ext>
            </a:extLst>
          </p:cNvPr>
          <p:cNvSpPr txBox="1"/>
          <p:nvPr/>
        </p:nvSpPr>
        <p:spPr>
          <a:xfrm>
            <a:off x="1887072" y="5198057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مَرّاتٍ ... 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F7A277-3318-A3B4-7B6B-89C4D77FC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125" y="5165075"/>
            <a:ext cx="2436027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2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62029-A21E-0799-F12D-337898CC6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3F0046-2467-C0E5-734A-4DD9220A4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132304-7285-BA27-DE19-B2B5391AD5CD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53F1E-5B70-01E3-2101-9E12CB8E7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361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1FA0A-4708-30C4-88C3-4EE86ABC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C2BEFD-BE35-EBB2-5BE2-82777CE6B479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81423C-6E1D-AFCF-2135-950AF7322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039E767-D3D4-FECE-2471-DB59489B2FFA}"/>
              </a:ext>
            </a:extLst>
          </p:cNvPr>
          <p:cNvSpPr txBox="1"/>
          <p:nvPr/>
        </p:nvSpPr>
        <p:spPr>
          <a:xfrm>
            <a:off x="3135084" y="4432117"/>
            <a:ext cx="3107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593781-E362-3F08-36EE-7440F0E27419}"/>
              </a:ext>
            </a:extLst>
          </p:cNvPr>
          <p:cNvSpPr txBox="1"/>
          <p:nvPr/>
        </p:nvSpPr>
        <p:spPr>
          <a:xfrm>
            <a:off x="1887072" y="5198057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مَرّاتٍ ... 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3C2E52-111C-866D-CC87-EFF414A82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125" y="5165075"/>
            <a:ext cx="2436027" cy="646331"/>
          </a:xfrm>
          <a:prstGeom prst="rect">
            <a:avLst/>
          </a:prstGeom>
        </p:spPr>
      </p:pic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F409C47-5943-6311-9174-2A1BE08C365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778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BA5E-DAD2-BBFD-E02A-F715ED58C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31CA8D-7C61-144E-5AE8-EC9E17F4707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كم عنصرا في كل مجموعة.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B06385-5AF2-2244-33CD-C2F79D7E5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F47B30-1F34-AC71-5710-1A388FF4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70B9F8-5823-6B9E-355F-68E80F49799C}"/>
              </a:ext>
            </a:extLst>
          </p:cNvPr>
          <p:cNvSpPr txBox="1"/>
          <p:nvPr/>
        </p:nvSpPr>
        <p:spPr>
          <a:xfrm>
            <a:off x="1436914" y="4432117"/>
            <a:ext cx="4805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مِنْ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عَناصِرَ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C47060-381F-F64B-9518-0B4A87D5FC09}"/>
              </a:ext>
            </a:extLst>
          </p:cNvPr>
          <p:cNvSpPr txBox="1"/>
          <p:nvPr/>
        </p:nvSpPr>
        <p:spPr>
          <a:xfrm>
            <a:off x="1887072" y="5198057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مَرّاتٍ ... 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1021B6D-383F-166B-08E1-EE01FB558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125" y="5165075"/>
            <a:ext cx="2436027" cy="64633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F2EA4B4-731F-8DE6-59F9-1F7434782A8E}"/>
              </a:ext>
            </a:extLst>
          </p:cNvPr>
          <p:cNvCxnSpPr/>
          <p:nvPr/>
        </p:nvCxnSpPr>
        <p:spPr>
          <a:xfrm flipV="1">
            <a:off x="3144898" y="5100085"/>
            <a:ext cx="0" cy="49517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0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4A8B8-BFF1-FA72-3E4D-53407D616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4A30F4-8DCB-4B79-F6C4-4DFCFE269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12925D-6648-06A1-1F98-15A30CEBB03D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E8C4A4-891B-093D-3756-CAFC1651C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4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73728-3522-354F-5AA2-C52801CA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5B6B6EB-59E4-B783-F290-69ED2635F3E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402518-2CB2-8634-73D9-37E444CE0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EE8029F-C939-C745-CC79-7B80323EA772}"/>
              </a:ext>
            </a:extLst>
          </p:cNvPr>
          <p:cNvSpPr txBox="1"/>
          <p:nvPr/>
        </p:nvSpPr>
        <p:spPr>
          <a:xfrm>
            <a:off x="2068286" y="4432117"/>
            <a:ext cx="4805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مِنِْ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عَناصِرَ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EC84A0-B1F7-3838-03F3-5F3DCA195066}"/>
              </a:ext>
            </a:extLst>
          </p:cNvPr>
          <p:cNvSpPr txBox="1"/>
          <p:nvPr/>
        </p:nvSpPr>
        <p:spPr>
          <a:xfrm>
            <a:off x="1887072" y="5198057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مَرّاتٍ ... 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A0109A-2A63-4A2C-E366-3F1EC2541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125" y="5165075"/>
            <a:ext cx="2436027" cy="646331"/>
          </a:xfrm>
          <a:prstGeom prst="rect">
            <a:avLst/>
          </a:prstGeom>
        </p:spPr>
      </p:pic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F0EA2FF-1D30-707D-73D8-10F618B56BD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ECE05-2A81-F0BB-3843-8A7BFED17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DE7D004-C06A-CF13-205B-D72FD6233514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كم مرة لدينا 3؟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14248D-A17C-A912-FBAE-FA6C328F9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B4D0CD-0AAA-2EBF-3DF9-C7647690C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B4A9284-1C53-5B73-49DA-5DA5DA82A55D}"/>
              </a:ext>
            </a:extLst>
          </p:cNvPr>
          <p:cNvSpPr txBox="1"/>
          <p:nvPr/>
        </p:nvSpPr>
        <p:spPr>
          <a:xfrm>
            <a:off x="2068286" y="4432117"/>
            <a:ext cx="4805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3 عَناصِرَ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63F38B4-FFEA-1177-6FA2-3C78450FBAD8}"/>
              </a:ext>
            </a:extLst>
          </p:cNvPr>
          <p:cNvSpPr txBox="1"/>
          <p:nvPr/>
        </p:nvSpPr>
        <p:spPr>
          <a:xfrm>
            <a:off x="1887072" y="5404886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مَرّاتٍ ... 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6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65580-AF95-F3F3-C9C3-24A16243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73AF5C-6FA9-3845-B9C3-945167C30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DF6677-E463-9EE1-8953-0E2BB621A047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F169B2-57E8-9ED6-01B0-9D8F70495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582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07EEA-5B2C-BB4D-351D-64F2955EE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977E9BE-7F3A-2BCA-8731-20B575DACCA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B60852-191F-2A14-8A9E-01F153ED8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CD62E0-E903-E825-89B7-5EFB336E5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486" y="1703660"/>
            <a:ext cx="3965029" cy="26003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037E75E-4A33-4F05-4FA0-F3B2E31B385F}"/>
              </a:ext>
            </a:extLst>
          </p:cNvPr>
          <p:cNvSpPr txBox="1"/>
          <p:nvPr/>
        </p:nvSpPr>
        <p:spPr>
          <a:xfrm>
            <a:off x="2068286" y="4432117"/>
            <a:ext cx="4805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مَجْموعاتٍ 3 عَناصِرَ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6115FB-FD77-77D3-BCAE-178465AAB1A7}"/>
              </a:ext>
            </a:extLst>
          </p:cNvPr>
          <p:cNvSpPr txBox="1"/>
          <p:nvPr/>
        </p:nvSpPr>
        <p:spPr>
          <a:xfrm>
            <a:off x="1887072" y="5404886"/>
            <a:ext cx="538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rgbClr val="1065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مَرّاتٍ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1065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2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تقريب مفهوم الضرب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نعبر عن تمثيل بكتابة جمعية وكتابة ضربية.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N2P2S1L1">
            <a:hlinkClick r:id="" action="ppaction://media"/>
            <a:extLst>
              <a:ext uri="{FF2B5EF4-FFF2-40B4-BE49-F238E27FC236}">
                <a16:creationId xmlns:a16="http://schemas.microsoft.com/office/drawing/2014/main" id="{AA7C2034-1E99-DE73-7398-61248EF130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7260" y="1895509"/>
            <a:ext cx="7967870" cy="44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9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بكيفية التعبير عن تمثيل بكتابة جمعية وكتابة ضربية.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B3EE32E-C118-14B2-130C-8989162AC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95" y="2130656"/>
            <a:ext cx="6154009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206829" y="879779"/>
            <a:ext cx="726649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7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سنتعلم التعبير عن مجموعات متساوية العناصر بكتابة جمعية وكتابة ضربية.</a:t>
            </a:r>
            <a:endParaRPr lang="fr-FR" sz="17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F245C3-A83E-2D1C-E620-D01F48A26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315233"/>
            <a:ext cx="1795329" cy="19880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BBB948-6E70-8ED4-72D3-3B2FB5E9C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315232"/>
            <a:ext cx="1795329" cy="198804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9E77D59-5CF7-C964-42A4-E1200999B0D4}"/>
              </a:ext>
            </a:extLst>
          </p:cNvPr>
          <p:cNvSpPr txBox="1"/>
          <p:nvPr/>
        </p:nvSpPr>
        <p:spPr>
          <a:xfrm>
            <a:off x="1915885" y="4616693"/>
            <a:ext cx="5150216" cy="86151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+ ... + ... + ... = ... x ...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910DEDA-3777-5372-3991-C0A52124A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3455DA-D11D-8C36-0AAC-68DC64AEE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22740BF-AEB2-0E87-DE35-5C77780ACEAA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2A61180-9A5C-50F8-567C-A6B4C51D874E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BCA7D75-CD5B-EA0B-BE01-F16E7B7681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pic>
        <p:nvPicPr>
          <p:cNvPr id="17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129B0B8-32F2-C25F-A6B0-6CF9B0271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05739" y="716850"/>
            <a:ext cx="1046157" cy="7954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3EC9-C5F4-80A3-AD48-E5BFFF25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4146812-DBCB-E551-1A19-387ECA6F833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 المناسبة للتمثيل.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1B38F37-3425-FC05-3D9A-588FC66D55A4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944E393-CB81-B560-33AC-CCF73DD397FF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872E738-B33F-CD19-B708-BEEBDE394F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ACF71F2-DE39-5D16-95FB-595DBE8EEB02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819DDF8-4125-5175-7B5A-3291BA3D818E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E8D9BEC-4B55-69CE-740C-031C095DCF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7F3EBD7-3131-AC41-3E9F-26493B5E3606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4966A0-A51C-27C9-E0AF-B5C5C9A59D27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EDC418B-CBBF-99F0-7DA9-07063708FE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1456C0-DED4-1ABE-94DF-1C98230C7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9321C5-DC28-E2F3-7BCF-D0EB07DD4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A9AC10-9C9E-84FF-6433-E807DD519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D22E0E-945B-07FF-332F-42558062BAEC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344ED4-2390-B7EA-FD1A-529362A772E3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8EECB3D-2666-6BB6-56D2-7095F8FEA6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6277BCF-2BAE-B959-4F1C-4E0A7A5ACE45}"/>
              </a:ext>
            </a:extLst>
          </p:cNvPr>
          <p:cNvSpPr txBox="1"/>
          <p:nvPr/>
        </p:nvSpPr>
        <p:spPr>
          <a:xfrm>
            <a:off x="2786743" y="5139209"/>
            <a:ext cx="350519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+ ... + ... + ... 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9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20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2710F-DC32-DBF8-C4AA-4BB32DB11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26533F-97B9-CC5B-F3C2-75165A65CBF3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EFB8AF-71B4-CDAB-5E27-235C2284766B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0265951-52D0-B181-C5EB-F405B6F0DAD0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17F162B-F85D-9C4F-4A45-B15AB66CF4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507B96D-386D-A1CC-2805-0CBEFF5B3C3B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4869C04-E479-EEEA-8EC8-00D05EBB48B4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6B67C9A-4084-9CCE-5996-31E57AE473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AD1F21A-825F-114A-9CBC-8EEB9DDCB6B7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F94036-D0B0-94ED-76E8-3602543557C8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ADF5383-C38A-3F36-F8B6-FA5B981E25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BE49947-9A52-81BF-8468-4E1FFB8F1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171F9B-B3E6-9270-54B1-DEE1A8F25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75AA78-CBA3-C353-3F5F-1ACBDEBD9B57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F6D315A-D65E-BBA3-F8F1-5EE55D62ADC9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6B814B1-D32F-EEC9-798D-0FFECFCFDD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6B13B56-01BC-BDA1-F192-99610C34951A}"/>
              </a:ext>
            </a:extLst>
          </p:cNvPr>
          <p:cNvSpPr txBox="1"/>
          <p:nvPr/>
        </p:nvSpPr>
        <p:spPr>
          <a:xfrm>
            <a:off x="2786743" y="5139209"/>
            <a:ext cx="3505199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44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44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44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MA" sz="4400" b="1" dirty="0">
                <a:solidFill>
                  <a:srgbClr val="426C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41EF843-4CA0-ECCA-5FC4-87F32D2FE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05739" y="716850"/>
            <a:ext cx="1046157" cy="7954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2620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E3B69F6-72A8-0AFF-BC74-ABAE85497431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525A91A-039C-4844-BE07-02FB1C0D0C94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EBE70D5-B66F-100A-EC8F-77ACB3B292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29C89A9-4254-A615-1C1C-88BC22BDE3BD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11D11E-E0B7-D9F6-47F1-D5D85398E5C3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9D3AA40-AF54-48D8-624C-B6299770A9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FB2D74A-43AF-1A51-BA1D-4CE5CF2D2EF5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40066F8-6D77-01B2-A1A6-02CE21600DE4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EF813C78-CB22-DFB7-BFEC-B8A6F35F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3941576F-7A7B-E8D8-766F-1B74AF36B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949F7B-7B97-5402-376F-C737EA1D5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ADDDEA56-CCE8-8872-B1D7-A5BF83981711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4BF0D49-9AF9-FE36-B01B-22E0D909C398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3347D379-AD9E-C889-F326-16C36BCA62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ECF885E9-6CC4-0C75-5EBC-68E67C4A01E7}"/>
              </a:ext>
            </a:extLst>
          </p:cNvPr>
          <p:cNvSpPr txBox="1"/>
          <p:nvPr/>
        </p:nvSpPr>
        <p:spPr>
          <a:xfrm>
            <a:off x="2786743" y="5139209"/>
            <a:ext cx="3505199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</a:t>
            </a:r>
          </a:p>
        </p:txBody>
      </p:sp>
      <p:pic>
        <p:nvPicPr>
          <p:cNvPr id="30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14755C3-B98D-4E94-9E53-4923C1AA9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05739" y="716850"/>
            <a:ext cx="1046157" cy="7954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3912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A410C-950E-C4B7-0E7B-B220F9F2D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4755DD-EFE5-B35B-C9BD-EA0EA303E6F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فقط عدد المرات التي تكرر فيها العدد.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04F20F2-7B90-DA28-4880-96C9905B46DA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EE0C4BD-5243-12D3-48E3-3E4DE06260F4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11F66C1-C8FC-C818-B0F7-68BAA8182F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25D56F4-6969-5A31-01D5-1D037A08028A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82E2D20-E483-B80F-4399-FFF75817F9D5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48D1459-ED0E-4B09-BB3F-A05FC787EA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2C58658-893E-B6A4-16DC-36D44E6A48B7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DFF0DBA-A8B9-AE2B-E31F-999FD828941C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D1C84BA-2CEE-069D-F1A0-F531CEDCBF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60318AD-F2B7-E0C8-0B6A-8A47C53C8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F5C6225-1ECF-4186-6220-AC7AB1E2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170DE85-4C23-21CE-DEB5-F325A74C214F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8D81F5B-D370-C053-5620-BB2232C040F6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0B346E6-AE38-B6DF-BA5E-409C470AFE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35C3B120-B9DF-4C51-4733-DFF298340340}"/>
              </a:ext>
            </a:extLst>
          </p:cNvPr>
          <p:cNvSpPr txBox="1"/>
          <p:nvPr/>
        </p:nvSpPr>
        <p:spPr>
          <a:xfrm>
            <a:off x="1992082" y="5139209"/>
            <a:ext cx="4996543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=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 …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4DA4DD2-97DD-06CC-06F7-6D353C4B8542}"/>
              </a:ext>
            </a:extLst>
          </p:cNvPr>
          <p:cNvCxnSpPr/>
          <p:nvPr/>
        </p:nvCxnSpPr>
        <p:spPr>
          <a:xfrm flipV="1">
            <a:off x="5671458" y="5965914"/>
            <a:ext cx="0" cy="46699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C92D38-4C2E-F0BD-4D51-653120C42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97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F3569-DBB9-694A-1953-EBFB458F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A8F531-EAF9-8CB9-76BB-A11F677A7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592510-DADE-4244-329F-4029234BEF3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43776B-0A5C-B989-EABF-E768AF315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86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FB395-704F-4025-58CD-1BCD3489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BBCF2F1-4F9C-E1EF-BB0F-855B1D12336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5D5FBB2-995B-A873-E5EB-021FDA5ECDF2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63DAA9-6EF4-7C8A-FA6C-ACC0A3BCFD3C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9BACB69-A4BD-B6B7-263F-CDD45B3C45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6940973-4328-96CB-457A-C45A6C688925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C81E23B-4BE0-3528-8EF1-94647AB1FF44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D293F0C-ADA3-912E-C5B1-D5B8993F89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4D1CBE0-7FED-2901-F72D-B8B460297779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9C0B2AA-BE6C-2EB4-A128-BFA54576AF8D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82BCA2D-BEA2-6871-232D-0297B62DC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14BEF289-E2CB-A5C0-5768-0D06DA48A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5BE3B4-C013-2901-F6E7-23618F33D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3689A48-93FE-B9F6-D922-D44048B17568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45B4ABB-EFF9-E01B-660C-B2AEBEEB0818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18DB9914-FEEC-F9AF-7401-095B177A6B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86095521-4D0D-7FEF-1874-AEAA755A9DDA}"/>
              </a:ext>
            </a:extLst>
          </p:cNvPr>
          <p:cNvSpPr txBox="1"/>
          <p:nvPr/>
        </p:nvSpPr>
        <p:spPr>
          <a:xfrm>
            <a:off x="1992082" y="5139209"/>
            <a:ext cx="4996543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=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 …</a:t>
            </a: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B6F00BE-3336-12A7-0DB5-81F64A3E65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249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العدد الذي يتكرر.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20ACB1-E0A7-5316-0EC0-31EA8B971F6D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A8634D2-E095-BCAF-027B-954D926F4F13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360F8601-189C-48BB-7230-5D01C780AB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410BD5C-5233-50D8-D011-E35EFF956813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B5AA79F-D83B-5218-9095-ECDF320C899E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A12BC7D-32B3-0913-F756-F99E82D0F2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9B2D30-B318-482C-B493-7513927B8E9B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4C93A65-7312-EF87-EC83-0DADE0433321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620717B-C5D0-1CFE-921A-121EF3C12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AE9B58ED-4382-0860-D285-9BB83575C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8626BE-9949-9FD8-F281-1E822C56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590FCE6-9199-CC66-09E4-202A561AFDE1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A441BC1-922F-A28F-B665-DCA1B3F1D559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9E23B32-9ED9-D704-CB54-B80FB35F6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B3F63F4D-15B6-F1A8-7180-15AFFC1540B6}"/>
              </a:ext>
            </a:extLst>
          </p:cNvPr>
          <p:cNvSpPr txBox="1"/>
          <p:nvPr/>
        </p:nvSpPr>
        <p:spPr>
          <a:xfrm>
            <a:off x="1992082" y="5139209"/>
            <a:ext cx="4996543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= 4 x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BBEC3DF-DC0C-4105-591F-995DB8C9FC3B}"/>
              </a:ext>
            </a:extLst>
          </p:cNvPr>
          <p:cNvCxnSpPr/>
          <p:nvPr/>
        </p:nvCxnSpPr>
        <p:spPr>
          <a:xfrm flipV="1">
            <a:off x="6564084" y="5965914"/>
            <a:ext cx="0" cy="46699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E5248-37B9-51D4-9628-2F2CB5A05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4809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53B3-F220-1D50-03F2-4FF67423F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22AE9C4-A38A-410E-47FC-FBF48ECEBFF6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الجواب.</a:t>
            </a:r>
          </a:p>
        </p:txBody>
      </p:sp>
      <p:pic>
        <p:nvPicPr>
          <p:cNvPr id="4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57945D0-6D6D-70B8-8E83-D770D3215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83286" y="665982"/>
            <a:ext cx="1034912" cy="962541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D3DB1F-4435-DDD5-AFF3-8F838C3C13E0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C6B3C4-CB9D-31B0-D0C4-C6ABDAB7B519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D7398BE7-C22A-72B9-6658-42CD6A2B33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C9B144E-829F-89E0-29F4-1959C23FBE5C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C0EA59D-7F11-36E5-585F-8AC0DFD44CAC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A288697-2983-C0D4-A6E8-C7C8C4916A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9FCA9D-7779-9851-548B-8B06E0390517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1F8C8FD-CF48-D8E2-B19E-D988F6C21CCC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D05FA38-A884-7569-1AC6-6FE2651B1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18A9E211-CDAB-6792-21AD-AB29D84DC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628BA3-FE1C-9459-93F4-7744D7850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0947243-E73D-41B5-BB59-0CDF9523D1C1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CE07AD-0AAB-8E79-27DE-A99D708A88A2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7E67755-CC0C-78FC-535C-11A7BFB69A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9CFFACEF-61FC-3BBB-A630-40E08E52575E}"/>
              </a:ext>
            </a:extLst>
          </p:cNvPr>
          <p:cNvSpPr txBox="1"/>
          <p:nvPr/>
        </p:nvSpPr>
        <p:spPr>
          <a:xfrm>
            <a:off x="1992082" y="5139209"/>
            <a:ext cx="4996543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= 4 x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06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21771-35C7-F27F-668E-5AC776CE6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1271C72-313C-B86E-7B56-1A7B061B462E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الكتابة الضربية؟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0689B0A-F5D8-4C48-50EB-C65053EA63C6}"/>
              </a:ext>
            </a:extLst>
          </p:cNvPr>
          <p:cNvGrpSpPr/>
          <p:nvPr/>
        </p:nvGrpSpPr>
        <p:grpSpPr>
          <a:xfrm>
            <a:off x="6487886" y="1872345"/>
            <a:ext cx="1996662" cy="609597"/>
            <a:chOff x="6592128" y="1871752"/>
            <a:chExt cx="1996662" cy="6095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414C01C-156E-EC04-3B82-EDF12B157749}"/>
                </a:ext>
              </a:extLst>
            </p:cNvPr>
            <p:cNvSpPr/>
            <p:nvPr/>
          </p:nvSpPr>
          <p:spPr>
            <a:xfrm>
              <a:off x="6592128" y="1871752"/>
              <a:ext cx="1521600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أَُكْتُبُ الْكِتابَةَ الْجَمْعِيَّةَ 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FB3B1CF4-881E-C0D2-7565-5475BE2FEE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227F69-EB2F-EF8D-78CF-C18A5E1239ED}"/>
              </a:ext>
            </a:extLst>
          </p:cNvPr>
          <p:cNvGrpSpPr/>
          <p:nvPr/>
        </p:nvGrpSpPr>
        <p:grpSpPr>
          <a:xfrm>
            <a:off x="4642351" y="1862009"/>
            <a:ext cx="1769366" cy="609597"/>
            <a:chOff x="4933298" y="1834272"/>
            <a:chExt cx="1769366" cy="6095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1E25F40-DF52-0ED0-06AD-E27BB21781F7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عَدَدَ الْمَرَّاتِ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262D88D-7BC9-DB38-90C0-1CA9289B4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601ADD-BFD3-684F-247A-AD14103DB359}"/>
              </a:ext>
            </a:extLst>
          </p:cNvPr>
          <p:cNvGrpSpPr/>
          <p:nvPr/>
        </p:nvGrpSpPr>
        <p:grpSpPr>
          <a:xfrm>
            <a:off x="751114" y="1862710"/>
            <a:ext cx="1799101" cy="609597"/>
            <a:chOff x="952106" y="1812501"/>
            <a:chExt cx="1799101" cy="6095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AD3977E-8E00-B64B-601A-986096039074}"/>
                </a:ext>
              </a:extLst>
            </p:cNvPr>
            <p:cNvSpPr/>
            <p:nvPr/>
          </p:nvSpPr>
          <p:spPr>
            <a:xfrm>
              <a:off x="952106" y="1812501"/>
              <a:ext cx="1319438" cy="6095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الْكِتابَةَ الضَّرْبِيَّةَ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5AD787C-3DFA-CB0E-2599-F3796731B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9C92E83D-DF7A-8EDB-11D4-065DDA4C0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24" y="2805092"/>
            <a:ext cx="1795329" cy="19880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A23387-8E36-9CEB-40D6-D4E80E47B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64" y="2805091"/>
            <a:ext cx="1795329" cy="198804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7F66FE0-1F82-13B9-8765-783844FB6321}"/>
              </a:ext>
            </a:extLst>
          </p:cNvPr>
          <p:cNvGrpSpPr/>
          <p:nvPr/>
        </p:nvGrpSpPr>
        <p:grpSpPr>
          <a:xfrm>
            <a:off x="2835322" y="1872895"/>
            <a:ext cx="1769366" cy="609597"/>
            <a:chOff x="4933298" y="1834272"/>
            <a:chExt cx="1769366" cy="6095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5FB9CB0-AD84-2FBC-8E73-140339A4208D}"/>
                </a:ext>
              </a:extLst>
            </p:cNvPr>
            <p:cNvSpPr/>
            <p:nvPr/>
          </p:nvSpPr>
          <p:spPr>
            <a:xfrm>
              <a:off x="4933298" y="1834272"/>
              <a:ext cx="1315103" cy="6095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الْعَدَدَ الْمُتَكَرِّرَ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BFE6D6C-168A-6980-A71F-A56D26CD89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226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3200" b="1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2E3287C-3CA0-9305-31BA-63CA5259B0A8}"/>
              </a:ext>
            </a:extLst>
          </p:cNvPr>
          <p:cNvSpPr txBox="1"/>
          <p:nvPr/>
        </p:nvSpPr>
        <p:spPr>
          <a:xfrm>
            <a:off x="1992082" y="5139209"/>
            <a:ext cx="4996543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+ 6 + 6 + 6 = 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583FB8E-7866-C3C7-9529-C18C963868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866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 المناسبة لهذا التمثيل.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EC3AE8-4A07-A845-9D40-66A2F29C8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253" y="2431978"/>
            <a:ext cx="1585236" cy="13626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F14C5E-BFB6-9DCA-A013-E3C9EA176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326" y="2431977"/>
            <a:ext cx="1585236" cy="13626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0962B9F-3D11-599A-46C6-FC737B0D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9" y="2431976"/>
            <a:ext cx="1585236" cy="136267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6B550EC-4D88-F93D-B67E-2B2923282032}"/>
              </a:ext>
            </a:extLst>
          </p:cNvPr>
          <p:cNvSpPr txBox="1"/>
          <p:nvPr/>
        </p:nvSpPr>
        <p:spPr>
          <a:xfrm>
            <a:off x="2721429" y="4360545"/>
            <a:ext cx="3309257" cy="543877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MA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..............................................</a:t>
            </a:r>
            <a:endParaRPr lang="fr-MA" dirty="0">
              <a:ln>
                <a:solidFill>
                  <a:schemeClr val="accent1"/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275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39BE696-D4C3-876A-00CB-53C08DAC7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253" y="2431978"/>
            <a:ext cx="1585236" cy="13626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1EFE38-484A-5037-E29A-FC2BF6593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326" y="2431977"/>
            <a:ext cx="1585236" cy="13626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BF25F67-A158-5071-ECA5-C3184DA24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9" y="2431976"/>
            <a:ext cx="1585236" cy="136267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911866A-0D09-30C3-5C5F-AE79772CB4C2}"/>
              </a:ext>
            </a:extLst>
          </p:cNvPr>
          <p:cNvSpPr txBox="1"/>
          <p:nvPr/>
        </p:nvSpPr>
        <p:spPr>
          <a:xfrm>
            <a:off x="2721429" y="4360545"/>
            <a:ext cx="3178627" cy="102155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+ 7</a:t>
            </a: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A59CDBF-090E-8514-8483-FBB13E048E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749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F94E0-E796-CA8A-AB97-C575C7B8B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282359F-AAF4-FDC1-7529-49613BC70D0E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الكتابة الضربية المناسبة للكتابة الجمعية.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4011DF-22AC-7C50-70DB-C4C62E879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E57C78-C6EF-C31B-0D25-0B1441B64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253" y="2431978"/>
            <a:ext cx="1585236" cy="13626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35F8809-CE78-5AE3-C4BA-71A5090F1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326" y="2431977"/>
            <a:ext cx="1585236" cy="13626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AA91302-805B-75D1-2219-857EC8F7A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9" y="2431976"/>
            <a:ext cx="1585236" cy="136267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4639E77-0B70-39CA-2718-6EA87EF54636}"/>
              </a:ext>
            </a:extLst>
          </p:cNvPr>
          <p:cNvSpPr txBox="1"/>
          <p:nvPr/>
        </p:nvSpPr>
        <p:spPr>
          <a:xfrm>
            <a:off x="1807027" y="4360545"/>
            <a:ext cx="5344885" cy="102155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+ 7 = 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 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….</a:t>
            </a:r>
          </a:p>
        </p:txBody>
      </p:sp>
    </p:spTree>
    <p:extLst>
      <p:ext uri="{BB962C8B-B14F-4D97-AF65-F5344CB8AC3E}">
        <p14:creationId xmlns:p14="http://schemas.microsoft.com/office/powerpoint/2010/main" val="318211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8AF7-838E-0659-8D70-DBECBDED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10A43F-1C21-3738-4BF2-7BE6FA84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07A57-2638-D5B8-5DF9-A1519E30270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2B6DB-1BBA-5F55-C970-A19883B4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1172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838A2-DDBB-C9BC-76F1-28B9BA3C2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36C61E6-DF9D-E3DB-0734-287E83470E4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2B5B8D4-87DA-E9E0-316C-11B004B3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253" y="2431978"/>
            <a:ext cx="1585236" cy="13626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D176A3-EC16-06F0-30F3-DA40C7BB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326" y="2431977"/>
            <a:ext cx="1585236" cy="13626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244FB73-654A-6701-1E06-AD60A1003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9" y="2431976"/>
            <a:ext cx="1585236" cy="136267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79C021C-DCD9-3D7B-F4D5-54604F31A7F1}"/>
              </a:ext>
            </a:extLst>
          </p:cNvPr>
          <p:cNvSpPr txBox="1"/>
          <p:nvPr/>
        </p:nvSpPr>
        <p:spPr>
          <a:xfrm>
            <a:off x="1872345" y="4360545"/>
            <a:ext cx="4862856" cy="102155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+ 7 + 7 = 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fr-MA" sz="5400" b="1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</a:t>
            </a: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C3D7C11-B318-1452-5EF6-F1D5D5F8AAF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6982" y="696509"/>
            <a:ext cx="1241508" cy="9440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000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2CDBF226-B1C1-35AB-8BC0-AFE669642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2" y="1510764"/>
            <a:ext cx="7435223" cy="538728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46954" y="4881541"/>
            <a:ext cx="2996647" cy="1300428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6610DD-E93E-BB81-A39C-F47864D07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87" y="2661127"/>
            <a:ext cx="5677705" cy="216878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53AEDC-7BF1-2BE4-AD72-54AB1090E2D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E16E3F4-E540-01B9-3B6F-9A60EAA39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66675E3-8FF8-4757-C783-805A2901014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3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31" y="2775857"/>
            <a:ext cx="2154412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DA42020-8947-A86F-D162-BE407678E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91" y="2389984"/>
            <a:ext cx="4861078" cy="285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498797" y="89260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900C0CC-2625-9227-0C9F-129BA337A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436" y="2625969"/>
            <a:ext cx="6511869" cy="247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30293" y="953790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F895EA5-C602-D76A-8D91-75651EDDA5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962" y="2579053"/>
            <a:ext cx="5161550" cy="325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37796" y="953790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E6058E3-1541-A1FF-59EF-F917C348F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507" y="1948092"/>
            <a:ext cx="5883248" cy="39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26FBC-E2CE-2884-193F-94C9DECE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8A493A7-8C41-B49F-D5D5-1020FF7634F3}"/>
              </a:ext>
            </a:extLst>
          </p:cNvPr>
          <p:cNvSpPr txBox="1"/>
          <p:nvPr/>
        </p:nvSpPr>
        <p:spPr>
          <a:xfrm>
            <a:off x="1128713" y="834353"/>
            <a:ext cx="6368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5 لديكم 6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C3034A-E0FA-6BC9-9270-65847851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1AE19F66-39A5-A6FA-286E-8607674F871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4E2B96C-3100-8EDD-881C-CBD41E5CA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1B2604E-203D-092C-7F42-3125EB609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703F132-9319-7E7F-1C4E-BF425FDF2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15" y="2695683"/>
            <a:ext cx="5161550" cy="274717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E77CF74-851C-D2B0-479C-3FAFA86B1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9D3A-D720-9138-2042-C9B006E7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BCF9F458-6565-6BBB-0356-268B0CFDDBE1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FDF235-93DB-2FDE-B3DA-811CBCFE4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BF4E2FFE-86AA-E49E-ED70-0E4C4B705C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BBBE79F-31C5-0531-DFF2-FDF4E61B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019CE6E-0335-A014-2575-50263C9B8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519EDDD-F28E-83E3-F8C4-131ED06E7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487" y="2320829"/>
            <a:ext cx="7019025" cy="34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56513" y="955377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64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AF7AB6AB-76E6-F845-8388-2555913DD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70" y="2106209"/>
            <a:ext cx="6181969" cy="447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16910</TotalTime>
  <Words>1120</Words>
  <Application>Microsoft Office PowerPoint</Application>
  <PresentationFormat>Affichage à l'écran (4:3)</PresentationFormat>
  <Paragraphs>299</Paragraphs>
  <Slides>75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75</vt:i4>
      </vt:variant>
    </vt:vector>
  </HeadingPairs>
  <TitlesOfParts>
    <vt:vector size="85" baseType="lpstr">
      <vt:lpstr>Dosis</vt:lpstr>
      <vt:lpstr>Wingdings</vt:lpstr>
      <vt:lpstr>Calibri</vt:lpstr>
      <vt:lpstr>Aptos</vt:lpstr>
      <vt:lpstr>Effra CC Arbc</vt:lpstr>
      <vt:lpstr>DengXian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204</cp:revision>
  <cp:lastPrinted>2025-08-13T10:11:39Z</cp:lastPrinted>
  <dcterms:created xsi:type="dcterms:W3CDTF">2025-08-01T12:31:49Z</dcterms:created>
  <dcterms:modified xsi:type="dcterms:W3CDTF">2025-12-10T13:53:57Z</dcterms:modified>
</cp:coreProperties>
</file>