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64"/>
  </p:notesMasterIdLst>
  <p:handoutMasterIdLst>
    <p:handoutMasterId r:id="rId65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1076" r:id="rId15"/>
    <p:sldId id="1056" r:id="rId16"/>
    <p:sldId id="964" r:id="rId17"/>
    <p:sldId id="1053" r:id="rId18"/>
    <p:sldId id="1057" r:id="rId19"/>
    <p:sldId id="907" r:id="rId20"/>
    <p:sldId id="1022" r:id="rId21"/>
    <p:sldId id="1007" r:id="rId22"/>
    <p:sldId id="1086" r:id="rId23"/>
    <p:sldId id="1077" r:id="rId24"/>
    <p:sldId id="1023" r:id="rId25"/>
    <p:sldId id="936" r:id="rId26"/>
    <p:sldId id="1087" r:id="rId27"/>
    <p:sldId id="1088" r:id="rId28"/>
    <p:sldId id="1089" r:id="rId29"/>
    <p:sldId id="1090" r:id="rId30"/>
    <p:sldId id="786" r:id="rId31"/>
    <p:sldId id="751" r:id="rId32"/>
    <p:sldId id="828" r:id="rId33"/>
    <p:sldId id="890" r:id="rId34"/>
    <p:sldId id="787" r:id="rId35"/>
    <p:sldId id="740" r:id="rId36"/>
    <p:sldId id="829" r:id="rId37"/>
    <p:sldId id="994" r:id="rId38"/>
    <p:sldId id="1034" r:id="rId39"/>
    <p:sldId id="1091" r:id="rId40"/>
    <p:sldId id="1043" r:id="rId41"/>
    <p:sldId id="1064" r:id="rId42"/>
    <p:sldId id="1092" r:id="rId43"/>
    <p:sldId id="1093" r:id="rId44"/>
    <p:sldId id="909" r:id="rId45"/>
    <p:sldId id="1094" r:id="rId46"/>
    <p:sldId id="834" r:id="rId47"/>
    <p:sldId id="1085" r:id="rId48"/>
    <p:sldId id="1084" r:id="rId49"/>
    <p:sldId id="910" r:id="rId50"/>
    <p:sldId id="848" r:id="rId51"/>
    <p:sldId id="916" r:id="rId52"/>
    <p:sldId id="924" r:id="rId53"/>
    <p:sldId id="849" r:id="rId54"/>
    <p:sldId id="1055" r:id="rId55"/>
    <p:sldId id="788" r:id="rId56"/>
    <p:sldId id="956" r:id="rId57"/>
    <p:sldId id="850" r:id="rId58"/>
    <p:sldId id="1021" r:id="rId59"/>
    <p:sldId id="789" r:id="rId60"/>
    <p:sldId id="794" r:id="rId61"/>
    <p:sldId id="793" r:id="rId62"/>
    <p:sldId id="930" r:id="rId63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6"/>
      <p:bold r:id="rId67"/>
    </p:embeddedFont>
    <p:embeddedFont>
      <p:font typeface="Dosis" pitchFamily="2" charset="0"/>
      <p:regular r:id="rId68"/>
      <p:bold r:id="rId69"/>
    </p:embeddedFont>
    <p:embeddedFont>
      <p:font typeface="Dosis SemiBold" pitchFamily="2" charset="0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FFEFB9"/>
    <a:srgbClr val="FFDA6D"/>
    <a:srgbClr val="16AB98"/>
    <a:srgbClr val="FCE5E3"/>
    <a:srgbClr val="196082"/>
    <a:srgbClr val="3A8F98"/>
    <a:srgbClr val="FC8D00"/>
    <a:srgbClr val="F1A947"/>
    <a:srgbClr val="ACD7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8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font" Target="fonts/font1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4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font" Target="fonts/font2.fntdata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font" Target="fonts/font5.fntdata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handoutMaster" Target="handoutMasters/handoutMaster1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24AC9-1407-678A-93ED-9AE8ED8D5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445290-B252-2081-9BE4-79C8949993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38A4940-343C-3DFD-95D4-EBA9EA4DB4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FF893E-1C21-4D36-9FDF-5CE0D90386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100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62868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B14DA-07B7-71EB-C839-86B85065B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B0D65CA-EA40-9453-BE63-D14DC6943F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ED375E-B3D7-EEAB-D6AA-BBAED5E03A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E48312-3565-E5A0-8BDE-D9B7EFE4CD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3239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2483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B62C5-DFCB-A4B1-2EE6-70C03AAED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8C896D1-D9A0-4CBA-8050-B3073665A7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00D63BC-2442-F0F1-F34E-69349AB53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455D79-2F58-A2A4-EA8D-E9F49B776B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85306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9915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A8B8F-B5F8-7BFE-AD6D-8BDBAB8CD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6A3875D-D5BA-1DB4-B21B-5CECC8641F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9DF48AA-71E0-5BC0-039E-AE817EAAD4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78E669-BCC5-7E37-7FEF-468D83D8AC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23854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636-B9BB-E925-22F4-AC03019C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32A342-C7CB-46DF-E3D9-0BFE70C0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818CB4-7E44-965E-0F26-EFB75E09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DA9B3-D3F2-7AB4-4499-B7A70269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39880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217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26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102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1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hyperlink" Target="https://svgsilh.com/ar/image/34139.htm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40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1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28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9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F9A7F0E-9FA7-5612-88BA-03A29EA76F82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378D285-FAD5-4A2F-C8F3-466B815604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1A1F071-2C74-731B-D013-9856915E53FE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36BA6B4-8D1C-224B-429F-0FF1E144557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A75A2DED-1008-F022-06C1-5CE86149D8B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729682A-A8CC-4136-C59B-128852B16D7A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9F25200-E0EE-03C5-BBF2-F77D79901E54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E9713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C28A7630-D4FC-E622-5F01-19F7F89CAB1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86BA471-841C-3699-640D-09AC4611FB9C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1865A03-1A44-03ED-DE4A-74B55850D751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99B457D8-A5E2-10A1-3345-FF54FD31B1E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F79C87E-4D10-DB2A-74FF-24DDF212DEC1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403DF4C1-E104-274E-CE64-EB774283591A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CD198A1-206F-3806-B7C2-90680C21A5CE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9A806B6D-8743-3BFD-5CA2-2F5728D3525A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6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مقارنة الأطوال (2)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5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مقارنة الأطوال (1)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>
                  <a:latin typeface="Calibri" panose="020F0502020204030204" pitchFamily="34" charset="0"/>
                  <a:cs typeface="Calibri" panose="020F0502020204030204" pitchFamily="34" charset="0"/>
                </a:rPr>
                <a:t>الدرس 8</a:t>
              </a:r>
              <a:endParaRPr lang="fr-FR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8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انطلاقا من مشهد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7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استعمال المسطرة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الثاني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لمسائل انطلاقا من مشهد 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168EDE6-1444-0D95-6B34-0083904786C1}"/>
              </a:ext>
            </a:extLst>
          </p:cNvPr>
          <p:cNvGrpSpPr/>
          <p:nvPr/>
        </p:nvGrpSpPr>
        <p:grpSpPr>
          <a:xfrm>
            <a:off x="1448307" y="2306042"/>
            <a:ext cx="6247387" cy="3947275"/>
            <a:chOff x="1681316" y="2306042"/>
            <a:chExt cx="6247387" cy="394727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D9FC4F0-47BA-6200-ABC4-6582AC73C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96465" y="2306042"/>
              <a:ext cx="3032238" cy="394727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A4A8568-C3CA-A49A-CBE4-828B39D88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81316" y="2306043"/>
              <a:ext cx="3215149" cy="39472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835273"/>
            <a:ext cx="62598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تخيل وتمثيل مشهد وضعية برسم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BBCD6C4-17E9-1834-F0DD-0A967C78B584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CD1EE6-CBDF-1A9A-21B7-F3CF981DA525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B559F28-E3D0-7E0F-0CFF-82B208106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997C592-3231-233B-A784-604F5F1E6E45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4AF6321B-87C0-169B-7AFF-D25A39260406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F3482EFF-4A8A-5F84-7447-B916D52FE6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12F4D88-9FEA-AF18-629C-783514733411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في حدود 10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55692D20-0A6D-6077-B155-8870E130850B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5 الصفحة 79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206D04A-3145-3821-FC01-564BB517412D}"/>
              </a:ext>
            </a:extLst>
          </p:cNvPr>
          <p:cNvCxnSpPr/>
          <p:nvPr/>
        </p:nvCxnSpPr>
        <p:spPr>
          <a:xfrm>
            <a:off x="1799303" y="2772697"/>
            <a:ext cx="0" cy="258096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AA4485D-1E56-5FB1-BCFA-99FDEA06B99E}"/>
              </a:ext>
            </a:extLst>
          </p:cNvPr>
          <p:cNvCxnSpPr/>
          <p:nvPr/>
        </p:nvCxnSpPr>
        <p:spPr>
          <a:xfrm>
            <a:off x="2158181" y="2772697"/>
            <a:ext cx="0" cy="258096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66EBF122-6C40-0D22-BE65-6F183E894C0A}"/>
              </a:ext>
            </a:extLst>
          </p:cNvPr>
          <p:cNvCxnSpPr/>
          <p:nvPr/>
        </p:nvCxnSpPr>
        <p:spPr>
          <a:xfrm>
            <a:off x="2502310" y="2772697"/>
            <a:ext cx="0" cy="258096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66A96B14-7E98-92F6-0830-5693C549D90A}"/>
              </a:ext>
            </a:extLst>
          </p:cNvPr>
          <p:cNvCxnSpPr/>
          <p:nvPr/>
        </p:nvCxnSpPr>
        <p:spPr>
          <a:xfrm>
            <a:off x="2856271" y="2772697"/>
            <a:ext cx="0" cy="258096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655BB23E-67C5-5D70-DE3A-DB34FCB6A812}"/>
              </a:ext>
            </a:extLst>
          </p:cNvPr>
          <p:cNvCxnSpPr/>
          <p:nvPr/>
        </p:nvCxnSpPr>
        <p:spPr>
          <a:xfrm>
            <a:off x="3210233" y="2772697"/>
            <a:ext cx="0" cy="258096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10D7866-79EE-92F5-3D0C-F63A2FA0E9F7}"/>
              </a:ext>
            </a:extLst>
          </p:cNvPr>
          <p:cNvCxnSpPr/>
          <p:nvPr/>
        </p:nvCxnSpPr>
        <p:spPr>
          <a:xfrm>
            <a:off x="3569111" y="2772697"/>
            <a:ext cx="0" cy="258096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BABE706-D59E-7B7D-2846-0B9A2F63C9CF}"/>
              </a:ext>
            </a:extLst>
          </p:cNvPr>
          <p:cNvCxnSpPr>
            <a:cxnSpLocks/>
          </p:cNvCxnSpPr>
          <p:nvPr/>
        </p:nvCxnSpPr>
        <p:spPr>
          <a:xfrm>
            <a:off x="5825613" y="3495367"/>
            <a:ext cx="168084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DE4BD7F5-BA5F-AF3F-DDBF-40FEAA443ADA}"/>
              </a:ext>
            </a:extLst>
          </p:cNvPr>
          <p:cNvCxnSpPr>
            <a:cxnSpLocks/>
          </p:cNvCxnSpPr>
          <p:nvPr/>
        </p:nvCxnSpPr>
        <p:spPr>
          <a:xfrm>
            <a:off x="5741571" y="3854244"/>
            <a:ext cx="184892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3AE78028-4638-2C18-B11A-915C75FB1415}"/>
              </a:ext>
            </a:extLst>
          </p:cNvPr>
          <p:cNvCxnSpPr>
            <a:cxnSpLocks/>
          </p:cNvCxnSpPr>
          <p:nvPr/>
        </p:nvCxnSpPr>
        <p:spPr>
          <a:xfrm>
            <a:off x="5649125" y="4183625"/>
            <a:ext cx="203382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47CF182-661B-2A66-92E6-789AA4B8D0B8}"/>
              </a:ext>
            </a:extLst>
          </p:cNvPr>
          <p:cNvCxnSpPr>
            <a:cxnSpLocks/>
          </p:cNvCxnSpPr>
          <p:nvPr/>
        </p:nvCxnSpPr>
        <p:spPr>
          <a:xfrm>
            <a:off x="5547434" y="4537585"/>
            <a:ext cx="223720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C6D610A7-0176-B6E5-5FC0-F3EA1CC959F2}"/>
              </a:ext>
            </a:extLst>
          </p:cNvPr>
          <p:cNvCxnSpPr>
            <a:cxnSpLocks/>
          </p:cNvCxnSpPr>
          <p:nvPr/>
        </p:nvCxnSpPr>
        <p:spPr>
          <a:xfrm>
            <a:off x="5477777" y="4881714"/>
            <a:ext cx="230686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71120A19-6B94-89BD-DAD3-9EFB95962DB1}"/>
              </a:ext>
            </a:extLst>
          </p:cNvPr>
          <p:cNvCxnSpPr>
            <a:cxnSpLocks/>
          </p:cNvCxnSpPr>
          <p:nvPr/>
        </p:nvCxnSpPr>
        <p:spPr>
          <a:xfrm>
            <a:off x="5387847" y="5225842"/>
            <a:ext cx="253754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Image 26">
            <a:extLst>
              <a:ext uri="{FF2B5EF4-FFF2-40B4-BE49-F238E27FC236}">
                <a16:creationId xmlns:a16="http://schemas.microsoft.com/office/drawing/2014/main" id="{34C0144D-308C-AB50-788C-42AC597CD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226337"/>
            <a:ext cx="6870023" cy="314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E57D9-EC57-1BCB-97B6-1BB9A14DA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BB553D7-A718-8702-219F-860A9A763946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 النشاط رقم 6 الصفحة 79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819B8FF-4CDB-F6A5-A161-52935888A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8B2744D-A94C-F7B1-E309-EBF9142C71F3}"/>
              </a:ext>
            </a:extLst>
          </p:cNvPr>
          <p:cNvCxnSpPr>
            <a:cxnSpLocks/>
          </p:cNvCxnSpPr>
          <p:nvPr/>
        </p:nvCxnSpPr>
        <p:spPr>
          <a:xfrm flipH="1">
            <a:off x="5022376" y="3671248"/>
            <a:ext cx="955343" cy="76427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D4E27DD-7C99-8D2A-F6E1-2E245D204E41}"/>
              </a:ext>
            </a:extLst>
          </p:cNvPr>
          <p:cNvCxnSpPr>
            <a:cxnSpLocks/>
          </p:cNvCxnSpPr>
          <p:nvPr/>
        </p:nvCxnSpPr>
        <p:spPr>
          <a:xfrm>
            <a:off x="5042846" y="4435522"/>
            <a:ext cx="334372" cy="110546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9920A80C-9063-8EFF-38BC-1326AE8291B1}"/>
              </a:ext>
            </a:extLst>
          </p:cNvPr>
          <p:cNvCxnSpPr>
            <a:cxnSpLocks/>
          </p:cNvCxnSpPr>
          <p:nvPr/>
        </p:nvCxnSpPr>
        <p:spPr>
          <a:xfrm>
            <a:off x="4404813" y="4885436"/>
            <a:ext cx="972405" cy="65555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A9A719C-2E65-81A2-DE65-0A8005D14EB3}"/>
              </a:ext>
            </a:extLst>
          </p:cNvPr>
          <p:cNvCxnSpPr>
            <a:cxnSpLocks/>
          </p:cNvCxnSpPr>
          <p:nvPr/>
        </p:nvCxnSpPr>
        <p:spPr>
          <a:xfrm flipH="1">
            <a:off x="3425588" y="4899084"/>
            <a:ext cx="965577" cy="65555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855F3FE8-DE38-2866-4C94-CB0B4EFBD470}"/>
              </a:ext>
            </a:extLst>
          </p:cNvPr>
          <p:cNvCxnSpPr>
            <a:cxnSpLocks/>
          </p:cNvCxnSpPr>
          <p:nvPr/>
        </p:nvCxnSpPr>
        <p:spPr>
          <a:xfrm flipH="1" flipV="1">
            <a:off x="2810453" y="3698135"/>
            <a:ext cx="942681" cy="73738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B9A1B592-2CC1-2ED5-6982-1C2ED62648D8}"/>
              </a:ext>
            </a:extLst>
          </p:cNvPr>
          <p:cNvCxnSpPr>
            <a:cxnSpLocks/>
          </p:cNvCxnSpPr>
          <p:nvPr/>
        </p:nvCxnSpPr>
        <p:spPr>
          <a:xfrm flipH="1" flipV="1">
            <a:off x="2810453" y="3687059"/>
            <a:ext cx="1210884" cy="932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Image 31">
            <a:extLst>
              <a:ext uri="{FF2B5EF4-FFF2-40B4-BE49-F238E27FC236}">
                <a16:creationId xmlns:a16="http://schemas.microsoft.com/office/drawing/2014/main" id="{9E593AA1-0CD8-19D6-BED3-132CA3F5C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7736" y="2215546"/>
            <a:ext cx="6304698" cy="342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06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CBEE1-AEF4-5485-7A2E-CD25C2530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AEF7D4C-6A38-9C7B-6AA9-DEFA7D2EF55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A1AD2EA-6990-C59A-DC24-E0F17D101C3C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0E05EF7-F1FD-6960-82D5-8B2CA3ABF6A3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954621A-5237-0FB2-0285-638D8B6FA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04979" y="3710684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45771DC-50C5-A6DC-C2D9-E36C58219CC5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0CE0DD24-3936-983A-3EFC-E260E5A5372D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C2422CB4-CF7E-8D04-0B34-9D1E3CC1DB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2E23D4F-14DA-FE07-23C7-76998A3C2011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الجمع في حدود 10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1B2C973-E4F5-90B6-4EAB-50127E674EE2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0690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9 ستنجزون هذا الجزء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EB341B62-7C25-9C8D-69FC-28931763951B}"/>
              </a:ext>
            </a:extLst>
          </p:cNvPr>
          <p:cNvGrpSpPr/>
          <p:nvPr/>
        </p:nvGrpSpPr>
        <p:grpSpPr>
          <a:xfrm>
            <a:off x="1256837" y="1673780"/>
            <a:ext cx="6630326" cy="4537760"/>
            <a:chOff x="1256837" y="1673780"/>
            <a:chExt cx="6630326" cy="453776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C95B944-5126-AA71-9D23-B4C4C5924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673780"/>
              <a:ext cx="3315163" cy="4534533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E719471-72E5-3ADE-56A5-F0FE7A461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56837" y="1677007"/>
              <a:ext cx="3296110" cy="4534533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C1A29B6-3EDB-DF22-ADF5-273A84C415FF}"/>
              </a:ext>
            </a:extLst>
          </p:cNvPr>
          <p:cNvSpPr/>
          <p:nvPr/>
        </p:nvSpPr>
        <p:spPr>
          <a:xfrm>
            <a:off x="1377120" y="5086860"/>
            <a:ext cx="2861187" cy="7742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مجموع العددين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7C239483-3B21-2927-9EEA-76C93A8C5E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949154"/>
            <a:ext cx="6870023" cy="1774698"/>
          </a:xfrm>
          <a:prstGeom prst="rect">
            <a:avLst/>
          </a:prstGeom>
        </p:spPr>
      </p:pic>
      <p:pic>
        <p:nvPicPr>
          <p:cNvPr id="3" name="Graphique 12">
            <a:extLst>
              <a:ext uri="{FF2B5EF4-FFF2-40B4-BE49-F238E27FC236}">
                <a16:creationId xmlns:a16="http://schemas.microsoft.com/office/drawing/2014/main" id="{7C87F659-13AA-BA84-AA5F-C35194EC0A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970012" y="4759210"/>
            <a:ext cx="1233471" cy="1233471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F02094D1-C11B-1C32-460C-F85A4BBA8D68}"/>
              </a:ext>
            </a:extLst>
          </p:cNvPr>
          <p:cNvSpPr/>
          <p:nvPr/>
        </p:nvSpPr>
        <p:spPr>
          <a:xfrm>
            <a:off x="4041059" y="483963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481263" y="757482"/>
            <a:ext cx="6977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</a:p>
          <a:p>
            <a:pPr lvl="0" algn="r" rtl="1">
              <a:defRPr/>
            </a:pPr>
            <a:r>
              <a:rPr lang="ar-MA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 الأستاذ(ة) </a:t>
            </a: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عن عدد الأخطاء المرتكبة ليحدد بطل الحساب الذهني و يحفز المتعثرين           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037D4F8-F833-4B60-D5B8-999872A505B1}"/>
              </a:ext>
            </a:extLst>
          </p:cNvPr>
          <p:cNvSpPr txBox="1"/>
          <p:nvPr/>
        </p:nvSpPr>
        <p:spPr>
          <a:xfrm>
            <a:off x="7282793" y="3837293"/>
            <a:ext cx="559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444DC9B-0A66-6482-7187-860FA385F18A}"/>
              </a:ext>
            </a:extLst>
          </p:cNvPr>
          <p:cNvSpPr txBox="1"/>
          <p:nvPr/>
        </p:nvSpPr>
        <p:spPr>
          <a:xfrm>
            <a:off x="3788971" y="3721377"/>
            <a:ext cx="559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EA4186C-782B-AD23-B13D-08131FBC5528}"/>
              </a:ext>
            </a:extLst>
          </p:cNvPr>
          <p:cNvSpPr txBox="1"/>
          <p:nvPr/>
        </p:nvSpPr>
        <p:spPr>
          <a:xfrm>
            <a:off x="7365124" y="3721377"/>
            <a:ext cx="559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8E5735A-B2D6-C2A1-4072-A9ABC0424323}"/>
              </a:ext>
            </a:extLst>
          </p:cNvPr>
          <p:cNvSpPr txBox="1"/>
          <p:nvPr/>
        </p:nvSpPr>
        <p:spPr>
          <a:xfrm>
            <a:off x="7204088" y="3736156"/>
            <a:ext cx="559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0A2960E-91A7-6C67-8CEC-B990C5303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949154"/>
            <a:ext cx="6870023" cy="177469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CA2A9D8-802A-D666-C453-D71F414D5ED2}"/>
              </a:ext>
            </a:extLst>
          </p:cNvPr>
          <p:cNvSpPr txBox="1"/>
          <p:nvPr/>
        </p:nvSpPr>
        <p:spPr>
          <a:xfrm>
            <a:off x="3788971" y="2966436"/>
            <a:ext cx="559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4298568-4C74-7B7C-F8CD-3BE170AAA8B8}"/>
              </a:ext>
            </a:extLst>
          </p:cNvPr>
          <p:cNvSpPr txBox="1"/>
          <p:nvPr/>
        </p:nvSpPr>
        <p:spPr>
          <a:xfrm>
            <a:off x="7272854" y="2966436"/>
            <a:ext cx="559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4342ED-83A1-34FF-F074-95C9421B1498}"/>
              </a:ext>
            </a:extLst>
          </p:cNvPr>
          <p:cNvSpPr txBox="1"/>
          <p:nvPr/>
        </p:nvSpPr>
        <p:spPr>
          <a:xfrm>
            <a:off x="3716956" y="4153153"/>
            <a:ext cx="559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336F00A-4FEE-089D-3197-094352BBCB09}"/>
              </a:ext>
            </a:extLst>
          </p:cNvPr>
          <p:cNvSpPr txBox="1"/>
          <p:nvPr/>
        </p:nvSpPr>
        <p:spPr>
          <a:xfrm>
            <a:off x="7282793" y="4138485"/>
            <a:ext cx="559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76332-2DE2-DFC5-7990-E72D897AC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E031935-E59F-E52F-5DAF-C81216A290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D165F1C-EA81-2C02-563F-96C8D0F365CC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082646-20AB-A9FF-3B5B-369151CA1FB3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90ACF4C-1073-97EC-3AE7-E2136879C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7688" y="4163959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2499C76-BEC5-03D5-2CC1-0DFB0FB70B85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87CC1191-D630-EDF7-5747-8E851F0BCE37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F4CC7621-23EC-3C0A-B74F-2CF0287D2E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F6F580D-1C28-3785-341C-19FD21322943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في حدود 10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6A2B2C5-F5F4-131E-3CCF-1AAC169D09AD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0991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18D3-63DA-3C37-CDE6-9D4924B7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5082E27-F9A7-6FBC-411E-5B3A73271B5A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B36EC5-58A8-AF81-02D3-9BA8F5699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58E163-4A93-EEE2-A267-472B2B3AB6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08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E2F43-1C26-CC90-77A4-847B17200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D8756E6-B379-75EC-BD4B-511D3749F252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انتبهوا. سنتعلم كيف نتخيل مشهدا لنفهم مسألة  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694EBC-B4BC-BBE0-2E05-468EFD038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4AC1DC8-9FA2-7D26-1562-BA05F58F1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403" y="2751754"/>
            <a:ext cx="3391194" cy="209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6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EFE3C-A8CD-0A22-A637-6B45288C2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95B3CF5-73C7-C7BC-662B-203FB9267DD9}"/>
              </a:ext>
            </a:extLst>
          </p:cNvPr>
          <p:cNvSpPr txBox="1"/>
          <p:nvPr/>
        </p:nvSpPr>
        <p:spPr>
          <a:xfrm>
            <a:off x="132735" y="835249"/>
            <a:ext cx="737169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أغمضوا أعينكم. وتخيلوا مشهدا لثلاثة أطفال في الغابة 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676EF3-B278-9104-BD1F-ACC843C21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A83CBCA-9F0F-C82A-1BA5-7A9BF5DD2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403" y="2751754"/>
            <a:ext cx="3391194" cy="174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87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281B3-C834-3BD4-7879-D7E165734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FE4F01B-2EED-1D4E-FF74-1EBDE2382463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cs typeface="Calibri"/>
                <a:sym typeface="Calibri"/>
              </a:rPr>
              <a:t>افتحوا </a:t>
            </a:r>
            <a:r>
              <a:rPr lang="ar-MA" b="1" dirty="0">
                <a:solidFill>
                  <a:srgbClr val="A5A5A5"/>
                </a:solidFill>
                <a:latin typeface="Calibri"/>
                <a:cs typeface="Calibri"/>
              </a:rPr>
              <a:t>أعينكم</a:t>
            </a:r>
            <a:r>
              <a:rPr lang="ar-MA" b="1" dirty="0">
                <a:solidFill>
                  <a:srgbClr val="A5A5A5"/>
                </a:solidFill>
                <a:latin typeface="Calibri"/>
                <a:cs typeface="Calibri"/>
                <a:sym typeface="Calibri"/>
              </a:rPr>
              <a:t> 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اكتبوا على الألواح رقم الصورة المناسبة للمشهد  الذي تخيلتموه   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751C13-B2FA-342E-6CB8-9E28C31AC1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492517-EF59-FE0D-E58C-C3EEAFBBD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sp>
        <p:nvSpPr>
          <p:cNvPr id="3" name="Oval 80">
            <a:extLst>
              <a:ext uri="{FF2B5EF4-FFF2-40B4-BE49-F238E27FC236}">
                <a16:creationId xmlns:a16="http://schemas.microsoft.com/office/drawing/2014/main" id="{1C804CD7-BB68-8BBA-AF08-4EC92FA611DA}"/>
              </a:ext>
            </a:extLst>
          </p:cNvPr>
          <p:cNvSpPr>
            <a:spLocks noChangeAspect="1"/>
          </p:cNvSpPr>
          <p:nvPr/>
        </p:nvSpPr>
        <p:spPr>
          <a:xfrm>
            <a:off x="2261709" y="4731217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781A276-141D-27A1-22FF-5BA794F93222}"/>
              </a:ext>
            </a:extLst>
          </p:cNvPr>
          <p:cNvSpPr>
            <a:spLocks noChangeAspect="1"/>
          </p:cNvSpPr>
          <p:nvPr/>
        </p:nvSpPr>
        <p:spPr>
          <a:xfrm>
            <a:off x="6594384" y="4731217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DA6EF1E-6D5A-2870-7C93-41FF56A811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7007" y="2795549"/>
            <a:ext cx="2573541" cy="172512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B506362-E610-2445-D94D-971A002CEE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454" y="2791507"/>
            <a:ext cx="2577581" cy="172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72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4CC53-FF1C-CF72-6B0F-793F11693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6FF570C-B69C-9FDE-7662-C98554E7DF79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B55E7BB-0965-C1F1-50CB-6B508D8DC4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8C3A72-DB95-67BB-9389-9F6C632D0AC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05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6A2FA-9E41-1407-7869-7EA415958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762F9CF-6A2F-2DAA-5439-1C743C9E437D}"/>
              </a:ext>
            </a:extLst>
          </p:cNvPr>
          <p:cNvSpPr txBox="1"/>
          <p:nvPr/>
        </p:nvSpPr>
        <p:spPr>
          <a:xfrm>
            <a:off x="132735" y="850393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:الصورة المناسبة لمشهد 3 أطفال في الغابة هي الصورة رقم 2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1EA116-591B-54EA-C936-6D0EAFDBC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2FD7122-C5E6-A1B5-793B-A7C890DD6DD9}"/>
              </a:ext>
            </a:extLst>
          </p:cNvPr>
          <p:cNvSpPr/>
          <p:nvPr/>
        </p:nvSpPr>
        <p:spPr>
          <a:xfrm>
            <a:off x="1186004" y="2277867"/>
            <a:ext cx="2875546" cy="312431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6CE1362E-3BF2-5C0D-622C-8E40F286888E}"/>
              </a:ext>
            </a:extLst>
          </p:cNvPr>
          <p:cNvSpPr>
            <a:spLocks noChangeAspect="1"/>
          </p:cNvSpPr>
          <p:nvPr/>
        </p:nvSpPr>
        <p:spPr>
          <a:xfrm>
            <a:off x="2261709" y="4731217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108C7CC4-738B-C49C-42CA-D2A49CD4A98D}"/>
              </a:ext>
            </a:extLst>
          </p:cNvPr>
          <p:cNvSpPr>
            <a:spLocks noChangeAspect="1"/>
          </p:cNvSpPr>
          <p:nvPr/>
        </p:nvSpPr>
        <p:spPr>
          <a:xfrm>
            <a:off x="6594384" y="4731217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F71C436-4D8E-F7F2-A244-1FF8AF77A5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7007" y="2795549"/>
            <a:ext cx="2573541" cy="172512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401CC62-6493-64C9-0CC8-B68C4EA3A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3454" y="2791507"/>
            <a:ext cx="2577581" cy="172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9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93077-E41F-5A10-F5BA-F0E589942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4D3C6E-4D10-10F1-0953-143EAC54B8EC}"/>
              </a:ext>
            </a:extLst>
          </p:cNvPr>
          <p:cNvSpPr txBox="1"/>
          <p:nvPr/>
        </p:nvSpPr>
        <p:spPr>
          <a:xfrm>
            <a:off x="132735" y="835249"/>
            <a:ext cx="737169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أغمضوا أعينكم من جديد . وتخيلوا مشهدا لطفلين يبحثان عن صديقهما  في الغابة 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F3B37A-C7CA-68FF-FB8C-07BC76388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9FA43B-A27C-89E4-B2A9-3AB955E5E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403" y="2751754"/>
            <a:ext cx="3391194" cy="207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06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3F09E-3CCC-4256-B950-A3DA38DF7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65D6258-0A85-202A-5651-6AF5A0464D6B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cs typeface="Calibri"/>
                <a:sym typeface="Calibri"/>
              </a:rPr>
              <a:t>افتحوا </a:t>
            </a:r>
            <a:r>
              <a:rPr lang="ar-MA" b="1" dirty="0">
                <a:solidFill>
                  <a:srgbClr val="A5A5A5"/>
                </a:solidFill>
                <a:latin typeface="Calibri"/>
                <a:cs typeface="Calibri"/>
              </a:rPr>
              <a:t>أعينكم،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اكتبوا على الألواح رقم الصورة المناسبة للمشهد الثاني الذي تخيلتموه   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808E93-DE6F-FB41-31C8-D5AA262149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71FDB50-136D-EE93-AA49-8C3AB8BBD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sp>
        <p:nvSpPr>
          <p:cNvPr id="3" name="Oval 80">
            <a:extLst>
              <a:ext uri="{FF2B5EF4-FFF2-40B4-BE49-F238E27FC236}">
                <a16:creationId xmlns:a16="http://schemas.microsoft.com/office/drawing/2014/main" id="{04D5E64E-52FE-35A8-6A43-888D7ED6D391}"/>
              </a:ext>
            </a:extLst>
          </p:cNvPr>
          <p:cNvSpPr>
            <a:spLocks noChangeAspect="1"/>
          </p:cNvSpPr>
          <p:nvPr/>
        </p:nvSpPr>
        <p:spPr>
          <a:xfrm>
            <a:off x="2261709" y="4731217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F0E9009-086A-AF33-0366-A10AFF545DAD}"/>
              </a:ext>
            </a:extLst>
          </p:cNvPr>
          <p:cNvSpPr>
            <a:spLocks noChangeAspect="1"/>
          </p:cNvSpPr>
          <p:nvPr/>
        </p:nvSpPr>
        <p:spPr>
          <a:xfrm>
            <a:off x="6594384" y="4731217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05D308C-29F4-9B84-15F2-2C13A87669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3454" y="2791507"/>
            <a:ext cx="2577581" cy="1729162"/>
          </a:xfrm>
          <a:prstGeom prst="rect">
            <a:avLst/>
          </a:prstGeom>
        </p:spPr>
      </p:pic>
      <p:pic>
        <p:nvPicPr>
          <p:cNvPr id="6" name="Image 5" descr="Une image contenant dessin humoristique, Dessin d’enfant, mur, intérieur&#10;&#10;Le contenu généré par l’IA peut être incorrect.">
            <a:extLst>
              <a:ext uri="{FF2B5EF4-FFF2-40B4-BE49-F238E27FC236}">
                <a16:creationId xmlns:a16="http://schemas.microsoft.com/office/drawing/2014/main" id="{C786B914-8D40-D599-9396-E4F3686FC7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310" y="2791507"/>
            <a:ext cx="2611119" cy="174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95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C8411-767B-61EA-0FF4-8AD8A4609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41F333F-E0B8-7646-A750-4C1C20EE8577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426C3E0-140C-02C8-C04B-B091AB9B2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0DDEE47-96CF-CC2F-4B67-7D8EACA1CD5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591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2834C-1D37-CADF-3B26-3CFD51E3C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E102A65-65F9-E421-1FA6-FF6FA8F9A9EC}"/>
              </a:ext>
            </a:extLst>
          </p:cNvPr>
          <p:cNvSpPr txBox="1"/>
          <p:nvPr/>
        </p:nvSpPr>
        <p:spPr>
          <a:xfrm>
            <a:off x="77215" y="902427"/>
            <a:ext cx="7478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:الصورة المناسبة للمشهد : طفلان يبحثان عن صديقهما في الغابة  هي الصورة رقم 1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0D3C67A-360B-6252-5F92-4CF2CB4CDF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1272DDD-7EE6-8C4B-C067-9D0987CA8F8B}"/>
              </a:ext>
            </a:extLst>
          </p:cNvPr>
          <p:cNvSpPr/>
          <p:nvPr/>
        </p:nvSpPr>
        <p:spPr>
          <a:xfrm>
            <a:off x="5084471" y="2253804"/>
            <a:ext cx="2875546" cy="312431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F7B45081-FCD4-A7E1-F6D6-C4C9F4272B0B}"/>
              </a:ext>
            </a:extLst>
          </p:cNvPr>
          <p:cNvSpPr>
            <a:spLocks noChangeAspect="1"/>
          </p:cNvSpPr>
          <p:nvPr/>
        </p:nvSpPr>
        <p:spPr>
          <a:xfrm>
            <a:off x="2261709" y="4731217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>
                <a:cs typeface="Calibri" panose="020F0502020204030204" pitchFamily="34" charset="0"/>
              </a:rPr>
              <a:t>2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BDE6C06-A3C0-FA35-81BF-88161E6B4257}"/>
              </a:ext>
            </a:extLst>
          </p:cNvPr>
          <p:cNvSpPr>
            <a:spLocks noChangeAspect="1"/>
          </p:cNvSpPr>
          <p:nvPr/>
        </p:nvSpPr>
        <p:spPr>
          <a:xfrm>
            <a:off x="6594384" y="4731217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BDA0749-C333-D65D-AC28-E6AAED5E7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454" y="2791507"/>
            <a:ext cx="2577581" cy="1729162"/>
          </a:xfrm>
          <a:prstGeom prst="rect">
            <a:avLst/>
          </a:prstGeom>
        </p:spPr>
      </p:pic>
      <p:pic>
        <p:nvPicPr>
          <p:cNvPr id="4" name="Image 3" descr="Une image contenant dessin humoristique, Dessin d’enfant, mur, intérieur&#10;&#10;Le contenu généré par l’IA peut être incorrect.">
            <a:extLst>
              <a:ext uri="{FF2B5EF4-FFF2-40B4-BE49-F238E27FC236}">
                <a16:creationId xmlns:a16="http://schemas.microsoft.com/office/drawing/2014/main" id="{44D45567-2FA3-8C34-4D3F-EF97A3CBF9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9310" y="2791507"/>
            <a:ext cx="2611119" cy="174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82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37981" y="3412579"/>
            <a:ext cx="42467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تخيل و تمثيل مشهد وضعية برسم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17353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871466"/>
            <a:ext cx="7377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نتخيل ونمثل مشهد وضعية برسم ؟ 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1-P2-S2-L4 (1)">
            <a:hlinkClick r:id="" action="ppaction://media"/>
            <a:extLst>
              <a:ext uri="{FF2B5EF4-FFF2-40B4-BE49-F238E27FC236}">
                <a16:creationId xmlns:a16="http://schemas.microsoft.com/office/drawing/2014/main" id="{6EFB16A8-C1E6-07FC-57FE-D79C16BFB9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0663" y="2030506"/>
            <a:ext cx="7474572" cy="420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44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بالخطوات المتبعة لتخيل وتمثيل مشهد وضعية برسم 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9992555-2A6E-0FFC-07C5-1799CA105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9856" y="2223247"/>
            <a:ext cx="5186731" cy="294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31096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تحديد الصورة المناسبة لهذه الوضعية  ، سننجز هذا النشاط خطوة  خطوة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9A491B3-07A0-A75A-1079-242EAF47AC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6478" y="3324983"/>
            <a:ext cx="2115394" cy="1799861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3848A369-3770-B2B7-1B0E-236D2E455D45}"/>
              </a:ext>
            </a:extLst>
          </p:cNvPr>
          <p:cNvGrpSpPr/>
          <p:nvPr/>
        </p:nvGrpSpPr>
        <p:grpSpPr>
          <a:xfrm>
            <a:off x="5422601" y="3327205"/>
            <a:ext cx="2453001" cy="1795417"/>
            <a:chOff x="5395644" y="3237434"/>
            <a:chExt cx="2698301" cy="1974959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60603EE-AC34-6801-F258-95B025597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95644" y="3237434"/>
              <a:ext cx="1666984" cy="1974959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9C17CB2-21B2-0141-3A7B-C736AAC679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029227" y="3322675"/>
              <a:ext cx="1064718" cy="1016322"/>
            </a:xfrm>
            <a:prstGeom prst="rect">
              <a:avLst/>
            </a:prstGeom>
          </p:spPr>
        </p:pic>
      </p:grp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86BE25E5-9E68-9E0A-8514-433780F50BA2}"/>
              </a:ext>
            </a:extLst>
          </p:cNvPr>
          <p:cNvSpPr/>
          <p:nvPr/>
        </p:nvSpPr>
        <p:spPr>
          <a:xfrm>
            <a:off x="2169460" y="1914223"/>
            <a:ext cx="4250904" cy="827674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5998F9A-E1DF-25AC-BFD4-8A61853B926C}"/>
              </a:ext>
            </a:extLst>
          </p:cNvPr>
          <p:cNvSpPr txBox="1"/>
          <p:nvPr/>
        </p:nvSpPr>
        <p:spPr>
          <a:xfrm>
            <a:off x="2169460" y="2034011"/>
            <a:ext cx="40663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كان في قَفَصٍ4 عَصافير، خَرَجَ عُصْفورٌ واحِدٌ. كم عصفورا بقي في القفص؟ 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15EDB-96AB-F1CE-FA0C-784264B0C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0CE68C-B31D-399E-7E2D-F05700651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D27A00E-BC3B-D04A-B154-8F2103562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3" name="Groupe 32">
            <a:extLst>
              <a:ext uri="{FF2B5EF4-FFF2-40B4-BE49-F238E27FC236}">
                <a16:creationId xmlns:a16="http://schemas.microsoft.com/office/drawing/2014/main" id="{B8AAA02C-A50E-216F-8092-5AB92425D6D1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BAAFFAB1-24CC-9B2A-BA3C-02C9CA6B682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أستمع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57DB4234-C80D-41F3-9E56-5381229B62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CC22386F-438F-7EF4-49CE-8C3AF0CD4FE8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D54627CA-E7D4-63B6-660F-8D9B07A9A8A8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أحدد الصورة  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53919EAA-0579-545B-E008-B58E387A8C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D9B76537-6334-0062-B04F-96FAF15FCBD8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23A4F126-011F-F37D-2A94-DDE451BCC44C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FF129C4D-59D7-164C-B3D9-DC0B62D1B1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58B515C-68A6-08A0-A57B-6AA1F4DD9374}"/>
              </a:ext>
            </a:extLst>
          </p:cNvPr>
          <p:cNvSpPr/>
          <p:nvPr/>
        </p:nvSpPr>
        <p:spPr>
          <a:xfrm>
            <a:off x="2169460" y="2568644"/>
            <a:ext cx="4250904" cy="827674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F33EF77-CF90-D4D5-B4F1-EEE54D83B27C}"/>
              </a:ext>
            </a:extLst>
          </p:cNvPr>
          <p:cNvSpPr txBox="1"/>
          <p:nvPr/>
        </p:nvSpPr>
        <p:spPr>
          <a:xfrm>
            <a:off x="2169460" y="2688432"/>
            <a:ext cx="40663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كان في قَفَصٍ4 عَصافير، خَرَجَ عُصْفورٌ واحِدٌ. كم عصفورا بقي في القفص؟ 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88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4A903-8443-9B0D-7C33-D8D168F08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706121A-2B8F-D9FD-1517-990122F3D812}"/>
              </a:ext>
            </a:extLst>
          </p:cNvPr>
          <p:cNvSpPr txBox="1"/>
          <p:nvPr/>
        </p:nvSpPr>
        <p:spPr>
          <a:xfrm>
            <a:off x="349731" y="854523"/>
            <a:ext cx="7093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استمعوا ،سأقرأ لكم نص الوضعية مرتين 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6D5227-C7FA-AC8F-6EA1-5444847FF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67D1D6C-330F-1CB4-FFA2-1A1CF7455466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86E225E-FA02-931D-63F9-0DEC19BB5B6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أستمع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BB9D4D09-9550-3B3B-5DD0-76206EA8E5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DDA60EA-E45E-69CE-6703-35AAC395B391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58A23BD-F5D2-3124-350F-A5E33A592BFD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أحدد الصورة  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9847E921-2103-FC77-247A-7E59B18B37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B6148C31-A5FB-EB64-7B9C-CEFCD1362EEA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82A4BBEB-EEDF-00C9-7704-582F8170F63E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AB3E093A-CE4E-14A6-2BE3-C2BF4DC97A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3084E7-157C-A309-285E-88A8851B271F}"/>
              </a:ext>
            </a:extLst>
          </p:cNvPr>
          <p:cNvSpPr/>
          <p:nvPr/>
        </p:nvSpPr>
        <p:spPr>
          <a:xfrm>
            <a:off x="2169460" y="2568644"/>
            <a:ext cx="4250904" cy="827674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6E1EC3A-9132-7AB7-A16A-70BF3CEE189E}"/>
              </a:ext>
            </a:extLst>
          </p:cNvPr>
          <p:cNvSpPr txBox="1"/>
          <p:nvPr/>
        </p:nvSpPr>
        <p:spPr>
          <a:xfrm>
            <a:off x="2169460" y="2688432"/>
            <a:ext cx="40663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كان في قَفَصٍ4 عَصافير، خَرَجَ عُصْفورٌ واحِدٌ. كم عصفورا بقي في القفص؟ 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10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C1231-92A9-1A93-2806-92B359958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B5628BA-E0FB-D610-B1D4-2611E2896DBB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ماذا نفعل في الخطوة الثانية ؟أغمضوا أعينكم ثم   تخيلوا مشهد الوضعية 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12BE86-9CAE-08AB-FB1C-1D1080332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98A6E9C-359D-4E5E-334E-30B0A928F7FF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C935D60-241D-49DE-8B92-F9442EFF0A8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أستمع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5B38A24D-99C1-EBBD-4B6D-7983BAC358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2630C822-DEEE-7256-6DEA-9D6C825F97EB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56B7398-E422-AA2B-66C5-389FC87A7875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أحدد الصورة  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5BC69BC2-4F5F-9D4D-F6E0-744EBFD904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4655BF8B-6798-D1CA-1584-99A116289A61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376881D-3B38-2745-FAE2-64AAAF99056C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FE3EF33-7AF6-5C54-C114-CF136DAED6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E096A82A-962C-2AE5-D48F-37FA295C8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519" y="3681349"/>
            <a:ext cx="3391194" cy="2091922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7AE489E-F92A-3B90-EE25-31FEF0BDC983}"/>
              </a:ext>
            </a:extLst>
          </p:cNvPr>
          <p:cNvSpPr/>
          <p:nvPr/>
        </p:nvSpPr>
        <p:spPr>
          <a:xfrm>
            <a:off x="2169460" y="2568644"/>
            <a:ext cx="4250904" cy="827674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260B37D-4209-26E1-544B-AB2773745CE4}"/>
              </a:ext>
            </a:extLst>
          </p:cNvPr>
          <p:cNvSpPr txBox="1"/>
          <p:nvPr/>
        </p:nvSpPr>
        <p:spPr>
          <a:xfrm>
            <a:off x="2169460" y="2688432"/>
            <a:ext cx="40663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كان في قَفَصٍ4 عَصافير، خَرَجَ عُصْفورٌ واحِدٌ. كم عصفورا بقي في القفص؟ 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10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C3CE8-E2D9-48B2-56C0-F18C1D2A4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CE059D6-37B7-AB64-87F5-D12999541A9D}"/>
              </a:ext>
            </a:extLst>
          </p:cNvPr>
          <p:cNvSpPr txBox="1"/>
          <p:nvPr/>
        </p:nvSpPr>
        <p:spPr>
          <a:xfrm>
            <a:off x="204537" y="854523"/>
            <a:ext cx="7239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نصحح : نتخيل قفصا فيه 4 عصافير ،خرج عصفور واحد وبقي ثلاثة في القفص  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E94446-978B-1C78-38E9-58BCA9BB5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1116C0B-663D-76EF-1B79-DD98213A159C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52303A9-F8ED-5A7B-3AAD-9C7C1495444F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أستمع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EC8EEA2F-FF5D-4C14-20C0-6717615258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6C8A47D-D8A1-6E28-613C-2036CDEB6CF2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187B463-7F8F-15D2-2D47-2B0D814875A3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أحدد الصورة  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F9AE79CC-012F-1C34-58AC-FADF4B8BE0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8148DD95-EF59-86E0-D432-48E7D4980DA5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1B823C1-4B7D-B36C-038A-B93A3FB0CEF2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88E0DEA-AFEB-98BC-E8CA-101C8EB297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4561CAFA-22B5-1A68-2C52-312F7125D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519" y="3681349"/>
            <a:ext cx="3391194" cy="206502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B03EC8-23A9-5FC3-5A9B-62510FD8FD2F}"/>
              </a:ext>
            </a:extLst>
          </p:cNvPr>
          <p:cNvSpPr/>
          <p:nvPr/>
        </p:nvSpPr>
        <p:spPr>
          <a:xfrm>
            <a:off x="2169460" y="2568644"/>
            <a:ext cx="4250904" cy="827674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02E2A93-1532-2594-59FA-FA0267603779}"/>
              </a:ext>
            </a:extLst>
          </p:cNvPr>
          <p:cNvSpPr txBox="1"/>
          <p:nvPr/>
        </p:nvSpPr>
        <p:spPr>
          <a:xfrm>
            <a:off x="2169460" y="2688432"/>
            <a:ext cx="40663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كان في قَفَصٍ4 عَصافير، خَرَجَ عُصْفورٌ واحِدٌ. كم عصفورا بقي في القفص؟ 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6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7F341-1C44-0BFA-0BA1-19890332C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5B377C5-FD05-FA38-1CC0-63EF20B397A3}"/>
              </a:ext>
            </a:extLst>
          </p:cNvPr>
          <p:cNvSpPr txBox="1"/>
          <p:nvPr/>
        </p:nvSpPr>
        <p:spPr>
          <a:xfrm>
            <a:off x="0" y="854523"/>
            <a:ext cx="7443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9DF987D-7C82-C471-BAE6-9B8BCFE74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D8169A5D-0265-FCD7-EF4E-166AD40A4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0B03E41-3E9C-ECEC-168D-0F111B48E243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5584985-B30C-8C29-73F2-E9850137996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أستمع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37B8DF1F-651D-CFB3-BE7D-3DFCD89BC5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E9B814CE-617D-5F35-F4CE-3A09B5F3BEB0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DAE02BC-3469-604B-D223-3F18F1A5D076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أحدد الصورة 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CE1318AF-38A7-BAAB-D7E5-61067F2BE1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F2276D4-D4DD-6454-586A-2657450C0C60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59D94F6-3E60-21F2-1682-122BDBB50F82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EFB192E-89FF-4336-0625-35893F54EF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314B086-8539-6FDA-FADA-372910A4AC58}"/>
              </a:ext>
            </a:extLst>
          </p:cNvPr>
          <p:cNvSpPr/>
          <p:nvPr/>
        </p:nvSpPr>
        <p:spPr>
          <a:xfrm>
            <a:off x="2169460" y="2568644"/>
            <a:ext cx="4250904" cy="827674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FE6DFAC-428D-6A4F-653A-C9E808745135}"/>
              </a:ext>
            </a:extLst>
          </p:cNvPr>
          <p:cNvSpPr txBox="1"/>
          <p:nvPr/>
        </p:nvSpPr>
        <p:spPr>
          <a:xfrm>
            <a:off x="2169460" y="2688432"/>
            <a:ext cx="40663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كان في قَفَصٍ4 عَصافير، خَرَجَ عُصْفورٌ واحِدٌ. كم عصفورا بقي في القفص؟ 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1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02125-032E-A76F-4D55-578AAFC95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22EEE31-DD22-53DB-1C0D-11EA5F0BC97A}"/>
              </a:ext>
            </a:extLst>
          </p:cNvPr>
          <p:cNvSpPr txBox="1"/>
          <p:nvPr/>
        </p:nvSpPr>
        <p:spPr>
          <a:xfrm>
            <a:off x="0" y="854523"/>
            <a:ext cx="7443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رقم الصورة المناسبة للوضعية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9FCA85-35C2-5FED-7AFD-CA3C5CDE0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B10491-CC5B-83C9-C506-0136FE105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934" y="3792368"/>
            <a:ext cx="2115394" cy="1799861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29C4CC3-80DA-C508-23AD-276020678E02}"/>
              </a:ext>
            </a:extLst>
          </p:cNvPr>
          <p:cNvGrpSpPr/>
          <p:nvPr/>
        </p:nvGrpSpPr>
        <p:grpSpPr>
          <a:xfrm>
            <a:off x="5730961" y="3786055"/>
            <a:ext cx="2453001" cy="1795417"/>
            <a:chOff x="5395644" y="3237434"/>
            <a:chExt cx="2698301" cy="197495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3E6DB90-06F7-BF1A-A7F0-A1084D2B0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95644" y="3237434"/>
              <a:ext cx="1666984" cy="1974959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81F7AB6-76AF-2CBF-57F2-6AF86CA59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029227" y="3322675"/>
              <a:ext cx="1064718" cy="1016322"/>
            </a:xfrm>
            <a:prstGeom prst="rect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4A4F554-81F4-5D18-F0AF-AD2AB538FC30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E41550C-C1D6-4E8E-02E1-B77FE01C27E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أستمع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4D8C4A8B-490E-0C80-CCC0-A73C80CA9D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80B503E-E07A-2EEC-18B6-BA7EACB1B6DF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1A425AF-242C-7418-E99C-9E2C3B74A2A3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أحدد الصورة 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18ED51AE-01C7-8DD3-7529-8C46DA7B89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7BE8D732-67D3-8A44-6C08-93DEF7D0D535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4D768DA-9835-9A25-7D2C-FDACA0F21F61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4AACEEA6-5DBC-D8F0-0DEE-0AFE798C2F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1" name="Oval 80">
            <a:extLst>
              <a:ext uri="{FF2B5EF4-FFF2-40B4-BE49-F238E27FC236}">
                <a16:creationId xmlns:a16="http://schemas.microsoft.com/office/drawing/2014/main" id="{2202D7BC-421B-73B2-E6C9-1F9D2D13FC27}"/>
              </a:ext>
            </a:extLst>
          </p:cNvPr>
          <p:cNvSpPr>
            <a:spLocks noChangeAspect="1"/>
          </p:cNvSpPr>
          <p:nvPr/>
        </p:nvSpPr>
        <p:spPr>
          <a:xfrm>
            <a:off x="1626838" y="5580695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>
                <a:cs typeface="Calibri" panose="020F0502020204030204" pitchFamily="34" charset="0"/>
              </a:rPr>
              <a:t>2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DFCB6F54-E791-5818-43D1-3462096294C0}"/>
              </a:ext>
            </a:extLst>
          </p:cNvPr>
          <p:cNvSpPr>
            <a:spLocks noChangeAspect="1"/>
          </p:cNvSpPr>
          <p:nvPr/>
        </p:nvSpPr>
        <p:spPr>
          <a:xfrm>
            <a:off x="6200773" y="5580695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17D6B8C-9F59-EA44-DC43-39D35887CEA4}"/>
              </a:ext>
            </a:extLst>
          </p:cNvPr>
          <p:cNvSpPr/>
          <p:nvPr/>
        </p:nvSpPr>
        <p:spPr>
          <a:xfrm>
            <a:off x="2169460" y="2568644"/>
            <a:ext cx="4250904" cy="827674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3FB5420-149E-0A58-CCCE-7AEA5E13CDDA}"/>
              </a:ext>
            </a:extLst>
          </p:cNvPr>
          <p:cNvSpPr txBox="1"/>
          <p:nvPr/>
        </p:nvSpPr>
        <p:spPr>
          <a:xfrm>
            <a:off x="2169460" y="2688432"/>
            <a:ext cx="40663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كان في قَفَصٍ4 عَصافير، خَرَجَ عُصْفورٌ واحِدٌ. كم عصفورا بقي في القفص؟ 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79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C00B6-F028-7D82-0F19-A81131459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60C8FB0-7642-C5DD-B3BC-F5DF2314ABA6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57A653-03C9-6765-209B-C693EC476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2C97F6-EE82-AC0F-4216-FE24CB54AF1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639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7D30C-4F2B-C892-28FA-9F7FC823A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DBDB9C3-CC82-2D5D-4A9B-9E60842509D3}"/>
              </a:ext>
            </a:extLst>
          </p:cNvPr>
          <p:cNvSpPr txBox="1"/>
          <p:nvPr/>
        </p:nvSpPr>
        <p:spPr>
          <a:xfrm>
            <a:off x="0" y="854523"/>
            <a:ext cx="7443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الصورة رقم 2 : كان في القفص 4 عصافير فخرج عصفور واحد وسيتبقى 3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887842-19E8-6EC9-1D0B-4DBBAC6A0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45CEA6-AA90-0D5F-36DE-CB9B12E97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934" y="3792368"/>
            <a:ext cx="2115394" cy="1799861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19E903A-0D16-8936-5492-05A1981FEDCE}"/>
              </a:ext>
            </a:extLst>
          </p:cNvPr>
          <p:cNvGrpSpPr/>
          <p:nvPr/>
        </p:nvGrpSpPr>
        <p:grpSpPr>
          <a:xfrm>
            <a:off x="5730961" y="3786055"/>
            <a:ext cx="2453001" cy="1795417"/>
            <a:chOff x="5395644" y="3237434"/>
            <a:chExt cx="2698301" cy="197495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0ADCE63-7ECC-0B0E-C837-6B5EF1875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95644" y="3237434"/>
              <a:ext cx="1666984" cy="1974959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5A1D895-62EB-A694-DB07-B52BC014C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029227" y="3322675"/>
              <a:ext cx="1064718" cy="1016322"/>
            </a:xfrm>
            <a:prstGeom prst="rect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AE12625-7B74-2FD9-3434-C96881E0D9ED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4B249D7-4136-6491-D02D-651D55D0D90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أستمع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0E72973-30A8-A83A-5A45-70E98DED1D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289820-C53B-1087-94AF-B62359C57F64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A513428-D242-FE60-AD82-19D6CD6D9154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أحدد الصورة 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DBA0C8E1-92D8-96E2-D30A-7956B9FC46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114A1C7-4733-B83D-8E04-396CF2B40B80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D98BAB5-280D-9A94-6D1D-666EEF0E9042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55AF8518-2990-B417-5E57-A349C692D8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1" name="Oval 80">
            <a:extLst>
              <a:ext uri="{FF2B5EF4-FFF2-40B4-BE49-F238E27FC236}">
                <a16:creationId xmlns:a16="http://schemas.microsoft.com/office/drawing/2014/main" id="{BB699961-1119-4C0C-0897-D6FC7E95F3C1}"/>
              </a:ext>
            </a:extLst>
          </p:cNvPr>
          <p:cNvSpPr>
            <a:spLocks noChangeAspect="1"/>
          </p:cNvSpPr>
          <p:nvPr/>
        </p:nvSpPr>
        <p:spPr>
          <a:xfrm>
            <a:off x="1626838" y="5580695"/>
            <a:ext cx="575815" cy="52346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>
                <a:cs typeface="Calibri" panose="020F0502020204030204" pitchFamily="34" charset="0"/>
              </a:rPr>
              <a:t>2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9540812E-2169-2527-66B1-B401B7CE35FE}"/>
              </a:ext>
            </a:extLst>
          </p:cNvPr>
          <p:cNvSpPr>
            <a:spLocks noChangeAspect="1"/>
          </p:cNvSpPr>
          <p:nvPr/>
        </p:nvSpPr>
        <p:spPr>
          <a:xfrm>
            <a:off x="6200773" y="5580695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E33A73-2B3F-AE3F-BC66-7157B5A0712B}"/>
              </a:ext>
            </a:extLst>
          </p:cNvPr>
          <p:cNvSpPr/>
          <p:nvPr/>
        </p:nvSpPr>
        <p:spPr>
          <a:xfrm>
            <a:off x="1130968" y="3681349"/>
            <a:ext cx="2417360" cy="252694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7D80F9C-CF0F-7E2C-4161-386894D72D38}"/>
              </a:ext>
            </a:extLst>
          </p:cNvPr>
          <p:cNvSpPr/>
          <p:nvPr/>
        </p:nvSpPr>
        <p:spPr>
          <a:xfrm>
            <a:off x="2169460" y="2568644"/>
            <a:ext cx="4250904" cy="827674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90B3390-C0A9-A1C7-9C8C-4F9659E705DA}"/>
              </a:ext>
            </a:extLst>
          </p:cNvPr>
          <p:cNvSpPr txBox="1"/>
          <p:nvPr/>
        </p:nvSpPr>
        <p:spPr>
          <a:xfrm>
            <a:off x="2169460" y="2688432"/>
            <a:ext cx="40663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كان في قَفَصٍ4 عَصافير، خَرَجَ عُصْفورٌ واحِدٌ. كم عصفورا بقي في القفص؟ 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15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72907-799D-53B2-B9DF-83FFDB047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0A3A852-2244-D03C-DD5B-88EB8B3E4223}"/>
              </a:ext>
            </a:extLst>
          </p:cNvPr>
          <p:cNvSpPr txBox="1"/>
          <p:nvPr/>
        </p:nvSpPr>
        <p:spPr>
          <a:xfrm>
            <a:off x="36096" y="821933"/>
            <a:ext cx="7580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سأقرأ لكم نص الوضعية، استمعوا؛ أغمضوا عينيكم وتخيلوا المشهد</a:t>
            </a:r>
            <a:endParaRPr kumimoji="0" lang="ar-MA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CE6FA2-DFCC-11F2-4FBF-26AB464388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AF76397-3553-E669-C122-ECBDB1AC5C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8528" y="1843230"/>
            <a:ext cx="4866945" cy="83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71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AE04-E694-C068-E2A3-F89F3B02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C2BF1-5965-B5C1-10CD-CFAFB6EFB71E}"/>
              </a:ext>
            </a:extLst>
          </p:cNvPr>
          <p:cNvSpPr txBox="1"/>
          <p:nvPr/>
        </p:nvSpPr>
        <p:spPr>
          <a:xfrm>
            <a:off x="-125269" y="866756"/>
            <a:ext cx="7580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اكتبوا على الألواح رقم الصورة المناسبة</a:t>
            </a:r>
            <a:endParaRPr kumimoji="0" lang="ar-MA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B1AD68-885D-8B9C-6FC0-67462CAF7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5EC87B-43C2-8158-E795-DD52E888BF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8528" y="1843230"/>
            <a:ext cx="4866945" cy="83740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B58F43-E6E5-3DD3-5142-FBE6092151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82" y="3340798"/>
            <a:ext cx="2605861" cy="181804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DE024E5-FFB4-B7D1-5782-EA614555F8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4754" y="3344838"/>
            <a:ext cx="2601821" cy="180996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469528D-B951-D007-488E-89DA2EC7C8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7887" y="3330698"/>
            <a:ext cx="2585660" cy="1838243"/>
          </a:xfrm>
          <a:prstGeom prst="rect">
            <a:avLst/>
          </a:prstGeom>
        </p:spPr>
      </p:pic>
      <p:sp>
        <p:nvSpPr>
          <p:cNvPr id="14" name="Oval 80">
            <a:extLst>
              <a:ext uri="{FF2B5EF4-FFF2-40B4-BE49-F238E27FC236}">
                <a16:creationId xmlns:a16="http://schemas.microsoft.com/office/drawing/2014/main" id="{6A78A8D5-F52A-2DC0-8923-74A76C3D1DB2}"/>
              </a:ext>
            </a:extLst>
          </p:cNvPr>
          <p:cNvSpPr>
            <a:spLocks noChangeAspect="1"/>
          </p:cNvSpPr>
          <p:nvPr/>
        </p:nvSpPr>
        <p:spPr>
          <a:xfrm>
            <a:off x="1339590" y="5221670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51ABEB66-0119-CC25-35E3-1E0094BABA95}"/>
              </a:ext>
            </a:extLst>
          </p:cNvPr>
          <p:cNvSpPr>
            <a:spLocks noChangeAspect="1"/>
          </p:cNvSpPr>
          <p:nvPr/>
        </p:nvSpPr>
        <p:spPr>
          <a:xfrm>
            <a:off x="6754333" y="5221670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05C45FB2-225F-DB56-FE09-11B1595F8F84}"/>
              </a:ext>
            </a:extLst>
          </p:cNvPr>
          <p:cNvSpPr>
            <a:spLocks noChangeAspect="1"/>
          </p:cNvSpPr>
          <p:nvPr/>
        </p:nvSpPr>
        <p:spPr>
          <a:xfrm>
            <a:off x="4046961" y="5221670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3200" b="1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2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2C519-D608-0B7F-E996-AAC407C79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703CF8A-CB0F-FBB2-7786-DEB75F515F00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245C7B-15F4-089D-E3A0-110A2DB12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25B69-40D6-DCEB-9814-958C308E702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66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678F8-096A-6A30-B672-AF58B055E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B12ACE2-38BB-F431-4454-1F988C033C94}"/>
              </a:ext>
            </a:extLst>
          </p:cNvPr>
          <p:cNvSpPr txBox="1"/>
          <p:nvPr/>
        </p:nvSpPr>
        <p:spPr>
          <a:xfrm>
            <a:off x="0" y="818872"/>
            <a:ext cx="7580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نصحح : الصورة رقم 1  . من يشرح لنا كيف توصل للجواب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22D212-7C64-EFE7-A9F2-360A87886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6B274AB-B1B8-3248-5FB0-7E7DE858DE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582" y="3340798"/>
            <a:ext cx="2605861" cy="181804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808CBD1-97E8-8AA2-776A-8E28FCFACD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754" y="3344838"/>
            <a:ext cx="2601821" cy="18099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B0BA95-F0EE-7595-7217-DA937290AB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7887" y="3330698"/>
            <a:ext cx="2585660" cy="1838243"/>
          </a:xfrm>
          <a:prstGeom prst="rect">
            <a:avLst/>
          </a:prstGeom>
        </p:spPr>
      </p:pic>
      <p:sp>
        <p:nvSpPr>
          <p:cNvPr id="12" name="Oval 80">
            <a:extLst>
              <a:ext uri="{FF2B5EF4-FFF2-40B4-BE49-F238E27FC236}">
                <a16:creationId xmlns:a16="http://schemas.microsoft.com/office/drawing/2014/main" id="{6E13AC17-97B6-4BC2-884E-769768975457}"/>
              </a:ext>
            </a:extLst>
          </p:cNvPr>
          <p:cNvSpPr>
            <a:spLocks noChangeAspect="1"/>
          </p:cNvSpPr>
          <p:nvPr/>
        </p:nvSpPr>
        <p:spPr>
          <a:xfrm>
            <a:off x="1339590" y="5221670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49D78D1C-7C57-1E7A-6542-ED1C5A8D4CE2}"/>
              </a:ext>
            </a:extLst>
          </p:cNvPr>
          <p:cNvSpPr>
            <a:spLocks noChangeAspect="1"/>
          </p:cNvSpPr>
          <p:nvPr/>
        </p:nvSpPr>
        <p:spPr>
          <a:xfrm>
            <a:off x="6754333" y="5221670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1B899275-DFB3-408A-5858-93E94AAD1FD6}"/>
              </a:ext>
            </a:extLst>
          </p:cNvPr>
          <p:cNvSpPr>
            <a:spLocks noChangeAspect="1"/>
          </p:cNvSpPr>
          <p:nvPr/>
        </p:nvSpPr>
        <p:spPr>
          <a:xfrm>
            <a:off x="4046961" y="5221670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F6E17E-92B3-A0D8-D9E2-5BF1625F3878}"/>
              </a:ext>
            </a:extLst>
          </p:cNvPr>
          <p:cNvSpPr/>
          <p:nvPr/>
        </p:nvSpPr>
        <p:spPr>
          <a:xfrm>
            <a:off x="5807726" y="2983832"/>
            <a:ext cx="2706973" cy="288757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5483FFA-C349-DDE4-ADF8-26A46157A8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8528" y="1843230"/>
            <a:ext cx="4866945" cy="83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9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80 سنطبق ما تعلمناه  في  النشاط رقم 1؛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7BB0BAAE-28EA-CDC3-3C84-905C09AA58CD}"/>
              </a:ext>
            </a:extLst>
          </p:cNvPr>
          <p:cNvGrpSpPr/>
          <p:nvPr/>
        </p:nvGrpSpPr>
        <p:grpSpPr>
          <a:xfrm>
            <a:off x="1544392" y="2140459"/>
            <a:ext cx="6247387" cy="3947275"/>
            <a:chOff x="1681316" y="2306042"/>
            <a:chExt cx="6247387" cy="3947275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054A558-CFBE-4F2B-559B-7CA1BF92F5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96465" y="2306042"/>
              <a:ext cx="3032238" cy="3947274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B961B84-0919-59EC-1781-D766F43AD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81316" y="2306043"/>
              <a:ext cx="3215149" cy="3947274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932947" y="2882673"/>
            <a:ext cx="2666661" cy="1472759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22BF6C2-BA1F-9A4B-594C-1AD7D99A2A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086" y="2174709"/>
            <a:ext cx="4977558" cy="311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8" name="Image 7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B33505B-2288-0405-1510-6E00D722C1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80" y="2147047"/>
            <a:ext cx="5186731" cy="294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</a:t>
            </a: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</a:t>
            </a: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المتعلمين للقيام إلى السبورة 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7929485-C89F-B571-0051-19E581C48F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0578" y="2233154"/>
            <a:ext cx="6022845" cy="376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F7F5-4BBA-2109-1D37-50F36383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474B9-C30A-2C07-C767-A8FB9D7445C3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87F1-9BD5-F88A-66CA-DE74FFC9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A2441FE-31D2-CBD9-D101-518B1F9EA3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0578" y="2233154"/>
            <a:ext cx="6022845" cy="3763294"/>
          </a:xfrm>
          <a:prstGeom prst="rect">
            <a:avLst/>
          </a:prstGeom>
        </p:spPr>
      </p:pic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0D143F5C-49C7-F555-0092-339D2FC9FBC5}"/>
              </a:ext>
            </a:extLst>
          </p:cNvPr>
          <p:cNvCxnSpPr>
            <a:cxnSpLocks/>
          </p:cNvCxnSpPr>
          <p:nvPr/>
        </p:nvCxnSpPr>
        <p:spPr>
          <a:xfrm>
            <a:off x="4646906" y="3204281"/>
            <a:ext cx="0" cy="123537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24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809480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3 الصفحة 81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2F87DDE-E24F-AD66-9C33-CF2A226CBF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4392" y="2140460"/>
            <a:ext cx="3215149" cy="3947274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662544" y="2418347"/>
            <a:ext cx="2909456" cy="1864895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3: سأقرأ لكم نص الوضعية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25032D-DB3F-FD34-25A2-B4E866256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290" y="2189185"/>
            <a:ext cx="5739416" cy="377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F975-08F5-11E6-A740-760B4B74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27E9C4-D07A-F68F-AE06-9FACC5595EFD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D0C23C-C6EB-E78A-44D9-CF9F7BD7D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6BCA013-1069-F0A2-8CF2-A3E8F83DD0F6}"/>
              </a:ext>
            </a:extLst>
          </p:cNvPr>
          <p:cNvCxnSpPr/>
          <p:nvPr/>
        </p:nvCxnSpPr>
        <p:spPr>
          <a:xfrm>
            <a:off x="1696065" y="3111910"/>
            <a:ext cx="914400" cy="138634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15E6957-4782-895B-61C2-2DE8A3DA4D2F}"/>
              </a:ext>
            </a:extLst>
          </p:cNvPr>
          <p:cNvCxnSpPr>
            <a:cxnSpLocks/>
          </p:cNvCxnSpPr>
          <p:nvPr/>
        </p:nvCxnSpPr>
        <p:spPr>
          <a:xfrm flipV="1">
            <a:off x="3441535" y="3347516"/>
            <a:ext cx="1184296" cy="11437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F885A83-2657-1CEB-C9BE-89315B84A3E9}"/>
              </a:ext>
            </a:extLst>
          </p:cNvPr>
          <p:cNvCxnSpPr>
            <a:cxnSpLocks/>
          </p:cNvCxnSpPr>
          <p:nvPr/>
        </p:nvCxnSpPr>
        <p:spPr>
          <a:xfrm>
            <a:off x="4980283" y="4000869"/>
            <a:ext cx="155325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B8D7B579-6D86-4565-A66D-5823686E4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7290" y="2189185"/>
            <a:ext cx="5739416" cy="3779040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E46312F-EAB1-D7DF-3105-979343E96901}"/>
              </a:ext>
            </a:extLst>
          </p:cNvPr>
          <p:cNvCxnSpPr>
            <a:cxnSpLocks/>
          </p:cNvCxnSpPr>
          <p:nvPr/>
        </p:nvCxnSpPr>
        <p:spPr>
          <a:xfrm flipH="1">
            <a:off x="2764492" y="3033509"/>
            <a:ext cx="1715139" cy="101160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6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80 و 81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FFCE5BA5-A2E8-23B1-11B1-4E527B429685}"/>
              </a:ext>
            </a:extLst>
          </p:cNvPr>
          <p:cNvGrpSpPr/>
          <p:nvPr/>
        </p:nvGrpSpPr>
        <p:grpSpPr>
          <a:xfrm>
            <a:off x="1544392" y="2140459"/>
            <a:ext cx="6247387" cy="3947275"/>
            <a:chOff x="1681316" y="2306042"/>
            <a:chExt cx="6247387" cy="394727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A487693-16B9-9327-3790-052C97ED3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96465" y="2306042"/>
              <a:ext cx="3032238" cy="394727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F213464-9600-1C74-D172-184255652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81316" y="2306043"/>
              <a:ext cx="3215149" cy="39472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19073</TotalTime>
  <Words>942</Words>
  <Application>Microsoft Office PowerPoint</Application>
  <PresentationFormat>Affichage à l'écran (4:3)</PresentationFormat>
  <Paragraphs>250</Paragraphs>
  <Slides>58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58</vt:i4>
      </vt:variant>
    </vt:vector>
  </HeadingPairs>
  <TitlesOfParts>
    <vt:vector size="72" baseType="lpstr">
      <vt:lpstr>Dosis SemiBold</vt:lpstr>
      <vt:lpstr>Dosis</vt:lpstr>
      <vt:lpstr>DengXian</vt:lpstr>
      <vt:lpstr>Wingdings</vt:lpstr>
      <vt:lpstr>Aptos Display</vt:lpstr>
      <vt:lpstr>Calibri</vt:lpstr>
      <vt:lpstr>Aptos</vt:lpstr>
      <vt:lpstr>Effra CC Arbc</vt:lpstr>
      <vt:lpstr>Arial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الثاني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215</cp:revision>
  <cp:lastPrinted>2025-08-13T10:11:39Z</cp:lastPrinted>
  <dcterms:created xsi:type="dcterms:W3CDTF">2025-08-01T12:31:49Z</dcterms:created>
  <dcterms:modified xsi:type="dcterms:W3CDTF">2025-12-19T06:34:15Z</dcterms:modified>
</cp:coreProperties>
</file>