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59"/>
  </p:notesMasterIdLst>
  <p:handoutMasterIdLst>
    <p:handoutMasterId r:id="rId60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76" r:id="rId15"/>
    <p:sldId id="1056" r:id="rId16"/>
    <p:sldId id="964" r:id="rId17"/>
    <p:sldId id="1053" r:id="rId18"/>
    <p:sldId id="1057" r:id="rId19"/>
    <p:sldId id="907" r:id="rId20"/>
    <p:sldId id="1007" r:id="rId21"/>
    <p:sldId id="1022" r:id="rId22"/>
    <p:sldId id="1086" r:id="rId23"/>
    <p:sldId id="1023" r:id="rId24"/>
    <p:sldId id="1087" r:id="rId25"/>
    <p:sldId id="1088" r:id="rId26"/>
    <p:sldId id="786" r:id="rId27"/>
    <p:sldId id="751" r:id="rId28"/>
    <p:sldId id="828" r:id="rId29"/>
    <p:sldId id="890" r:id="rId30"/>
    <p:sldId id="1081" r:id="rId31"/>
    <p:sldId id="787" r:id="rId32"/>
    <p:sldId id="740" r:id="rId33"/>
    <p:sldId id="829" r:id="rId34"/>
    <p:sldId id="994" r:id="rId35"/>
    <p:sldId id="1061" r:id="rId36"/>
    <p:sldId id="1034" r:id="rId37"/>
    <p:sldId id="1054" r:id="rId38"/>
    <p:sldId id="1083" r:id="rId39"/>
    <p:sldId id="1043" r:id="rId40"/>
    <p:sldId id="1064" r:id="rId41"/>
    <p:sldId id="909" r:id="rId42"/>
    <p:sldId id="834" r:id="rId43"/>
    <p:sldId id="1084" r:id="rId44"/>
    <p:sldId id="910" r:id="rId45"/>
    <p:sldId id="848" r:id="rId46"/>
    <p:sldId id="916" r:id="rId47"/>
    <p:sldId id="924" r:id="rId48"/>
    <p:sldId id="849" r:id="rId49"/>
    <p:sldId id="1055" r:id="rId50"/>
    <p:sldId id="788" r:id="rId51"/>
    <p:sldId id="956" r:id="rId52"/>
    <p:sldId id="850" r:id="rId53"/>
    <p:sldId id="1021" r:id="rId54"/>
    <p:sldId id="789" r:id="rId55"/>
    <p:sldId id="794" r:id="rId56"/>
    <p:sldId id="793" r:id="rId57"/>
    <p:sldId id="930" r:id="rId5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  <p:embeddedFont>
      <p:font typeface="Dosis SemiBold" pitchFamily="2" charset="0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FFDA6D"/>
    <a:srgbClr val="16AB98"/>
    <a:srgbClr val="FCE5E3"/>
    <a:srgbClr val="196082"/>
    <a:srgbClr val="3A8F98"/>
    <a:srgbClr val="FC8D00"/>
    <a:srgbClr val="F1A947"/>
    <a:srgbClr val="ACD7CA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231" autoAdjust="0"/>
  </p:normalViewPr>
  <p:slideViewPr>
    <p:cSldViewPr snapToGrid="0">
      <p:cViewPr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3.fntdata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4.fntdata"/><Relationship Id="rId69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Relationship Id="rId67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font" Target="fonts/font2.fntdata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9T06:02:03.44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24575,'1'15'0,"3"7"0,13 133 29,-9-66-222,24 586-29,-33-666 265,1 1 0,0-1 0,1 0 0,0 0-1,0 1 1,1-1 0,0 0 0,4 10 0,-3-11-43,0 1 0,-1 0 0,0 0 0,0 0 0,0 15 0,-2 47 0,-1-37 0,2-7 0,5 44 0,-4-48 0,0 30 0,-1-3 0,5-6 0,0 2 0,0 14 0,1 5 0,-6 15 0,3 58 0,1-61 0,6 44 0,-7-57 0,-3 75 0,-2-66 0,1 641 0,2-684 0,8 47 0,0 7 0,-7 176 0,-4-148 0,1 243 0,-7-238 0,4-84 0,-23 139 0,2-13 0,21 28 0,4-108 0,0-66 0,0 0 0,1 0 0,7 24 0,-5-24 0,-1 1 0,0-1 0,0 21 0,-2-26 0,0 1 0,3 12 0,-2-11 0,2 16 0,-3 153 0,-2-92 0,1-43 0,1 47 0,7-33 0,-4-31 0,7 23 0,-7-36 0,0 0 0,11 23 0,-9-24 0,-1 0 0,6 25 0,14 89 0,-18-90 0,-2-1 0,1 58 0,-7-62 0,2 47 0,1-67 0,0 0 0,6 19 0,-4-19 0,-1 0 0,2 21 0,-3 129 0,-3-86 0,1 318 0,2-371 0,0 1 0,1-1 0,2 0 0,10 34 0,-11-41 0,-1 0 0,2 29 0,-1 0 0,13 44 0,0 5 0,-4 68 0,-8-82 0,32 326 0,-31-17 0,-7-242 0,1 464 0,-1-591 0,-1 0 0,-9 38 0,2-17 0,5-19-341,0-1 0,-2 1-1,-14 33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9T06:02:03.44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24575,'1'15'0,"3"7"0,13 133 29,-9-66-222,24 586-29,-33-666 265,1 1 0,0-1 0,1 0 0,0 0-1,0 1 1,1-1 0,0 0 0,4 10 0,-3-11-43,0 1 0,-1 0 0,0 0 0,0 0 0,0 15 0,-2 47 0,-1-37 0,2-7 0,5 44 0,-4-48 0,0 30 0,-1-3 0,5-6 0,0 2 0,0 14 0,1 5 0,-6 15 0,3 58 0,1-61 0,6 44 0,-7-57 0,-3 75 0,-2-66 0,1 641 0,2-684 0,8 47 0,0 7 0,-7 176 0,-4-148 0,1 243 0,-7-238 0,4-84 0,-23 139 0,2-13 0,21 28 0,4-108 0,0-66 0,0 0 0,1 0 0,7 24 0,-5-24 0,-1 1 0,0-1 0,0 21 0,-2-26 0,0 1 0,3 12 0,-2-11 0,2 16 0,-3 153 0,-2-92 0,1-43 0,1 47 0,7-33 0,-4-31 0,7 23 0,-7-36 0,0 0 0,11 23 0,-9-24 0,-1 0 0,6 25 0,14 89 0,-18-90 0,-2-1 0,1 58 0,-7-62 0,2 47 0,1-67 0,0 0 0,6 19 0,-4-19 0,-1 0 0,2 21 0,-3 129 0,-3-86 0,1 318 0,2-371 0,0 1 0,1-1 0,2 0 0,10 34 0,-11-41 0,-1 0 0,2 29 0,-1 0 0,13 44 0,0 5 0,-4 68 0,-8-82 0,32 326 0,-31-17 0,-7-242 0,1 464 0,-1-591 0,-1 0 0,-9 38 0,2-17 0,5-19-341,0-1 0,-2 1-1,-14 33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9T06:02:03.44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24575,'1'15'0,"3"7"0,13 133 29,-9-66-222,24 586-29,-33-666 265,1 1 0,0-1 0,1 0 0,0 0-1,0 1 1,1-1 0,0 0 0,4 10 0,-3-11-43,0 1 0,-1 0 0,0 0 0,0 0 0,0 15 0,-2 47 0,-1-37 0,2-7 0,5 44 0,-4-48 0,0 30 0,-1-3 0,5-6 0,0 2 0,0 14 0,1 5 0,-6 15 0,3 58 0,1-61 0,6 44 0,-7-57 0,-3 75 0,-2-66 0,1 641 0,2-684 0,8 47 0,0 7 0,-7 176 0,-4-148 0,1 243 0,-7-238 0,4-84 0,-23 139 0,2-13 0,21 28 0,4-108 0,0-66 0,0 0 0,1 0 0,7 24 0,-5-24 0,-1 1 0,0-1 0,0 21 0,-2-26 0,0 1 0,3 12 0,-2-11 0,2 16 0,-3 153 0,-2-92 0,1-43 0,1 47 0,7-33 0,-4-31 0,7 23 0,-7-36 0,0 0 0,11 23 0,-9-24 0,-1 0 0,6 25 0,14 89 0,-18-90 0,-2-1 0,1 58 0,-7-62 0,2 47 0,1-67 0,0 0 0,6 19 0,-4-19 0,-1 0 0,2 21 0,-3 129 0,-3-86 0,1 318 0,2-371 0,0 1 0,1-1 0,2 0 0,10 34 0,-11-41 0,-1 0 0,2 29 0,-1 0 0,13 44 0,0 5 0,-4 68 0,-8-82 0,32 326 0,-31-17 0,-7-242 0,1 464 0,-1-591 0,-1 0 0,-9 38 0,2-17 0,5-19-341,0-1 0,-2 1-1,-14 33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24AC9-1407-678A-93ED-9AE8ED8D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445290-B252-2081-9BE4-79C8949993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8A4940-343C-3DFD-95D4-EBA9EA4DB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FF893E-1C21-4D36-9FDF-5CE0D9038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100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8B8F-B5F8-7BFE-AD6D-8BDBAB8CD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A3875D-D5BA-1DB4-B21B-5CECC8641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DF48AA-71E0-5BC0-039E-AE817EAAD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78E669-BCC5-7E37-7FEF-468D83D8A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385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hyperlink" Target="https://svgsilh.com/ar/image/34139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67B7EBC-9F25-78C3-770B-FA1C56E788B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E157B9-0001-1357-0D7E-4B066A4EE72B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A271AC4-799A-1FFA-EEB8-AEE8851849F3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1E5F03-0B73-3122-A7E3-8D66871A8E6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8204862-DB8E-E239-37AF-4CA882A977F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0ADCB2-E159-FDCF-CAA2-1171D17B57C8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084DBE3-47FE-80C8-7AB0-3E842A9EEBD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50DE82B-F744-5974-6A61-67DA28891AE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6F37E21-AE81-D4D3-631C-2D137E4B410F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367B07B-B9B7-6FD9-B64F-3FC9421031E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7B8923B-126A-9CF4-33C7-88CAE8BD4D9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5D32272-CADD-CCB1-DE2F-4A765783D346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290A03D-32D3-354B-5DF0-92E81CBAF642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A7C6C8A-8C2C-E94F-C7A1-B6619F4CACC8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5565BA6-27AD-AC19-013B-965776501E91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الأطوال (2)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مقارنة الأطوال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انطلاقا من مشهد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استعمال المسطرة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الثاني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استعمال المسطرة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FB69CC-00C7-B9C0-7686-A805E06A257B}"/>
              </a:ext>
            </a:extLst>
          </p:cNvPr>
          <p:cNvGrpSpPr/>
          <p:nvPr/>
        </p:nvGrpSpPr>
        <p:grpSpPr>
          <a:xfrm>
            <a:off x="1489587" y="2300748"/>
            <a:ext cx="6164826" cy="3937821"/>
            <a:chOff x="1755057" y="2300748"/>
            <a:chExt cx="6164826" cy="393782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A1CBDDA-46AC-C2F2-BB81-25322A8D7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37470" y="2300748"/>
              <a:ext cx="3082413" cy="39378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35832C4-5F88-E490-D947-F0CE753B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5057" y="2300749"/>
              <a:ext cx="3082413" cy="3937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خطوط باستعمال المسطرة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BBCD6C4-17E9-1834-F0DD-0A967C78B58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CD1EE6-CBDF-1A9A-21B7-F3CF981DA52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B559F28-E3D0-7E0F-0CFF-82B208106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997C592-3231-233B-A784-604F5F1E6E4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4AF6321B-87C0-169B-7AFF-D25A3926040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3482EFF-4A8A-5F84-7447-B916D52FE6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12F4D88-9FEA-AF18-629C-78351473341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5692D20-0A6D-6077-B155-8870E130850B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77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75DE45A-23C3-3CCC-1A74-6589F7693FEF}"/>
              </a:ext>
            </a:extLst>
          </p:cNvPr>
          <p:cNvSpPr txBox="1"/>
          <p:nvPr/>
        </p:nvSpPr>
        <p:spPr>
          <a:xfrm>
            <a:off x="1648669" y="4944992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5A84A90-A843-98B0-95D1-5B65D39E4FCC}"/>
              </a:ext>
            </a:extLst>
          </p:cNvPr>
          <p:cNvSpPr txBox="1"/>
          <p:nvPr/>
        </p:nvSpPr>
        <p:spPr>
          <a:xfrm>
            <a:off x="1622320" y="3742240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DCC3CD-03F2-2A8D-E6B6-FDE8765645DF}"/>
              </a:ext>
            </a:extLst>
          </p:cNvPr>
          <p:cNvSpPr txBox="1"/>
          <p:nvPr/>
        </p:nvSpPr>
        <p:spPr>
          <a:xfrm>
            <a:off x="3768690" y="3102896"/>
            <a:ext cx="42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EC20AC-4CF7-D2C5-9845-B82A8956E009}"/>
              </a:ext>
            </a:extLst>
          </p:cNvPr>
          <p:cNvSpPr txBox="1"/>
          <p:nvPr/>
        </p:nvSpPr>
        <p:spPr>
          <a:xfrm>
            <a:off x="5404613" y="3803794"/>
            <a:ext cx="42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2848E0-2B09-4DE7-16E7-3A43D9CDD47D}"/>
              </a:ext>
            </a:extLst>
          </p:cNvPr>
          <p:cNvSpPr txBox="1"/>
          <p:nvPr/>
        </p:nvSpPr>
        <p:spPr>
          <a:xfrm>
            <a:off x="4572000" y="4714159"/>
            <a:ext cx="641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1CE6B2-B05C-CBD2-1795-2BC8488C2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25" y="2138803"/>
            <a:ext cx="6896748" cy="355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E57D9-EC57-1BCB-97B6-1BB9A14DA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BB553D7-A718-8702-219F-860A9A763946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7 الصفحة 77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19B8FF-4CDB-F6A5-A161-52935888A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487FEC3-6C5B-6B69-16F8-AC8E60CBF4EA}"/>
              </a:ext>
            </a:extLst>
          </p:cNvPr>
          <p:cNvSpPr txBox="1"/>
          <p:nvPr/>
        </p:nvSpPr>
        <p:spPr>
          <a:xfrm>
            <a:off x="1622320" y="3742240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3514FE-8D40-DD1C-7E58-58CD2E736277}"/>
              </a:ext>
            </a:extLst>
          </p:cNvPr>
          <p:cNvSpPr txBox="1"/>
          <p:nvPr/>
        </p:nvSpPr>
        <p:spPr>
          <a:xfrm>
            <a:off x="3768690" y="3102896"/>
            <a:ext cx="42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ED90AB-8690-7C63-4708-64BB88EFA8DA}"/>
              </a:ext>
            </a:extLst>
          </p:cNvPr>
          <p:cNvSpPr txBox="1"/>
          <p:nvPr/>
        </p:nvSpPr>
        <p:spPr>
          <a:xfrm>
            <a:off x="5404613" y="3803794"/>
            <a:ext cx="42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BDB0C0-1FA2-61F2-45E6-7585AD72809C}"/>
              </a:ext>
            </a:extLst>
          </p:cNvPr>
          <p:cNvSpPr txBox="1"/>
          <p:nvPr/>
        </p:nvSpPr>
        <p:spPr>
          <a:xfrm>
            <a:off x="4572000" y="4714159"/>
            <a:ext cx="641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F229EE-8CCD-B524-DC67-BF744ECCE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607051"/>
            <a:ext cx="7557025" cy="267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6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BEE1-AEF4-5485-7A2E-CD25C253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AEF7D4C-6A38-9C7B-6AA9-DEFA7D2EF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1AD2EA-6990-C59A-DC24-E0F17D101C3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E05EF7-F1FD-6960-82D5-8B2CA3ABF6A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954621A-5237-0FB2-0285-638D8B6FA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979" y="371068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45771DC-50C5-A6DC-C2D9-E36C58219CC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CE0DD24-3936-983A-3EFC-E260E5A5372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2422CB4-CF7E-8D04-0B34-9D1E3CC1DB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2E23D4F-14DA-FE07-23C7-76998A3C201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1B2C973-E4F5-90B6-4EAB-50127E674EE2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690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9 ستنجزون هذا الجزء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B341B62-7C25-9C8D-69FC-28931763951B}"/>
              </a:ext>
            </a:extLst>
          </p:cNvPr>
          <p:cNvGrpSpPr/>
          <p:nvPr/>
        </p:nvGrpSpPr>
        <p:grpSpPr>
          <a:xfrm>
            <a:off x="1256837" y="1673780"/>
            <a:ext cx="6630326" cy="4537760"/>
            <a:chOff x="1256837" y="1673780"/>
            <a:chExt cx="6630326" cy="453776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95B944-5126-AA71-9D23-B4C4C5924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673780"/>
              <a:ext cx="3315163" cy="453453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E719471-72E5-3ADE-56A5-F0FE7A461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837" y="1677007"/>
              <a:ext cx="3296110" cy="453453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1A29B6-3EDB-DF22-ADF5-273A84C415FF}"/>
              </a:ext>
            </a:extLst>
          </p:cNvPr>
          <p:cNvSpPr/>
          <p:nvPr/>
        </p:nvSpPr>
        <p:spPr>
          <a:xfrm>
            <a:off x="1367180" y="4212216"/>
            <a:ext cx="2861187" cy="7742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مجموع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741C005-99A0-16BF-4DA4-05104F1FC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397806"/>
            <a:ext cx="6870023" cy="2062386"/>
          </a:xfrm>
          <a:prstGeom prst="rect">
            <a:avLst/>
          </a:prstGeom>
        </p:spPr>
      </p:pic>
      <p:pic>
        <p:nvPicPr>
          <p:cNvPr id="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970012" y="4567484"/>
            <a:ext cx="1233471" cy="1233471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41059" y="4647913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481263" y="757482"/>
            <a:ext cx="6977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  <a:p>
            <a:pPr lvl="0" algn="r" rtl="1">
              <a:defRPr/>
            </a:pPr>
            <a:r>
              <a:rPr lang="ar-MA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 الأستاذ(ة) </a:t>
            </a: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عن عدد الأخطاء المرتكبة ليحدد بطل الحساب الذهني و يحفز المتعثرين        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A9C05F-7352-A767-1045-0CB9C1D93909}"/>
              </a:ext>
            </a:extLst>
          </p:cNvPr>
          <p:cNvSpPr txBox="1"/>
          <p:nvPr/>
        </p:nvSpPr>
        <p:spPr>
          <a:xfrm>
            <a:off x="3753139" y="2715903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D51AA-E6B4-0FA8-8A22-4B64DC46C9F3}"/>
              </a:ext>
            </a:extLst>
          </p:cNvPr>
          <p:cNvSpPr txBox="1"/>
          <p:nvPr/>
        </p:nvSpPr>
        <p:spPr>
          <a:xfrm>
            <a:off x="7303832" y="2661310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37D4F8-F833-4B60-D5B8-999872A505B1}"/>
              </a:ext>
            </a:extLst>
          </p:cNvPr>
          <p:cNvSpPr txBox="1"/>
          <p:nvPr/>
        </p:nvSpPr>
        <p:spPr>
          <a:xfrm>
            <a:off x="7282793" y="3837293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8DD10B-6381-E673-4E94-F3BC794663CD}"/>
              </a:ext>
            </a:extLst>
          </p:cNvPr>
          <p:cNvSpPr txBox="1"/>
          <p:nvPr/>
        </p:nvSpPr>
        <p:spPr>
          <a:xfrm>
            <a:off x="7317480" y="2514369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44DC9B-0A66-6482-7187-860FA385F18A}"/>
              </a:ext>
            </a:extLst>
          </p:cNvPr>
          <p:cNvSpPr txBox="1"/>
          <p:nvPr/>
        </p:nvSpPr>
        <p:spPr>
          <a:xfrm>
            <a:off x="3788971" y="3721377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A4186C-782B-AD23-B13D-08131FBC5528}"/>
              </a:ext>
            </a:extLst>
          </p:cNvPr>
          <p:cNvSpPr txBox="1"/>
          <p:nvPr/>
        </p:nvSpPr>
        <p:spPr>
          <a:xfrm>
            <a:off x="7365124" y="3721377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879149-4A06-1930-B5B8-3B6E693D6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397806"/>
            <a:ext cx="6870023" cy="20623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CA2A9D8-802A-D666-C453-D71F414D5ED2}"/>
              </a:ext>
            </a:extLst>
          </p:cNvPr>
          <p:cNvSpPr txBox="1"/>
          <p:nvPr/>
        </p:nvSpPr>
        <p:spPr>
          <a:xfrm>
            <a:off x="3715427" y="2565053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5CFD08-0248-BE3B-7365-EF6144D3E482}"/>
              </a:ext>
            </a:extLst>
          </p:cNvPr>
          <p:cNvSpPr txBox="1"/>
          <p:nvPr/>
        </p:nvSpPr>
        <p:spPr>
          <a:xfrm>
            <a:off x="7174499" y="2599755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98568-4C74-7B7C-F8CD-3BE170AAA8B8}"/>
              </a:ext>
            </a:extLst>
          </p:cNvPr>
          <p:cNvSpPr txBox="1"/>
          <p:nvPr/>
        </p:nvSpPr>
        <p:spPr>
          <a:xfrm>
            <a:off x="3608755" y="3732042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8E5735A-B2D6-C2A1-4072-A9ABC0424323}"/>
              </a:ext>
            </a:extLst>
          </p:cNvPr>
          <p:cNvSpPr txBox="1"/>
          <p:nvPr/>
        </p:nvSpPr>
        <p:spPr>
          <a:xfrm>
            <a:off x="7204088" y="3736156"/>
            <a:ext cx="55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165F1C-EA81-2C02-563F-96C8D0F365C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082646-20AB-A9FF-3B5B-369151CA1FB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90ACF4C-1073-97EC-3AE7-E2136879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7688" y="4163959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2499C76-BEC5-03D5-2CC1-0DFB0FB70B8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7CC1191-D630-EDF7-5747-8E851F0BCE3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4CC7621-23EC-3C0A-B74F-2CF0287D2E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F6F580D-1C28-3785-341C-19FD21322943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6A2B2C5-F5F4-131E-3CCF-1AAC169D09AD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23770" y="74472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في هذه الحصة سنتعلم كيف نستعمل المسطرة لرسم خطوط مستقيمة؛</a:t>
            </a:r>
          </a:p>
          <a:p>
            <a:pPr lvl="0" algn="r">
              <a:defRPr/>
            </a:pPr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يتأكد الأستاذ من توفر كل متعلم على مسطرة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1B43-CF06-AA4E-9AD3-2BB4580C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01FA7F-1A6E-B0C9-CE50-25B221772C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20812">
            <a:off x="2042050" y="3134474"/>
            <a:ext cx="4937398" cy="139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ألواحكم؛ ستميزون الآن الخطوط المستقيمة التي نرسمها بالمسطرة.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580E-C5A7-1BE1-43EA-6D9F291CB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7489BE6-E5B0-7722-9554-B026E0061F4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رقم الخط المستقيم الذي رسمناه بالمسطرة.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4C7752-E94B-05FA-4B09-BC93BCE03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D28ED76-1CFB-4E78-3E64-82C4F49A76E0}"/>
              </a:ext>
            </a:extLst>
          </p:cNvPr>
          <p:cNvCxnSpPr/>
          <p:nvPr/>
        </p:nvCxnSpPr>
        <p:spPr>
          <a:xfrm>
            <a:off x="1335741" y="2469776"/>
            <a:ext cx="3137647" cy="1994648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A1BF7916-5011-4166-1716-66597D876FCB}"/>
                  </a:ext>
                </a:extLst>
              </p14:cNvPr>
              <p14:cNvContentPartPr/>
              <p14:nvPr/>
            </p14:nvContentPartPr>
            <p14:xfrm>
              <a:off x="6759226" y="1990327"/>
              <a:ext cx="153360" cy="334080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A1BF7916-5011-4166-1716-66597D876F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23586" y="1954327"/>
                <a:ext cx="225000" cy="34124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80">
            <a:extLst>
              <a:ext uri="{FF2B5EF4-FFF2-40B4-BE49-F238E27FC236}">
                <a16:creationId xmlns:a16="http://schemas.microsoft.com/office/drawing/2014/main" id="{4981B95B-0CC8-76B2-D310-EDCA46C58300}"/>
              </a:ext>
            </a:extLst>
          </p:cNvPr>
          <p:cNvSpPr>
            <a:spLocks noChangeAspect="1"/>
          </p:cNvSpPr>
          <p:nvPr/>
        </p:nvSpPr>
        <p:spPr>
          <a:xfrm>
            <a:off x="1432304" y="3845859"/>
            <a:ext cx="504000" cy="49894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D096A7DD-A311-3917-6E7A-30A5382F6EEA}"/>
              </a:ext>
            </a:extLst>
          </p:cNvPr>
          <p:cNvSpPr>
            <a:spLocks noChangeAspect="1"/>
          </p:cNvSpPr>
          <p:nvPr/>
        </p:nvSpPr>
        <p:spPr>
          <a:xfrm>
            <a:off x="7120470" y="3845859"/>
            <a:ext cx="504000" cy="49894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39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CC53-FF1C-CF72-6B0F-793F1169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FF570C-B69C-9FDE-7662-C98554E7DF79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55E7BB-0965-C1F1-50CB-6B508D8D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C3A72-DB95-67BB-9389-9F6C632D0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F2C2D-C316-035E-3A4B-1A6CFD206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B605104-B54C-AC93-7897-6D2CD66336F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الخط رقم 2 هو الخط المستقيم؛ من يقوم ليتأكد باستعمال المسطرة؟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4359F3-6FDA-BF96-EC3B-BC15EA75B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7CFB7F9-4CDF-D826-D6A1-D1133CA7B77F}"/>
              </a:ext>
            </a:extLst>
          </p:cNvPr>
          <p:cNvCxnSpPr/>
          <p:nvPr/>
        </p:nvCxnSpPr>
        <p:spPr>
          <a:xfrm>
            <a:off x="1335741" y="2469776"/>
            <a:ext cx="3137647" cy="1994648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E8514654-2F2C-FBE3-4C8B-5FFEA62EE5FB}"/>
                  </a:ext>
                </a:extLst>
              </p14:cNvPr>
              <p14:cNvContentPartPr/>
              <p14:nvPr/>
            </p14:nvContentPartPr>
            <p14:xfrm>
              <a:off x="6759226" y="1990327"/>
              <a:ext cx="153360" cy="334080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E8514654-2F2C-FBE3-4C8B-5FFEA62EE5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23141" y="1954327"/>
                <a:ext cx="225169" cy="34124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80">
            <a:extLst>
              <a:ext uri="{FF2B5EF4-FFF2-40B4-BE49-F238E27FC236}">
                <a16:creationId xmlns:a16="http://schemas.microsoft.com/office/drawing/2014/main" id="{4BDA245E-3CE5-FCEC-F4D8-13E7E0BD9B07}"/>
              </a:ext>
            </a:extLst>
          </p:cNvPr>
          <p:cNvSpPr>
            <a:spLocks noChangeAspect="1"/>
          </p:cNvSpPr>
          <p:nvPr/>
        </p:nvSpPr>
        <p:spPr>
          <a:xfrm>
            <a:off x="1432304" y="3845859"/>
            <a:ext cx="504000" cy="49894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2010C7B-B3D6-D152-8F0F-8D11CFB7E79C}"/>
              </a:ext>
            </a:extLst>
          </p:cNvPr>
          <p:cNvSpPr>
            <a:spLocks noChangeAspect="1"/>
          </p:cNvSpPr>
          <p:nvPr/>
        </p:nvSpPr>
        <p:spPr>
          <a:xfrm>
            <a:off x="7120470" y="3845859"/>
            <a:ext cx="504000" cy="49894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D9FF31-1DF7-BC1F-CD66-C3078B15DB70}"/>
              </a:ext>
            </a:extLst>
          </p:cNvPr>
          <p:cNvSpPr/>
          <p:nvPr/>
        </p:nvSpPr>
        <p:spPr>
          <a:xfrm>
            <a:off x="988761" y="2318602"/>
            <a:ext cx="3644165" cy="26842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57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F1F6C-4494-E9E7-01DD-329076C54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D9B1148-9789-479E-A16D-DD19355DF58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الخط رقم 2 هو الخط المستقيم؛ يتطابق الخط المستقيم مع حافة المسطرة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23E7C5-26FD-71A2-D3F9-A6032130D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859094B-D749-9060-1A38-2F53B948B180}"/>
              </a:ext>
            </a:extLst>
          </p:cNvPr>
          <p:cNvCxnSpPr/>
          <p:nvPr/>
        </p:nvCxnSpPr>
        <p:spPr>
          <a:xfrm>
            <a:off x="1335741" y="2469776"/>
            <a:ext cx="3137647" cy="1994648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9B5D794-555F-E534-838B-A053CB602719}"/>
                  </a:ext>
                </a:extLst>
              </p14:cNvPr>
              <p14:cNvContentPartPr/>
              <p14:nvPr/>
            </p14:nvContentPartPr>
            <p14:xfrm>
              <a:off x="6759226" y="1990327"/>
              <a:ext cx="153360" cy="334080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9B5D794-555F-E534-838B-A053CB6027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23141" y="1954327"/>
                <a:ext cx="225169" cy="34124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80">
            <a:extLst>
              <a:ext uri="{FF2B5EF4-FFF2-40B4-BE49-F238E27FC236}">
                <a16:creationId xmlns:a16="http://schemas.microsoft.com/office/drawing/2014/main" id="{0251E076-BBE3-6A99-251B-2F4D94033DEE}"/>
              </a:ext>
            </a:extLst>
          </p:cNvPr>
          <p:cNvSpPr>
            <a:spLocks noChangeAspect="1"/>
          </p:cNvSpPr>
          <p:nvPr/>
        </p:nvSpPr>
        <p:spPr>
          <a:xfrm>
            <a:off x="1432304" y="3845859"/>
            <a:ext cx="504000" cy="49894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BA95C62-43BD-8A97-D1F1-4BAD5B9E38BF}"/>
              </a:ext>
            </a:extLst>
          </p:cNvPr>
          <p:cNvSpPr>
            <a:spLocks noChangeAspect="1"/>
          </p:cNvSpPr>
          <p:nvPr/>
        </p:nvSpPr>
        <p:spPr>
          <a:xfrm>
            <a:off x="7120470" y="3845859"/>
            <a:ext cx="504000" cy="49894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CF670D-2272-D3EE-7BE7-C62544E72E7B}"/>
              </a:ext>
            </a:extLst>
          </p:cNvPr>
          <p:cNvSpPr/>
          <p:nvPr/>
        </p:nvSpPr>
        <p:spPr>
          <a:xfrm>
            <a:off x="988761" y="2318602"/>
            <a:ext cx="3644165" cy="26842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1F6162-4F33-B88C-56E1-9B69A213F01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362534">
            <a:off x="770596" y="3047023"/>
            <a:ext cx="4080495" cy="11569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D9225F-A919-ADEC-4893-04ECC117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741006">
            <a:off x="4554547" y="3267391"/>
            <a:ext cx="4080495" cy="11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90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7981" y="3412579"/>
            <a:ext cx="4246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</a:t>
            </a:r>
            <a:r>
              <a:rPr lang="ar-MA" sz="2800" b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خطوط باستعمال المسطرة </a:t>
            </a:r>
            <a:endParaRPr lang="ar-M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نقارن الأطوال باستعمال وحدة اعتباطية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N1-P2-S2-L3 (1)">
            <a:hlinkClick r:id="" action="ppaction://media"/>
            <a:extLst>
              <a:ext uri="{FF2B5EF4-FFF2-40B4-BE49-F238E27FC236}">
                <a16:creationId xmlns:a16="http://schemas.microsoft.com/office/drawing/2014/main" id="{88DB0F51-4F51-E51D-C239-DB32CE0F9A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698" y="2153769"/>
            <a:ext cx="7359028" cy="413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لوصل نقطتين بخط باستعمال المسطرة  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E04967E-C27D-0A16-5264-14D77707E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829" y="2163691"/>
            <a:ext cx="5374341" cy="301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31594-2743-48AF-D751-B1C1EEB31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8D4D-077E-675B-CC74-AA36EA861F4A}"/>
              </a:ext>
            </a:extLst>
          </p:cNvPr>
          <p:cNvSpPr txBox="1"/>
          <p:nvPr/>
        </p:nvSpPr>
        <p:spPr>
          <a:xfrm>
            <a:off x="266644" y="777680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سأعيد النمذجة على السبورة باتباع نفس الخطوات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يعيد الأستاذ(ة) النمذجة على السبورة بحيث يرسم خطا يصل نقطتين باستعمال المسطرة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46521C-1896-9E16-305F-E03900B6A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4B6AF36-6C29-B7C1-D488-E1AB5A628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125" y="2002325"/>
            <a:ext cx="6298670" cy="352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09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31096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رسم خط يصل النقطتين باستعمال المسطرة ، سننجز هذا النشاط خطوة 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02F78BBB-4BE4-E8FF-0494-5E1B5E9337DF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71C4C773-A6AD-A3C3-7635-AAF24E04E5D8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B8AAA02C-A50E-216F-8092-5AB92425D6D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AAFFAB1-24CC-9B2A-BA3C-02C9CA6B682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57DB4234-C80D-41F3-9E56-5381229B62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C22386F-438F-7EF4-49CE-8C3AF0CD4FE8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54627CA-E7D4-63B6-660F-8D9B07A9A8A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53919EAA-0579-545B-E008-B58E387A8C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D9B76537-6334-0062-B04F-96FAF15FCBD8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3A4F126-011F-F37D-2A94-DDE451BCC44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F129C4D-59D7-164C-B3D9-DC0B62D1B1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E7F8AC67-A00E-0AAB-1BA4-FC7113FE3D64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BD2EDCE1-EB8B-2DE3-BDCE-1CA08BC042BF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 السبورة ليضع المسطرة وضعا صحيحا  ؟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84CBD20-2BB5-ED5D-5277-2551ED2BF056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44693D3-7183-A589-591F-DA748D44627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A7975CD6-CB35-C384-8F7C-947294BBD8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F772AB-C2CC-E0AA-4DB9-8C885540BA6D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F3183FD-B358-B967-0AE9-BBDDA5F6E7D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1C3B67D-234B-FF18-8493-FE0CEA9B61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FEE132-1485-30CF-DBF9-95B77521111F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33CEF3B-E6FA-ED4E-3A11-F57BECF8BD5D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1D748EC-1F44-15AB-C6D6-AB393407AC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683C16D-B9F6-2E61-1248-5A90EE601698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7A6B758-098F-C996-C152-019DFE1CF07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60702D9-BD73-44F8-A721-11EDA8E801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7E01D20-10A0-7F18-BB5A-E4F62CE90C41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2C5EA33-B3F1-7AF8-951E-55E62D32F52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2AA63F0-BB4C-62D0-9006-C24593B656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1FBBF1B-FA7F-D3CF-F633-220C17F68EFE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64A5916-7974-14BA-0FC3-BAE6F628598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1192952-DB88-E642-B63E-64E296C7C2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CBB1D783-291E-9E65-8F3D-415B51819A2F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CF41D23A-92D9-093E-63C9-0C44FA5D778E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E5C42-CC24-8470-6848-ADF2EDE8C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8BEDB5-3A64-608F-DC05-D34531B3E8D2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نصحح : نضع المسطرة بحيث تكون النقطتان على نفس الحافة هكذا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CEB2E7-8523-9043-6316-2C00C81A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45ABC9-F50A-B133-4EDD-CC3FCA41D45B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48E42A-EA4D-5830-BC4E-80A29674D34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F65969D-196E-DA16-542C-E00B0C716F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775330A-134E-95FB-3824-E0EEED6706C7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7BE021C-A2B7-B36D-B99E-C1DB312DDCA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1051239-B40D-8807-3529-63305A587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0A4B867-D3B0-861A-26E9-D70A793D489D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39EC077-388A-33A0-F01E-DEBE47341FCF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A7470A-EF3C-00DC-B92F-AB9355B54B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EA8F692B-A281-200D-5AB1-92939B5B38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874583">
            <a:off x="2267371" y="3557704"/>
            <a:ext cx="4080495" cy="1156936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619D2D5E-B0D1-3785-3379-EC89A5D048B4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68838112-AA3E-4C0C-A88C-B04197540265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99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356DFC-BAAF-06D2-C883-1964B905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711F7EB7-65E5-7ADD-AC99-27BBDD045E16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B6EB18A-C6BD-8169-B2CA-1B738DB9948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6E109F1E-529A-ABD6-92D4-92B6B691B3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64D21D5-1C5C-144C-214F-F3D1C3FC041A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3E38F45-E68C-5302-1A5E-5724BEBBCC2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32D91F89-A06F-2673-4CFD-8FF14AEA02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0D118CB-EB7D-05AA-9996-A948BEE0D296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CE1D05B-717E-2F17-F82A-5FB0DD37BFD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ثبت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المسطرة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B4F32FC5-B403-F08B-4071-39DCCF29E4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58FCF8D-4F3B-A708-22A8-4D12B8B418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874583">
            <a:off x="2267371" y="3557704"/>
            <a:ext cx="4080495" cy="1156936"/>
          </a:xfrm>
          <a:prstGeom prst="rect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7A6D31AD-A3F6-BE8B-A2CA-1CE32B0496F7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263937B2-FCAA-8EDE-AD07-1FF8FC412599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03D3-167F-3922-66C7-28EB03B2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B61D3E-6626-6870-8528-F38F10502AA9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ليضع المسطرة و يشرح لنا كيف نثبت المسطرة باليد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950F3F-CABD-116C-F5B7-022A161A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4358DB-B683-99C6-6CA7-60D4360EB47A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8CF9B8D-0BBE-FCBA-51B8-575D4E61405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6CEA6F9D-7AFA-3399-22A9-89FC0D3CC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2DA0DB8-4B36-CC51-6BFD-23495C1CE230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D9255CB-D072-F79B-6005-3D598888ADC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BB9BE4C5-90B6-706D-B862-B972ED59EE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A7D1C83-8729-295E-517B-F663BDE2D884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AC6FB5F-55FB-FE15-045D-985A72E38FC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ثبت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المسطرة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548CBFC6-D704-A907-500F-695EE8CE7D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27984D1-F9E9-C6DC-A653-7F7C46BE3E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874583">
            <a:off x="2267371" y="3557704"/>
            <a:ext cx="4080495" cy="1156936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0852B9C-BC0F-6F44-8854-D2AE7B6672C1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86BA2E06-3A72-7CFF-37DD-D8C01C80B614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3AE8-72A2-A843-39B8-824FF179D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22DEF8-C6E8-1FBA-8352-A0A42504BB3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نضع اليد هكذا وسط المسطرة  ونثبتها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0413FA-91E7-96AA-9F46-37B953091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1917E932-317E-45E3-7413-65CFAC40666B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B7E3734-EE88-7980-8711-C4DC5162F3F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D3D7CFC5-C7DA-7A81-95DB-4850C504F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5E61E31-08F2-89FB-65EF-CEC8D528A1F0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6FABF5B-D579-C9A2-104B-B2ACB095F58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47A796A4-9330-8812-5D57-37A9229066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35AB3CE-A6F8-C156-EE36-0E2090744EC3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59A92FC-4D92-8941-BDB5-EB3B7FA0F7F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ثبت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المسطرة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09C08866-39CF-A8EF-527C-573D2D622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78305402-4372-7121-7ACA-ED4B8F813A29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B2440D86-12CE-6C02-995E-DE97476E60EC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9C85980B-E3B9-4B8A-E2C8-8F41CCEDF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8693">
            <a:off x="1625110" y="3698360"/>
            <a:ext cx="4290547" cy="14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7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من  يرسم الخط ليصل النقطتين؟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C158AE25-DEE0-8A83-275B-B9E4AB511B5F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75C2A46-CA9A-F7ED-C01D-52D71263814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52E77276-86D6-E6A6-1161-E86A1B737E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A33E543-239C-8FAF-A0D6-831BB26F077C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4AF2135-9453-372C-C8F5-2D7A7D0B306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F234D929-19F0-15D1-A28E-299086FA3E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3C36E47-5BE4-7F45-D65C-B7CC70654D96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0724EB6D-DCBE-7835-070C-AC6617ED367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Oval 80">
              <a:extLst>
                <a:ext uri="{FF2B5EF4-FFF2-40B4-BE49-F238E27FC236}">
                  <a16:creationId xmlns:a16="http://schemas.microsoft.com/office/drawing/2014/main" id="{00B89DAD-E384-C477-59BC-A7C55133C4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8" name="Image 57">
            <a:extLst>
              <a:ext uri="{FF2B5EF4-FFF2-40B4-BE49-F238E27FC236}">
                <a16:creationId xmlns:a16="http://schemas.microsoft.com/office/drawing/2014/main" id="{D8169A5D-0265-FCD7-EF4E-166AD40A4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53FAD246-E672-D6D9-C704-D9014F036317}"/>
              </a:ext>
            </a:extLst>
          </p:cNvPr>
          <p:cNvSpPr/>
          <p:nvPr/>
        </p:nvSpPr>
        <p:spPr>
          <a:xfrm>
            <a:off x="3534697" y="2672967"/>
            <a:ext cx="100491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E3883C81-B515-4637-ABB4-70A444651CD4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A954631B-CCE8-CF82-AF74-5B9D942C2F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8693">
            <a:off x="1625110" y="3698360"/>
            <a:ext cx="4290547" cy="14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2125-032E-A76F-4D55-578AAFC95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2EEE31-DD22-53DB-1C0D-11EA5F0BC97A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نأخذ القلم باليد الأخرى ثم نرسم الخط هكذا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FCA85-35C2-5FED-7AFD-CA3C5CDE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8D93D84-31B1-4C57-46F6-3999201743E7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61FA104-B951-97B1-679D-C6D2B7AB902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المسطرة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B00400D7-83D4-4F85-5AE9-682329878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101F8BA-DA59-437E-9552-DAA8BCE517A3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529A955-9B9C-231C-6E67-63D239F9626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الخط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BED8B29-2CB7-5C46-3F7F-CAD8372F5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DCEEC08-152A-FF4D-899C-8DBF7E4523A5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BF181C5-8B53-787A-BA6E-5029874D6CD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أثبت المسطرة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3C88B8A-E0F8-1BFC-8AA3-E473AEDBF2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8" name="Image 47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752D7871-71FA-7138-4DBD-239493F04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01" y="4159190"/>
            <a:ext cx="742668" cy="698330"/>
          </a:xfrm>
          <a:prstGeom prst="rect">
            <a:avLst/>
          </a:prstGeom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531E5E88-B59F-5F9E-776C-1C1FF91E7B91}"/>
              </a:ext>
            </a:extLst>
          </p:cNvPr>
          <p:cNvSpPr/>
          <p:nvPr/>
        </p:nvSpPr>
        <p:spPr>
          <a:xfrm>
            <a:off x="3534696" y="2655039"/>
            <a:ext cx="108000" cy="119539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BC53AD2-73D3-FD9E-B5AD-96C8DDBB9831}"/>
              </a:ext>
            </a:extLst>
          </p:cNvPr>
          <p:cNvSpPr/>
          <p:nvPr/>
        </p:nvSpPr>
        <p:spPr>
          <a:xfrm>
            <a:off x="4572001" y="4319564"/>
            <a:ext cx="103094" cy="12244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550E54BF-C0E8-7B8B-2400-D8D3E3B1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8693">
            <a:off x="1625110" y="3698360"/>
            <a:ext cx="4290547" cy="1487306"/>
          </a:xfrm>
          <a:prstGeom prst="rect">
            <a:avLst/>
          </a:prstGeom>
        </p:spPr>
      </p:pic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53FF580-1793-4343-85F5-85586D90307C}"/>
              </a:ext>
            </a:extLst>
          </p:cNvPr>
          <p:cNvSpPr/>
          <p:nvPr/>
        </p:nvSpPr>
        <p:spPr>
          <a:xfrm rot="3426510">
            <a:off x="2682003" y="3741967"/>
            <a:ext cx="3108960" cy="72000"/>
          </a:xfrm>
          <a:prstGeom prst="line">
            <a:avLst/>
          </a:prstGeom>
          <a:solidFill>
            <a:srgbClr val="004F8B">
              <a:alpha val="5000"/>
            </a:srgbClr>
          </a:solidFill>
          <a:ln w="72000">
            <a:solidFill>
              <a:srgbClr val="004F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004F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7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0" y="706569"/>
            <a:ext cx="758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ليرسم خطا يصل النقطتين باستعمال المسطرة ؟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يحدد الأستاذ(ة) نقطتين على السبورة ويطلب من أحد المتعلمين رسم خط باستعمال المسطرة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AA9CF871-E586-DABA-5545-9BA2E86DE0B7}"/>
              </a:ext>
            </a:extLst>
          </p:cNvPr>
          <p:cNvSpPr/>
          <p:nvPr/>
        </p:nvSpPr>
        <p:spPr>
          <a:xfrm>
            <a:off x="3259394" y="3469376"/>
            <a:ext cx="108000" cy="1080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9B36E582-E3E6-1B61-A762-2569E87B35D1}"/>
              </a:ext>
            </a:extLst>
          </p:cNvPr>
          <p:cNvSpPr/>
          <p:nvPr/>
        </p:nvSpPr>
        <p:spPr>
          <a:xfrm>
            <a:off x="5756788" y="3469376"/>
            <a:ext cx="108000" cy="1080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78F8-096A-6A30-B672-AF58B055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12ACE2-38BB-F431-4454-1F988C033C94}"/>
              </a:ext>
            </a:extLst>
          </p:cNvPr>
          <p:cNvSpPr txBox="1"/>
          <p:nvPr/>
        </p:nvSpPr>
        <p:spPr>
          <a:xfrm>
            <a:off x="0" y="706569"/>
            <a:ext cx="758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: نرسم الخط هكذا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يحدد الأستاذ(ة) نقطتين على السبورة ويطلب من أحد المتعلمين رسم خط باستعمال المسطرة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22D212-7C64-EFE7-A9F2-360A87886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C0318E94-87D3-3305-2FB5-878DF8834FE2}"/>
              </a:ext>
            </a:extLst>
          </p:cNvPr>
          <p:cNvSpPr/>
          <p:nvPr/>
        </p:nvSpPr>
        <p:spPr>
          <a:xfrm>
            <a:off x="3259394" y="3469376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1032D084-642E-C722-593A-C7FCC1A7CBCA}"/>
              </a:ext>
            </a:extLst>
          </p:cNvPr>
          <p:cNvSpPr/>
          <p:nvPr/>
        </p:nvSpPr>
        <p:spPr>
          <a:xfrm>
            <a:off x="5756788" y="3469376"/>
            <a:ext cx="191729" cy="15708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BE34C209-6166-8B96-4220-BB0B832D0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927" y="3611710"/>
            <a:ext cx="4290547" cy="148730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4796DA4-46F4-3C18-12FA-A49EAE562D75}"/>
              </a:ext>
            </a:extLst>
          </p:cNvPr>
          <p:cNvCxnSpPr>
            <a:cxnSpLocks/>
          </p:cNvCxnSpPr>
          <p:nvPr/>
        </p:nvCxnSpPr>
        <p:spPr>
          <a:xfrm>
            <a:off x="3451123" y="3547917"/>
            <a:ext cx="2305665" cy="0"/>
          </a:xfrm>
          <a:prstGeom prst="line">
            <a:avLst/>
          </a:prstGeom>
          <a:ln w="38100">
            <a:solidFill>
              <a:srgbClr val="233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8D678FF7-DF02-33FC-DA05-ECAD24B7F4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788" y="2881484"/>
            <a:ext cx="742668" cy="69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9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78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FC8503-49EC-5D21-C9C1-5C3B97079B0A}"/>
              </a:ext>
            </a:extLst>
          </p:cNvPr>
          <p:cNvGrpSpPr/>
          <p:nvPr/>
        </p:nvGrpSpPr>
        <p:grpSpPr>
          <a:xfrm>
            <a:off x="1489587" y="1887793"/>
            <a:ext cx="6164826" cy="3937821"/>
            <a:chOff x="1755057" y="2300748"/>
            <a:chExt cx="6164826" cy="39378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AAF333-53D0-91F9-9858-1A52DC374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7470" y="2300748"/>
              <a:ext cx="3082413" cy="393782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24AACF-7150-BF9D-584E-D8F951AA6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5057" y="2300749"/>
              <a:ext cx="3082413" cy="3937820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25448" y="4478006"/>
            <a:ext cx="2775515" cy="1092653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3E6F55-7B8E-81E7-B035-68DB135F1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205" y="2381604"/>
            <a:ext cx="5677705" cy="241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CD8A79-1C7F-C2A9-A0FC-97BB2BC56E00}"/>
              </a:ext>
            </a:extLst>
          </p:cNvPr>
          <p:cNvSpPr txBox="1"/>
          <p:nvPr/>
        </p:nvSpPr>
        <p:spPr>
          <a:xfrm>
            <a:off x="1108767" y="2136338"/>
            <a:ext cx="38204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highlight>
                  <a:srgbClr val="FFFF00"/>
                </a:highlight>
              </a:rPr>
              <a:t>Insérer aide mémoire de la leçon 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F2CD48-011D-13D7-F897-6A1CE2907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179077"/>
            <a:ext cx="7557025" cy="320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9E3D0B-9BFB-97BA-0CFB-CD58B8A64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179077"/>
            <a:ext cx="7557025" cy="3207762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87B3A2B-B739-6E74-B5A4-74603F0880B5}"/>
              </a:ext>
            </a:extLst>
          </p:cNvPr>
          <p:cNvCxnSpPr>
            <a:cxnSpLocks/>
          </p:cNvCxnSpPr>
          <p:nvPr/>
        </p:nvCxnSpPr>
        <p:spPr>
          <a:xfrm>
            <a:off x="4070084" y="3780504"/>
            <a:ext cx="1711283" cy="40803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CE2E8DB-F6B7-DE57-6E79-65FD9FA6E40E}"/>
              </a:ext>
            </a:extLst>
          </p:cNvPr>
          <p:cNvCxnSpPr>
            <a:cxnSpLocks/>
          </p:cNvCxnSpPr>
          <p:nvPr/>
        </p:nvCxnSpPr>
        <p:spPr>
          <a:xfrm>
            <a:off x="5338916" y="3180104"/>
            <a:ext cx="1725561" cy="11423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D143F5C-49C7-F555-0092-339D2FC9FBC5}"/>
              </a:ext>
            </a:extLst>
          </p:cNvPr>
          <p:cNvCxnSpPr/>
          <p:nvPr/>
        </p:nvCxnSpPr>
        <p:spPr>
          <a:xfrm>
            <a:off x="2757949" y="4984955"/>
            <a:ext cx="37018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79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BA6464-5990-BAB8-B570-3717BD8D8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587" y="1887794"/>
            <a:ext cx="3082413" cy="393782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76065" y="1996102"/>
            <a:ext cx="2909456" cy="1278040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3C8AB5-9F66-EAD5-F6B7-C453651E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67087"/>
            <a:ext cx="6870023" cy="251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39F75D-FEB2-B3FE-B87E-7570E35A1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467087"/>
            <a:ext cx="6870023" cy="251374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6BCA013-1069-F0A2-8CF2-A3E8F83DD0F6}"/>
              </a:ext>
            </a:extLst>
          </p:cNvPr>
          <p:cNvCxnSpPr/>
          <p:nvPr/>
        </p:nvCxnSpPr>
        <p:spPr>
          <a:xfrm>
            <a:off x="1696065" y="3111910"/>
            <a:ext cx="914400" cy="13863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15E6957-4782-895B-61C2-2DE8A3DA4D2F}"/>
              </a:ext>
            </a:extLst>
          </p:cNvPr>
          <p:cNvCxnSpPr>
            <a:cxnSpLocks/>
          </p:cNvCxnSpPr>
          <p:nvPr/>
        </p:nvCxnSpPr>
        <p:spPr>
          <a:xfrm flipV="1">
            <a:off x="3441535" y="3347516"/>
            <a:ext cx="1184296" cy="11437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F885A83-2657-1CEB-C9BE-89315B84A3E9}"/>
              </a:ext>
            </a:extLst>
          </p:cNvPr>
          <p:cNvCxnSpPr>
            <a:cxnSpLocks/>
          </p:cNvCxnSpPr>
          <p:nvPr/>
        </p:nvCxnSpPr>
        <p:spPr>
          <a:xfrm>
            <a:off x="4980283" y="4000869"/>
            <a:ext cx="155325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8890372-C96A-3025-6BB6-C9D324D25F32}"/>
              </a:ext>
            </a:extLst>
          </p:cNvPr>
          <p:cNvCxnSpPr>
            <a:cxnSpLocks/>
          </p:cNvCxnSpPr>
          <p:nvPr/>
        </p:nvCxnSpPr>
        <p:spPr>
          <a:xfrm flipV="1">
            <a:off x="7329268" y="3086469"/>
            <a:ext cx="0" cy="16075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78 و 79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3E08724-B3F1-F0D0-6C4A-01A70212C35C}"/>
              </a:ext>
            </a:extLst>
          </p:cNvPr>
          <p:cNvGrpSpPr/>
          <p:nvPr/>
        </p:nvGrpSpPr>
        <p:grpSpPr>
          <a:xfrm>
            <a:off x="1489587" y="1887793"/>
            <a:ext cx="6164826" cy="3937821"/>
            <a:chOff x="1755057" y="2300748"/>
            <a:chExt cx="6164826" cy="39378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6D0DCF-EB05-608E-A1BA-8BEC8076F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7470" y="2300748"/>
              <a:ext cx="3082413" cy="393782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BFF092D-46CD-41F2-0A0F-C225EE548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5057" y="2300749"/>
              <a:ext cx="3082413" cy="3937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18774</TotalTime>
  <Words>850</Words>
  <Application>Microsoft Office PowerPoint</Application>
  <PresentationFormat>Affichage à l'écran (4:3)</PresentationFormat>
  <Paragraphs>250</Paragraphs>
  <Slides>53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Dosis SemiBold</vt:lpstr>
      <vt:lpstr>Dosis</vt:lpstr>
      <vt:lpstr>DengXian</vt:lpstr>
      <vt:lpstr>Wingdings</vt:lpstr>
      <vt:lpstr>Aptos Display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الثاني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213</cp:revision>
  <cp:lastPrinted>2025-08-13T10:11:39Z</cp:lastPrinted>
  <dcterms:created xsi:type="dcterms:W3CDTF">2025-08-01T12:31:49Z</dcterms:created>
  <dcterms:modified xsi:type="dcterms:W3CDTF">2025-12-19T06:18:37Z</dcterms:modified>
</cp:coreProperties>
</file>