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5"/>
  </p:notesMasterIdLst>
  <p:handoutMasterIdLst>
    <p:handoutMasterId r:id="rId76"/>
  </p:handoutMasterIdLst>
  <p:sldIdLst>
    <p:sldId id="990" r:id="rId9"/>
    <p:sldId id="93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982" r:id="rId21"/>
    <p:sldId id="983" r:id="rId22"/>
    <p:sldId id="2134806659" r:id="rId23"/>
    <p:sldId id="751" r:id="rId24"/>
    <p:sldId id="828" r:id="rId25"/>
    <p:sldId id="1006" r:id="rId26"/>
    <p:sldId id="2134806661" r:id="rId27"/>
    <p:sldId id="2134806690" r:id="rId28"/>
    <p:sldId id="2134806691" r:id="rId29"/>
    <p:sldId id="2134806719" r:id="rId30"/>
    <p:sldId id="2134806709" r:id="rId31"/>
    <p:sldId id="2134806650" r:id="rId32"/>
    <p:sldId id="1001" r:id="rId33"/>
    <p:sldId id="2134806694" r:id="rId34"/>
    <p:sldId id="2134806695" r:id="rId35"/>
    <p:sldId id="2134806696" r:id="rId36"/>
    <p:sldId id="2134806662" r:id="rId37"/>
    <p:sldId id="2134806684" r:id="rId38"/>
    <p:sldId id="2134806707" r:id="rId39"/>
    <p:sldId id="2134806664" r:id="rId40"/>
    <p:sldId id="2134806697" r:id="rId41"/>
    <p:sldId id="2134806720" r:id="rId42"/>
    <p:sldId id="2134806723" r:id="rId43"/>
    <p:sldId id="2134806710" r:id="rId44"/>
    <p:sldId id="2134806666" r:id="rId45"/>
    <p:sldId id="2134806656" r:id="rId46"/>
    <p:sldId id="962" r:id="rId47"/>
    <p:sldId id="2134806657" r:id="rId48"/>
    <p:sldId id="2134806658" r:id="rId49"/>
    <p:sldId id="2134806667" r:id="rId50"/>
    <p:sldId id="2134806685" r:id="rId51"/>
    <p:sldId id="2134806686" r:id="rId52"/>
    <p:sldId id="2134806706" r:id="rId53"/>
    <p:sldId id="2134806669" r:id="rId54"/>
    <p:sldId id="2134806699" r:id="rId55"/>
    <p:sldId id="2134806700" r:id="rId56"/>
    <p:sldId id="2134806721" r:id="rId57"/>
    <p:sldId id="2134806717" r:id="rId58"/>
    <p:sldId id="2134806673" r:id="rId59"/>
    <p:sldId id="2134806674" r:id="rId60"/>
    <p:sldId id="2134806675" r:id="rId61"/>
    <p:sldId id="2134806676" r:id="rId62"/>
    <p:sldId id="2134806677" r:id="rId63"/>
    <p:sldId id="2134806687" r:id="rId64"/>
    <p:sldId id="832" r:id="rId65"/>
    <p:sldId id="2134806679" r:id="rId66"/>
    <p:sldId id="998" r:id="rId67"/>
    <p:sldId id="984" r:id="rId68"/>
    <p:sldId id="2134806718" r:id="rId69"/>
    <p:sldId id="2134806722" r:id="rId70"/>
    <p:sldId id="985" r:id="rId71"/>
    <p:sldId id="794" r:id="rId72"/>
    <p:sldId id="793" r:id="rId73"/>
    <p:sldId id="923" r:id="rId74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SemiBold" pitchFamily="2" charset="0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F6BB00"/>
    <a:srgbClr val="FC8D00"/>
    <a:srgbClr val="4B505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4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111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microsoft.com/office/2018/10/relationships/authors" Target="author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notesMaster" Target="notesMasters/notesMaster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2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87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A2EE-E1A3-300D-16CB-9347948A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5097AC-995A-CD64-71E3-D27679B3C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560805-27B5-3FBA-5493-746DAB1F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C5E26-C63B-57A2-2FC1-4AF09237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395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03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140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27.png"/><Relationship Id="rId4" Type="http://schemas.openxmlformats.org/officeDocument/2006/relationships/image" Target="../media/image3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0.png"/><Relationship Id="rId5" Type="http://schemas.openxmlformats.org/officeDocument/2006/relationships/image" Target="../media/image27.png"/><Relationship Id="rId4" Type="http://schemas.openxmlformats.org/officeDocument/2006/relationships/image" Target="../media/image3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5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6.png"/><Relationship Id="rId4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5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وضعيات الطرح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/>
            <a:p>
              <a:pPr algn="r" rtl="1">
                <a:spcBef>
                  <a:spcPts val="300"/>
                </a:spcBef>
              </a:pPr>
              <a:endParaRPr lang="fr-MA" sz="1600" b="1" kern="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marR="0" lvl="0" indent="0" algn="r" rtl="1" fontAlgn="auto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 sz="1600" b="1" kern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 وضعيات الجمع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حساب فرق عددين باستعمال المستقيم العددي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حساب مجموع عددين باستعمال المستقيم العددي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 defTabSz="914400">
                <a:spcBef>
                  <a:spcPts val="300"/>
                </a:spcBef>
                <a:defRPr/>
              </a:pPr>
              <a:r>
                <a:rPr lang="ar-MA" sz="1600" kern="0" dirty="0">
                  <a:solidFill>
                    <a:schemeClr val="tx1"/>
                  </a:solidFill>
                </a:rPr>
                <a:t>مُراجَعَةُ دُروسِ الْأُسْبوعِ الأول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الْأولِ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03BBC94-CFE9-ED22-B8E0-64DE1FFEA4DF}"/>
              </a:ext>
            </a:extLst>
          </p:cNvPr>
          <p:cNvGrpSpPr/>
          <p:nvPr/>
        </p:nvGrpSpPr>
        <p:grpSpPr>
          <a:xfrm>
            <a:off x="1540810" y="2440387"/>
            <a:ext cx="6062380" cy="3866822"/>
            <a:chOff x="1216345" y="2440387"/>
            <a:chExt cx="6062380" cy="386682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D206C33-8C7C-C6AE-7016-BCC9A56C0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47535" y="2440387"/>
              <a:ext cx="3031190" cy="386682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107D030-4391-01F1-D66A-0EE829F20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6345" y="2440387"/>
              <a:ext cx="3031190" cy="38668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024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834489"/>
            <a:ext cx="673452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وضعيات الجمع و استعمال الرمزين + و =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وضعيات الطرح و استعمال الرمزين - و =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وفرق عددين باستعمال المستقيم العددي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الأول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 الصفحة 71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86241F07-8F75-5A13-962F-8A418F8140BE}"/>
              </a:ext>
            </a:extLst>
          </p:cNvPr>
          <p:cNvSpPr txBox="1"/>
          <p:nvPr/>
        </p:nvSpPr>
        <p:spPr>
          <a:xfrm>
            <a:off x="7654576" y="2675359"/>
            <a:ext cx="58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4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34C8B98-3E4F-BEBC-5A3E-8E926F166ADA}"/>
              </a:ext>
            </a:extLst>
          </p:cNvPr>
          <p:cNvSpPr txBox="1"/>
          <p:nvPr/>
        </p:nvSpPr>
        <p:spPr>
          <a:xfrm>
            <a:off x="6317229" y="3429000"/>
            <a:ext cx="58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EE82181-C298-A568-5DB9-DBD38CD8054D}"/>
              </a:ext>
            </a:extLst>
          </p:cNvPr>
          <p:cNvSpPr txBox="1"/>
          <p:nvPr/>
        </p:nvSpPr>
        <p:spPr>
          <a:xfrm>
            <a:off x="6907165" y="3428999"/>
            <a:ext cx="58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6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199A37E-8B5A-81A1-7627-A757398D2A7D}"/>
              </a:ext>
            </a:extLst>
          </p:cNvPr>
          <p:cNvSpPr txBox="1"/>
          <p:nvPr/>
        </p:nvSpPr>
        <p:spPr>
          <a:xfrm>
            <a:off x="7678415" y="3428999"/>
            <a:ext cx="58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23CDBC9-97E2-48F1-509B-E30BDAD770C6}"/>
              </a:ext>
            </a:extLst>
          </p:cNvPr>
          <p:cNvSpPr txBox="1"/>
          <p:nvPr/>
        </p:nvSpPr>
        <p:spPr>
          <a:xfrm>
            <a:off x="6105916" y="4163652"/>
            <a:ext cx="865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10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E9B62CC-0160-3DEF-4AD5-07D69D3B5170}"/>
              </a:ext>
            </a:extLst>
          </p:cNvPr>
          <p:cNvSpPr txBox="1"/>
          <p:nvPr/>
        </p:nvSpPr>
        <p:spPr>
          <a:xfrm>
            <a:off x="6931827" y="4163651"/>
            <a:ext cx="58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5AF04C3-83A8-9064-B894-4833FA0790F8}"/>
              </a:ext>
            </a:extLst>
          </p:cNvPr>
          <p:cNvSpPr txBox="1"/>
          <p:nvPr/>
        </p:nvSpPr>
        <p:spPr>
          <a:xfrm>
            <a:off x="7654576" y="4136538"/>
            <a:ext cx="589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51DCC43-14CC-5D63-0F73-B09E70B73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69" y="2316252"/>
            <a:ext cx="7116168" cy="28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لاحظوا الأسماك.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 الكتابة  الجمعية المناسبة لهذه الوضعية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136AC621-EE1C-2083-13E0-E8151C937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1514" y="1999790"/>
            <a:ext cx="4195144" cy="3378724"/>
          </a:xfrm>
          <a:prstGeom prst="rect">
            <a:avLst/>
          </a:prstGeom>
        </p:spPr>
      </p:pic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320A2203-C20B-94B4-B6C9-BAA6CC3ED687}"/>
              </a:ext>
            </a:extLst>
          </p:cNvPr>
          <p:cNvSpPr/>
          <p:nvPr/>
        </p:nvSpPr>
        <p:spPr>
          <a:xfrm>
            <a:off x="4490886" y="2729552"/>
            <a:ext cx="162227" cy="31389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الكتابة الجمعية المناسبة هي  5 = 2 + 3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كيف وجد الجواب؟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8F9AACC-7A48-E622-FC1E-D0442C462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103" y="2147708"/>
            <a:ext cx="3181794" cy="2562583"/>
          </a:xfrm>
          <a:prstGeom prst="rect">
            <a:avLst/>
          </a:prstGeom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9FC70B0E-4A99-C045-9718-A0315C427829}"/>
              </a:ext>
            </a:extLst>
          </p:cNvPr>
          <p:cNvSpPr/>
          <p:nvPr/>
        </p:nvSpPr>
        <p:spPr>
          <a:xfrm>
            <a:off x="4653113" y="2729552"/>
            <a:ext cx="162227" cy="31389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905C80-BA70-0B4D-116B-E0CA009B57DF}"/>
              </a:ext>
            </a:extLst>
          </p:cNvPr>
          <p:cNvSpPr txBox="1"/>
          <p:nvPr/>
        </p:nvSpPr>
        <p:spPr>
          <a:xfrm>
            <a:off x="2981103" y="4612943"/>
            <a:ext cx="3181794" cy="919401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00000"/>
                </a:solidFill>
              </a:rPr>
              <a:t>3 + 2 = 5 </a:t>
            </a:r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سنتعلم مع مجد وندى  كيف نعبر بكتابة جمعية انطلاقا من صورة 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P2S1L1 ">
            <a:hlinkClick r:id="" action="ppaction://media"/>
            <a:extLst>
              <a:ext uri="{FF2B5EF4-FFF2-40B4-BE49-F238E27FC236}">
                <a16:creationId xmlns:a16="http://schemas.microsoft.com/office/drawing/2014/main" id="{9D423729-DF63-667B-D0D8-AF817A5FE7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55686" y="1902678"/>
            <a:ext cx="6478493" cy="3644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للتعبير بكتابة جمعية انطلاقا من وضعية  ؟ 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 descr="Une image contenant texte, écriture manuscri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B733E5D-2C6C-7A43-1591-6562DDB8B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2113" y="2285999"/>
            <a:ext cx="4939773" cy="32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72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935C472-CB46-8E96-E439-24481B32C14D}"/>
              </a:ext>
            </a:extLst>
          </p:cNvPr>
          <p:cNvGrpSpPr/>
          <p:nvPr/>
        </p:nvGrpSpPr>
        <p:grpSpPr>
          <a:xfrm>
            <a:off x="720724" y="1983187"/>
            <a:ext cx="6062380" cy="3866822"/>
            <a:chOff x="1216345" y="2440387"/>
            <a:chExt cx="6062380" cy="386682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34D8B0F-87A5-1418-9868-2054A44F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7535" y="2440387"/>
              <a:ext cx="3031190" cy="386682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5BC3B21-1522-5A67-ED79-2206E15C2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6345" y="2440387"/>
              <a:ext cx="3031190" cy="3866822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787287" y="2399799"/>
            <a:ext cx="2997334" cy="16117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B696-D746-700C-E76F-016FF827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CAA75C1-8DAE-10BA-6941-940FBA86E88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1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4B2B36-0FA0-3AC7-FB89-2067CB1B8C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3FCC2C2-36F4-7282-8B92-F3B5E37C4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D3592-0B0A-23FF-EF28-329E7BB838B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B4093D8-30AB-CC2C-03E1-6A66F65D8B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25FB9B0-D883-1A4A-86D1-6925113C39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88EFFB-580C-FD73-2D24-DEABCB9752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638191-365B-4F76-18FE-497A6A560D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3B3D0F-79D3-72AC-A227-35CF826F71B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7428E50-34E3-F4AC-0A2D-EAC3C18ED4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2B7705-2A97-9D68-48CA-83258A7B3A9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5B29FF-74BE-0DD3-698D-6FF011F9B4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08211D9-F66F-69BA-32CD-8C5CAA81D0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22255-D342-12B8-D3D7-E950B3600E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4E13FB-E3C5-3162-D6EE-FD3A77C7BA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422" y="1872068"/>
            <a:ext cx="5681156" cy="413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5B3-AA23-FAFA-070C-867947D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D7C50F-F6C2-C65B-44A8-117199E6A7C1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 ) من بعض المتعلمين القيام إلى السبورة بالتناوب للتصحيح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1661E6-7EA1-995A-1834-70E88E9431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7D0117A-BB29-ECE8-719B-2243017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7EBE661-FDA3-ED1F-2C54-89350543B77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C52F938-8B80-78C7-5ECB-90B887BA80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1817D-A279-C8A9-7614-549EA52A01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36A5064-7B75-2186-E12E-B2D1A62035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64992F2-0FA5-8B9D-C301-1325FF9C274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CE7A233-D8B2-3EBA-1BEF-A8A690674EC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033F447-2C5F-56BE-A13B-3C29AC84A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77CAC8D-0A46-C23A-1D96-F922B46A55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404CE8-C5DE-D5AA-91A3-3C11E71BC6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4A9DFC-7285-A6E9-5C11-437A7334B9E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BE224A-DCAB-C0D4-87AE-4E235F98D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E1B08E-FD59-FD83-53F5-516DA9BE13A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422" y="1872068"/>
            <a:ext cx="5681156" cy="413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صححوا؛ من يشرح كيف وجد الجواب؟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205091-5084-54D7-7025-43082F197FC0}"/>
              </a:ext>
            </a:extLst>
          </p:cNvPr>
          <p:cNvSpPr txBox="1"/>
          <p:nvPr/>
        </p:nvSpPr>
        <p:spPr>
          <a:xfrm>
            <a:off x="5412659" y="3399504"/>
            <a:ext cx="129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+ 3 = 8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FF5CF6-EBE1-2874-9D22-199A9BAD5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6781" y="1778666"/>
            <a:ext cx="5750439" cy="407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لهذه الصورة   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051265-67DA-20C3-AFCC-8E09E34CC6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362"/>
          <a:stretch>
            <a:fillRect/>
          </a:stretch>
        </p:blipFill>
        <p:spPr>
          <a:xfrm>
            <a:off x="2878368" y="3993321"/>
            <a:ext cx="3198182" cy="2531052"/>
          </a:xfrm>
          <a:prstGeom prst="rect">
            <a:avLst/>
          </a:prstGeom>
        </p:spPr>
      </p:pic>
      <p:sp>
        <p:nvSpPr>
          <p:cNvPr id="4" name="Flèche : haut 3">
            <a:extLst>
              <a:ext uri="{FF2B5EF4-FFF2-40B4-BE49-F238E27FC236}">
                <a16:creationId xmlns:a16="http://schemas.microsoft.com/office/drawing/2014/main" id="{EE78C1A8-2878-1A88-7C10-9370CE4B742C}"/>
              </a:ext>
            </a:extLst>
          </p:cNvPr>
          <p:cNvSpPr/>
          <p:nvPr/>
        </p:nvSpPr>
        <p:spPr>
          <a:xfrm rot="424334">
            <a:off x="4564570" y="3593120"/>
            <a:ext cx="245659" cy="477671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7AE542-97B6-6AEB-5B38-91F70EC18F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715" t="-2728" r="715" b="70052"/>
          <a:stretch>
            <a:fillRect/>
          </a:stretch>
        </p:blipFill>
        <p:spPr>
          <a:xfrm>
            <a:off x="3585883" y="2113175"/>
            <a:ext cx="2203032" cy="97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94392" y="869926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الكتابة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هي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– 2 = 3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يشرح؟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F2042F-35B2-40FE-C0D0-293A87270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555" y="1741352"/>
            <a:ext cx="1860890" cy="2511551"/>
          </a:xfrm>
          <a:prstGeom prst="rect">
            <a:avLst/>
          </a:prstGeom>
        </p:spPr>
      </p:pic>
      <p:sp>
        <p:nvSpPr>
          <p:cNvPr id="4" name="Flèche : haut 3">
            <a:extLst>
              <a:ext uri="{FF2B5EF4-FFF2-40B4-BE49-F238E27FC236}">
                <a16:creationId xmlns:a16="http://schemas.microsoft.com/office/drawing/2014/main" id="{9DFFDFFC-B694-1719-600C-595A667BC990}"/>
              </a:ext>
            </a:extLst>
          </p:cNvPr>
          <p:cNvSpPr/>
          <p:nvPr/>
        </p:nvSpPr>
        <p:spPr>
          <a:xfrm rot="424334">
            <a:off x="4449171" y="2412593"/>
            <a:ext cx="245659" cy="477671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2902D0-D284-966F-6707-9C68ECBA9D26}"/>
              </a:ext>
            </a:extLst>
          </p:cNvPr>
          <p:cNvSpPr txBox="1"/>
          <p:nvPr/>
        </p:nvSpPr>
        <p:spPr>
          <a:xfrm>
            <a:off x="3016071" y="4152061"/>
            <a:ext cx="3111859" cy="1123712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5 - 2 =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N1_P2_S1_L2">
            <a:hlinkClick r:id="" action="ppaction://media"/>
            <a:extLst>
              <a:ext uri="{FF2B5EF4-FFF2-40B4-BE49-F238E27FC236}">
                <a16:creationId xmlns:a16="http://schemas.microsoft.com/office/drawing/2014/main" id="{D5802E5A-9F4E-6377-05C9-7DEFE30E42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119" y="1963934"/>
            <a:ext cx="7727576" cy="43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للتعبير بكتابة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انطلاقا من صورة  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F43DDEA-E329-53D8-C392-E000EB9C7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393" y="2398059"/>
            <a:ext cx="5857214" cy="31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72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9C1E6D-7212-1CC5-6532-9F2C78AA5969}"/>
              </a:ext>
            </a:extLst>
          </p:cNvPr>
          <p:cNvGrpSpPr/>
          <p:nvPr/>
        </p:nvGrpSpPr>
        <p:grpSpPr>
          <a:xfrm>
            <a:off x="720724" y="1983187"/>
            <a:ext cx="5969779" cy="3866822"/>
            <a:chOff x="1216345" y="2440387"/>
            <a:chExt cx="6062380" cy="386682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DDE485-7D8D-CD6C-1285-2E3A744B9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47535" y="2440387"/>
              <a:ext cx="3031190" cy="386682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77C86C-102E-404F-353C-DFBC4CE0E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345" y="2440387"/>
              <a:ext cx="3031190" cy="3866822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0CEF81-72EA-030E-9EB3-CDB9640FFEB0}"/>
              </a:ext>
            </a:extLst>
          </p:cNvPr>
          <p:cNvSpPr/>
          <p:nvPr/>
        </p:nvSpPr>
        <p:spPr>
          <a:xfrm>
            <a:off x="3949801" y="3916598"/>
            <a:ext cx="2496516" cy="1751162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0F2A3-3C76-294E-CAB3-EB06A566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9BC9DE0-78E5-BA54-A6D8-2C2A207E8696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أنجزوا النشاط 2 ، الصفحة 72</a:t>
            </a:r>
          </a:p>
          <a:p>
            <a:pPr algn="r" rtl="1"/>
            <a:r>
              <a:rPr lang="ar-MA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F15570-383E-F345-5D8E-17B0F3843C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CE65BD-D0F8-4505-2328-29705FC5C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AE1E11C-B30D-C4EC-73A0-65BAC1458A3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9F86C2C-B7A8-A7F2-285F-2C76F35AA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1C1DF61-0562-E9B1-83B1-0E1EFEEED8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AE40C89-9D39-180A-67E6-AC91F7EEB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C595B69-33CF-4FB3-5851-DED46D23C0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DE6AFF3-F864-1A1D-4DE0-1458641CFFF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9EB9974-3DCF-C8B5-5A54-0D1A79E7B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78AC8F-6DAE-5D25-51E4-FAA5A42EA24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8E6C657-EB12-D20B-8C60-4FBFF537E0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D75B44-0C07-CFF5-1BD9-87940334BEA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CE7046-AEDC-54FB-F608-37D0A87FBA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9AED42-7E1D-10A3-053A-C194766DC3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3651" y="2196530"/>
            <a:ext cx="5876699" cy="332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D7AF-76B8-C624-DF08-7A0035D28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0796E8B-CC36-7320-72A6-A40247FF7D48}"/>
              </a:ext>
            </a:extLst>
          </p:cNvPr>
          <p:cNvSpPr txBox="1"/>
          <p:nvPr/>
        </p:nvSpPr>
        <p:spPr>
          <a:xfrm>
            <a:off x="132735" y="776257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يعين الأستاذ(ة) بعض المتعلمين للقيام إلى السبورة بالتناوب للتصحيح 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ADD6718-0C63-DF31-0203-06CF5F849CF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8A73339-A0B8-3D91-74D5-205691F98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9FB0D3E-D58F-B9C0-4B98-15DD4D4AC68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BDB845-C5C9-2F6F-CC68-7D4200F311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E2846F8-5F02-98BD-A62E-0263198043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323AFDB-338A-C721-FA7A-28C3D9A0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5CA37AB-3EAB-9C80-30FD-F58E4A47A8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07048B6-1E41-DECB-20D4-1E77E4A57F4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CF258C4-9D5E-E679-8DEB-8C6B3F1C1A3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35F9ACB-946F-C2F5-AD7C-66CA4B97517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E836773-DF91-8209-9C08-B75F2F435A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26A039-B36F-6352-E7F1-12C4764F29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1DEA45-60FA-C1C8-B821-D0DDD61C80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A7386C-439C-F14D-C373-2AE0D1A9A2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3651" y="2196530"/>
            <a:ext cx="5876699" cy="332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9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B2BDB7-248F-D308-9800-4B04D5B25787}"/>
              </a:ext>
            </a:extLst>
          </p:cNvPr>
          <p:cNvSpPr txBox="1"/>
          <p:nvPr/>
        </p:nvSpPr>
        <p:spPr>
          <a:xfrm>
            <a:off x="3324691" y="3455127"/>
            <a:ext cx="100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016E61-CF72-2A2A-0B2E-D3B007924564}"/>
              </a:ext>
            </a:extLst>
          </p:cNvPr>
          <p:cNvSpPr txBox="1"/>
          <p:nvPr/>
        </p:nvSpPr>
        <p:spPr>
          <a:xfrm>
            <a:off x="5353655" y="3456296"/>
            <a:ext cx="1559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– 4 = 4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0A2842-179E-343B-4CB8-C5E90CE83568}"/>
              </a:ext>
            </a:extLst>
          </p:cNvPr>
          <p:cNvSpPr txBox="1"/>
          <p:nvPr/>
        </p:nvSpPr>
        <p:spPr>
          <a:xfrm>
            <a:off x="2178736" y="5062193"/>
            <a:ext cx="1559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– 3 = 5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AD774E-FA49-607E-64FA-33216406FA45}"/>
              </a:ext>
            </a:extLst>
          </p:cNvPr>
          <p:cNvSpPr txBox="1"/>
          <p:nvPr/>
        </p:nvSpPr>
        <p:spPr>
          <a:xfrm>
            <a:off x="5430536" y="5062193"/>
            <a:ext cx="1559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– 2 = 5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66D6E03-4D7D-2529-106A-2A20BD780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4514" y="2277780"/>
            <a:ext cx="6014972" cy="340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مجموع العددين 6 و3  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2EE147-F3A9-56C5-9DFB-71ACED808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603C48-A6F4-B903-8425-D2BD0225FF86}"/>
              </a:ext>
            </a:extLst>
          </p:cNvPr>
          <p:cNvSpPr txBox="1"/>
          <p:nvPr/>
        </p:nvSpPr>
        <p:spPr>
          <a:xfrm>
            <a:off x="3302420" y="3824515"/>
            <a:ext cx="2539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مجموع العددين 6 و3 هو 9 أي 9 = 3 + 6   من يقوم ليشرح؟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C9BAB0-3E47-3F54-2A46-558FC99F1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FDBCB4F-C6AD-7A17-1B0A-C2A269229EB4}"/>
              </a:ext>
            </a:extLst>
          </p:cNvPr>
          <p:cNvSpPr txBox="1"/>
          <p:nvPr/>
        </p:nvSpPr>
        <p:spPr>
          <a:xfrm>
            <a:off x="3302419" y="3824515"/>
            <a:ext cx="3384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9A2A88-8CA6-363A-2008-E0EE73233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1308" y="2614722"/>
            <a:ext cx="734939" cy="2431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002688-543D-6275-3CFF-3822D5033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030" y="2595995"/>
            <a:ext cx="734939" cy="2431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70868B-8B32-A853-E59E-EF8DB3B64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865" y="2591942"/>
            <a:ext cx="734939" cy="24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3741" y="907325"/>
            <a:ext cx="737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سنتعلم مع ندى ومجد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مجموع عددين باستعمال المستقيم العددي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580085-36B7-08CE-352C-89712093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16419-AE24-10CB-790B-717FA94D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5C1A4-DCAB-C326-2D6E-42A1335E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B4C930-2D61-6F1A-BB30-BE251C1563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B504C16-8A71-633D-5205-FD991539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8E8B7CF-7C86-295E-9D00-8434552FC1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6A0F75-67D0-50EC-D963-591FE4E22C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0933AA-61B0-883B-F8BC-95FCC8EC90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A1D4A5-BF51-6506-37E1-4E646FED44C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1ED31C04-187F-EC1E-546D-352DCCCA7EF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E8FEE6-9F17-2389-A586-9D34828CDB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65CA390-D940-D802-9E21-B510EC4DA01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E261DC-BDF1-4333-CA61-75B9AACAE60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38F6F4-96FD-9AC0-93AB-514E5A5ECD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D7A3C0-B456-1CED-085E-6A85091D16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_P2_S1_L3">
            <a:hlinkClick r:id="" action="ppaction://media"/>
            <a:extLst>
              <a:ext uri="{FF2B5EF4-FFF2-40B4-BE49-F238E27FC236}">
                <a16:creationId xmlns:a16="http://schemas.microsoft.com/office/drawing/2014/main" id="{EE04AEA3-6E8F-6F79-29A6-523615B515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0965" y="1948703"/>
            <a:ext cx="7014384" cy="394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 مجموع عددين باستعمال المستقيم العددي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6CC0230-862F-E2B4-A0E0-E373A7D8C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699" y="2043952"/>
            <a:ext cx="6555584" cy="37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الدرس3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CF11-D86D-FC12-E658-1F299D2F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085E3A-4743-78AD-0CBF-F3A821834FBD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72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A0A8356-7BCC-C0A3-B79C-68848640402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0E6133-6606-9A46-753F-031B4D906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C856E73-A8B0-2904-D4B9-DE604269B7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7D41916-90F1-EB45-D06F-1B66E55569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AE232F7-86FE-0B20-E744-C08410D80C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CB7A58C-A8F6-A320-917B-0A9A820034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13E6BC8-EC9C-80A4-D6B6-406BA9768E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DD2DC6-824A-553C-F28A-5591B1D555F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B8B3B8-E434-27C5-FF89-71DCD0CFFC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E1E1A3-9CF3-0C72-6356-ACC1D31CE9A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FEA16F1-787F-4281-E502-5CDF02EBE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FCA584C-0DF2-6436-3518-2583051D9E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253C4C-9EEE-9460-CB9A-AF085CC7B0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E6C5B-F8E1-B4A8-7527-ABF03DD01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28860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5B6538-535E-E197-CF7E-D64F8CD94BE1}"/>
              </a:ext>
            </a:extLst>
          </p:cNvPr>
          <p:cNvGrpSpPr/>
          <p:nvPr/>
        </p:nvGrpSpPr>
        <p:grpSpPr>
          <a:xfrm>
            <a:off x="720724" y="1983187"/>
            <a:ext cx="6062380" cy="3866822"/>
            <a:chOff x="1216345" y="2440387"/>
            <a:chExt cx="6062380" cy="386682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C7DDA9F-38D5-3D99-F551-AF9165536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7535" y="2440387"/>
              <a:ext cx="3031190" cy="386682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BB274C0-7CF7-BD4A-6192-DC8035B4F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6345" y="2440387"/>
              <a:ext cx="3031190" cy="3866822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54898E-DAC3-9B59-74B7-AB6FEA24AF8A}"/>
              </a:ext>
            </a:extLst>
          </p:cNvPr>
          <p:cNvSpPr/>
          <p:nvPr/>
        </p:nvSpPr>
        <p:spPr>
          <a:xfrm>
            <a:off x="832361" y="2224585"/>
            <a:ext cx="2717081" cy="136477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2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84FC-E3C5-9335-C8EC-F2DACB10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6CF5B-3612-F9BE-1347-84592547996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 رقم 3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574EC3-6E2D-7AFE-CFD6-CFF80329B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E2DC8BB-D540-45A1-2104-96C797179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68853-E3FF-A698-CD6F-210A2C9269C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7F78225-9EC5-0318-5F8E-A92957AC47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BAE871-0217-2FD2-B199-045BC905C5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E87D7AA-6655-93AC-F6BC-3F189EF93B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1171BA-E959-A1A5-BE45-AB2952209A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62C66A8-6D85-BB0F-8610-F696A216543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E3DBB4F-FA0D-0706-32CB-D0771416F0F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81C3FD1-F821-2C81-36BB-6577E962FD8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47F5B7E-BE21-4597-C4A3-A105E264464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84069C-72FE-BEA2-7866-B1671B00F3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CD5476-F551-37C5-2482-F022FF1365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B3B451-28AD-61CC-8FE0-D3BAF9B8C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37" y="2083115"/>
            <a:ext cx="2515227" cy="4690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7ABBE6-2D02-2E83-7C96-19E2AAF39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680" y="2083115"/>
            <a:ext cx="6382641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4222-BBC7-92B7-3792-6696E38A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1B31F9B-64AF-8271-E326-472BCCAD111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: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C09B702-8B2C-1DF2-E656-F6A5D632C5B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F3BBB88-3F33-63EB-49EA-06F965D84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030AFD-9123-EEFE-0A8B-D9ED34CBAF3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617C540-3DBA-2D25-792F-128515BDBC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2A2A70B-5F7F-5A3F-9B1D-B983AF35AB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1A7F3C9-87E3-A527-5093-6FF806DBC13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EE20D4AC-BB61-13A6-0DBA-74712A1AB7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E705FE-C226-D3A9-E5F3-AE17B6CBB21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83F316E0-B7DA-7575-1ECD-D38609E9555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1C899DF-712A-8809-DFCB-E7EC751EF93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93367BD-CA59-C9EB-0261-F01035D2281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F7DBAC7-4542-3917-98A9-76F21DC7F7A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2E40DC-F35F-D992-F104-1015A598AB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8A518C-D239-728D-7067-700D72A00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37" y="2083115"/>
            <a:ext cx="2515227" cy="4690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CC0FA9-A448-6525-0410-02283C50F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680" y="2083115"/>
            <a:ext cx="6382641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3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C2C94-984D-AEB4-B87E-BDDBB3B3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793DA5-6C1A-B11B-6347-94E9907C3C2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10063B0-A135-C05B-D3C2-9CE7667208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B5BD879-392B-FADF-C62C-CDC7B9D2B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1746E3B-0BC0-89F9-A2B6-160748EF4FE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0EF7A71-9127-25F9-14CA-A75ECD909A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9B34F-5213-2957-D3CA-74C299815B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8256116-965B-EF8E-CA69-28293AB1D8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213BE09-550B-0AEC-A52D-F47771DC13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685C297-509E-678E-5561-9814FF7456F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4B1CC58-B411-91F2-A7F9-2BEF88DA94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FE8209-2830-A8EE-FA34-339E7E24342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2973A98-ECB6-BBF3-45E9-6A234DDEE04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D239DD5-84C4-4D74-810A-039009A489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1C67D3-3C30-33B1-09A5-F20A92DFAD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A605D7-6A7F-6479-2F0F-90DC88ED7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067" y="2624645"/>
            <a:ext cx="311686" cy="1928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AC7096-CF2C-A172-19E3-DF000120C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105" y="2623769"/>
            <a:ext cx="311686" cy="1928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30613B-AB27-56DF-7B89-CFC254C77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895" y="2623769"/>
            <a:ext cx="311686" cy="19284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C1DF79-D9B8-F6A0-B70F-8D4548789723}"/>
              </a:ext>
            </a:extLst>
          </p:cNvPr>
          <p:cNvSpPr txBox="1"/>
          <p:nvPr/>
        </p:nvSpPr>
        <p:spPr>
          <a:xfrm>
            <a:off x="3233105" y="3266240"/>
            <a:ext cx="424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F30EDC-D8B7-5060-DC6E-D0723DD2275F}"/>
              </a:ext>
            </a:extLst>
          </p:cNvPr>
          <p:cNvSpPr txBox="1"/>
          <p:nvPr/>
        </p:nvSpPr>
        <p:spPr>
          <a:xfrm>
            <a:off x="6317229" y="3290097"/>
            <a:ext cx="424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09F29C7-7D42-EC39-F41F-4C8DE8B58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235" y="2713198"/>
            <a:ext cx="311686" cy="1928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6572C4-A0D5-FB91-80CE-FEBCC8D2A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273" y="2713198"/>
            <a:ext cx="311686" cy="19284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2866D9-4BA1-0860-2FC3-D3335420D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555" y="4269981"/>
            <a:ext cx="311686" cy="1928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74C8AF-E5BC-7202-F0AB-10B85E2DC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318" y="4269981"/>
            <a:ext cx="311686" cy="19284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8D76A8-0F4E-D56E-32B1-57E61E4A9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138" y="4269981"/>
            <a:ext cx="311686" cy="1928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1118EE-0B34-110F-BA10-1E6A114C2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029" y="4255790"/>
            <a:ext cx="311686" cy="192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CCD5B48-8CCA-2D95-13AF-0303F839D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516" y="4269981"/>
            <a:ext cx="311686" cy="19284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077F99B-3A29-8AE5-260D-921D5AE73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549" y="4255790"/>
            <a:ext cx="311686" cy="19284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6DC4546-F5EB-C4DB-CFEC-C1C02F2E5AF6}"/>
              </a:ext>
            </a:extLst>
          </p:cNvPr>
          <p:cNvSpPr txBox="1"/>
          <p:nvPr/>
        </p:nvSpPr>
        <p:spPr>
          <a:xfrm>
            <a:off x="3224323" y="4999825"/>
            <a:ext cx="424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93293AD-AD54-14B3-4F99-0C96270AC266}"/>
              </a:ext>
            </a:extLst>
          </p:cNvPr>
          <p:cNvSpPr txBox="1"/>
          <p:nvPr/>
        </p:nvSpPr>
        <p:spPr>
          <a:xfrm>
            <a:off x="6305206" y="4994520"/>
            <a:ext cx="424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0ACED7B3-1769-ED37-9652-0563F8CCE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206" y="2124631"/>
            <a:ext cx="6392876" cy="356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  اكتبوا على الألواح فرق العددين 8 و 3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F7FB6F-FC09-D27B-6694-F75CD0AE0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0EB7A5-03B2-06ED-EF73-F78EAACE77E5}"/>
              </a:ext>
            </a:extLst>
          </p:cNvPr>
          <p:cNvSpPr txBox="1"/>
          <p:nvPr/>
        </p:nvSpPr>
        <p:spPr>
          <a:xfrm>
            <a:off x="3302420" y="3824515"/>
            <a:ext cx="2539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الفرق بين 8 و3 هو 5 أي 5 = 3 – 8    من يشرح؟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EDC878-FA07-6485-8F22-18F564B10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202DFFA-2F1D-96E1-ED07-C871A6735D27}"/>
              </a:ext>
            </a:extLst>
          </p:cNvPr>
          <p:cNvSpPr txBox="1"/>
          <p:nvPr/>
        </p:nvSpPr>
        <p:spPr>
          <a:xfrm>
            <a:off x="3302419" y="3824515"/>
            <a:ext cx="3014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– 3 =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808C65C-CFD4-00AF-2473-5AC8EDB79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10666" flipV="1">
            <a:off x="5748425" y="2323492"/>
            <a:ext cx="734939" cy="48944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2439D7-B87B-96C4-1E9C-2262938FE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10666" flipV="1">
            <a:off x="5074524" y="2352172"/>
            <a:ext cx="734939" cy="48944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590329-9434-2A4D-FDAD-CB4453BFC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10666" flipV="1">
            <a:off x="4430828" y="2352173"/>
            <a:ext cx="734939" cy="48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5606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E708BFA-D62E-7AD3-84DA-93CF252D0F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E2F11D-AEB4-FA34-91C3-528C6D6B3C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944F1F-9467-40D8-07C2-389B5D3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386AB2-B1EF-54D2-DF06-B3FC46887D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C209DA-6736-552D-64F6-C003ED4FD0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A01B5E-1D78-16C1-0D0E-77DA4E27AB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0D101D-35C5-5C29-6669-5F5F246B43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8DEF4B-6B2C-CB22-EEAE-33D038BDE7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43038FB-580B-9C13-FEB4-032CC0540F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E5917C-A6C9-5EC0-3E15-FAE5AA39C4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E592808-8C9A-1111-530D-486E4A2C18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E13D91-5669-9BBD-6778-DC5ADA74AE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6A5B96-AA20-8C46-53AC-FB0ADC16B0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N1_P2_S1_L4">
            <a:hlinkClick r:id="" action="ppaction://media"/>
            <a:extLst>
              <a:ext uri="{FF2B5EF4-FFF2-40B4-BE49-F238E27FC236}">
                <a16:creationId xmlns:a16="http://schemas.microsoft.com/office/drawing/2014/main" id="{BC16B13B-3240-0FB9-D499-D24A2AC741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7130" y="1859730"/>
            <a:ext cx="7953482" cy="4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0343" y="92786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فرق عددين باستعمال المستقيم العددي 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399D24-6A10-2886-6D1E-A7DFA2DC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0853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BE7869-A7C1-433C-3679-5B0239CC35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FD8318-FB54-7EBB-F921-CB7053582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2B6258-94DB-D88D-A001-1071BF66B3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90FBD63-3F97-3175-A918-72F54F7D47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741000-4153-06B1-AFC9-5C952A8A0E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678A45-D02F-DDCC-DEC3-BD9C21843B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970C2CD-8215-754A-1062-A1155475FF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0BA79C-98D9-3D58-E0DC-2448A6BAF8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922838C-4B3E-607C-12D8-F42512BD652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E0FA19D-6725-BB30-1018-28C648CBF0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D612883-017F-375C-34DA-D2978C0BD4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3758FC-D272-A004-AED9-7667362F58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AE337EC1-F1CF-D900-E8A1-7B5AF8E85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772" y="2106706"/>
            <a:ext cx="6682456" cy="381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73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76AE12F-6ACE-96E0-2429-3C1665EBFE0A}"/>
              </a:ext>
            </a:extLst>
          </p:cNvPr>
          <p:cNvGrpSpPr/>
          <p:nvPr/>
        </p:nvGrpSpPr>
        <p:grpSpPr>
          <a:xfrm>
            <a:off x="720724" y="1983187"/>
            <a:ext cx="6062380" cy="3866822"/>
            <a:chOff x="1216345" y="2440387"/>
            <a:chExt cx="6062380" cy="386682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4124E93-706D-3031-A3E9-FBB049115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7535" y="2440387"/>
              <a:ext cx="3031190" cy="386682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26BBE1-59A6-392A-1BC2-7065DB115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6345" y="2440387"/>
              <a:ext cx="3031190" cy="3866822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843343" y="3534770"/>
            <a:ext cx="2730820" cy="124194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A160CA-D134-FB26-C562-88E58B811B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643" y="2119788"/>
            <a:ext cx="6542463" cy="37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4AF351-1975-844A-2FF9-DEAF0F376D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643" y="2119788"/>
            <a:ext cx="6542463" cy="37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E207EF0-77BD-9122-72EF-0E0527B92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5010" y="2090201"/>
            <a:ext cx="6373980" cy="356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72 و73</a:t>
            </a:r>
            <a:endParaRPr lang="ar-MA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C40F29-F119-AF16-ECAC-31EE7F4E9E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16A3958-F554-215B-83C9-49464DA4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4EBC8C5-C486-CBC0-6D25-E0038B9A37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70E6D7-E388-30E3-6B63-87A4CEA53C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6F906C8-773E-C916-401C-D953D68CDB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AA0B05-7796-F66F-DA71-21EC97B88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DD789A9-9E6B-FE0F-A0D8-9F490955F4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78DDD0-0A66-561C-7415-1931620DCE3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52B7E11-A505-D9B3-653C-F48E0A1F4FB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C5BFE5-D321-F132-B395-B1A08560233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8BC48C8-BBF5-2400-DA32-4F9E7D3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755394-87CD-165F-6AEE-83329C8FBB2A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99D9FFC-F295-C472-69BC-D60AB0368A76}"/>
              </a:ext>
            </a:extLst>
          </p:cNvPr>
          <p:cNvGrpSpPr/>
          <p:nvPr/>
        </p:nvGrpSpPr>
        <p:grpSpPr>
          <a:xfrm>
            <a:off x="1503704" y="1914949"/>
            <a:ext cx="6062380" cy="3866822"/>
            <a:chOff x="1216345" y="2440387"/>
            <a:chExt cx="6062380" cy="386682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AF441-8BB9-2E6D-524C-9B373CFAC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7535" y="2440387"/>
              <a:ext cx="3031190" cy="386682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DF066DE-C9D2-3893-E215-6B9DF5155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6345" y="2440387"/>
              <a:ext cx="3031190" cy="38668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17008</TotalTime>
  <Words>1388</Words>
  <Application>Microsoft Office PowerPoint</Application>
  <PresentationFormat>Affichage à l'écran (4:3)</PresentationFormat>
  <Paragraphs>508</Paragraphs>
  <Slides>66</Slides>
  <Notes>14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66</vt:i4>
      </vt:variant>
    </vt:vector>
  </HeadingPairs>
  <TitlesOfParts>
    <vt:vector size="82" baseType="lpstr">
      <vt:lpstr>Effra CC Arbc</vt:lpstr>
      <vt:lpstr>Wingdings</vt:lpstr>
      <vt:lpstr>Dosis</vt:lpstr>
      <vt:lpstr>Aptos Display</vt:lpstr>
      <vt:lpstr>Dosis SemiBold</vt:lpstr>
      <vt:lpstr>Calibri</vt:lpstr>
      <vt:lpstr>Aptos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174</cp:revision>
  <cp:lastPrinted>2025-08-13T10:11:39Z</cp:lastPrinted>
  <dcterms:created xsi:type="dcterms:W3CDTF">2025-08-01T12:31:49Z</dcterms:created>
  <dcterms:modified xsi:type="dcterms:W3CDTF">2025-12-10T09:39:27Z</dcterms:modified>
</cp:coreProperties>
</file>