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3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</p:sldMasterIdLst>
  <p:notesMasterIdLst>
    <p:notesMasterId r:id="rId69"/>
  </p:notesMasterIdLst>
  <p:sldIdLst>
    <p:sldId id="257" r:id="rId15"/>
    <p:sldId id="1029" r:id="rId16"/>
    <p:sldId id="951" r:id="rId17"/>
    <p:sldId id="1203" r:id="rId18"/>
    <p:sldId id="728" r:id="rId19"/>
    <p:sldId id="1098" r:id="rId20"/>
    <p:sldId id="1184" r:id="rId21"/>
    <p:sldId id="1147" r:id="rId22"/>
    <p:sldId id="1116" r:id="rId23"/>
    <p:sldId id="1117" r:id="rId24"/>
    <p:sldId id="1208" r:id="rId25"/>
    <p:sldId id="1209" r:id="rId26"/>
    <p:sldId id="1159" r:id="rId27"/>
    <p:sldId id="1163" r:id="rId28"/>
    <p:sldId id="1164" r:id="rId29"/>
    <p:sldId id="1165" r:id="rId30"/>
    <p:sldId id="1124" r:id="rId31"/>
    <p:sldId id="1166" r:id="rId32"/>
    <p:sldId id="1167" r:id="rId33"/>
    <p:sldId id="1168" r:id="rId34"/>
    <p:sldId id="1095" r:id="rId35"/>
    <p:sldId id="1126" r:id="rId36"/>
    <p:sldId id="1102" r:id="rId37"/>
    <p:sldId id="1101" r:id="rId38"/>
    <p:sldId id="1129" r:id="rId39"/>
    <p:sldId id="1148" r:id="rId40"/>
    <p:sldId id="1092" r:id="rId41"/>
    <p:sldId id="1156" r:id="rId42"/>
    <p:sldId id="1035" r:id="rId43"/>
    <p:sldId id="715" r:id="rId44"/>
    <p:sldId id="1205" r:id="rId45"/>
    <p:sldId id="1207" r:id="rId46"/>
    <p:sldId id="1206" r:id="rId47"/>
    <p:sldId id="1088" r:id="rId48"/>
    <p:sldId id="1153" r:id="rId49"/>
    <p:sldId id="1210" r:id="rId50"/>
    <p:sldId id="1211" r:id="rId51"/>
    <p:sldId id="1103" r:id="rId52"/>
    <p:sldId id="1161" r:id="rId53"/>
    <p:sldId id="1212" r:id="rId54"/>
    <p:sldId id="1216" r:id="rId55"/>
    <p:sldId id="1104" r:id="rId56"/>
    <p:sldId id="1162" r:id="rId57"/>
    <p:sldId id="1034" r:id="rId58"/>
    <p:sldId id="1217" r:id="rId59"/>
    <p:sldId id="1218" r:id="rId60"/>
    <p:sldId id="1219" r:id="rId61"/>
    <p:sldId id="1221" r:id="rId62"/>
    <p:sldId id="1222" r:id="rId63"/>
    <p:sldId id="1223" r:id="rId64"/>
    <p:sldId id="1224" r:id="rId65"/>
    <p:sldId id="1220" r:id="rId66"/>
    <p:sldId id="1214" r:id="rId67"/>
    <p:sldId id="1215" r:id="rId68"/>
  </p:sldIdLst>
  <p:sldSz cx="9144000" cy="6858000" type="screen4x3"/>
  <p:notesSz cx="6735763" cy="9866313"/>
  <p:embeddedFontLst>
    <p:embeddedFont>
      <p:font typeface="Dosis" pitchFamily="2" charset="0"/>
      <p:regular r:id="rId70"/>
      <p:bold r:id="rId71"/>
    </p:embeddedFont>
    <p:embeddedFont>
      <p:font typeface="Dosis ExtraBold" pitchFamily="2" charset="0"/>
      <p:bold r:id="rId72"/>
    </p:embeddedFont>
    <p:embeddedFont>
      <p:font typeface="Dosis Medium" pitchFamily="2" charset="0"/>
      <p:regular r:id="rId73"/>
    </p:embeddedFont>
    <p:embeddedFont>
      <p:font typeface="Dosis SemiBold" pitchFamily="2" charset="0"/>
      <p:bold r:id="rId74"/>
    </p:embeddedFont>
    <p:embeddedFont>
      <p:font typeface="Mistral" panose="03090702030407020403" pitchFamily="66" charset="0"/>
      <p:regular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B5377"/>
    <a:srgbClr val="424D7B"/>
    <a:srgbClr val="565F88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251A3D-6856-4DA1-8089-C648E0B4738A}" v="70" dt="2025-12-13T23:47:17.8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font" Target="fonts/font5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notesMaster" Target="notesMasters/notesMaster1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font" Target="fonts/font3.fntdata"/><Relationship Id="rId80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font" Target="fonts/font4.fntdata"/><Relationship Id="rId78" Type="http://schemas.openxmlformats.org/officeDocument/2006/relationships/theme" Target="theme/theme1.xml"/><Relationship Id="rId8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25/12/2025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CFCB1-15A5-7D2C-BC79-FAE4BA756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91ECFB-C3BF-E97C-FC0D-D90715995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E9E3EE-1648-9034-A56A-24B6819B78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378F36-F288-2BBD-44A8-58A24D9005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4191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421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84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995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066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7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823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616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90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677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106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25/12/2025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187491" y="17464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R2VISION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747950" y="177498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874" y="233099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634" y="241965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4613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6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6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6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Relationship Id="rId9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66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2.xml"/><Relationship Id="rId5" Type="http://schemas.openxmlformats.org/officeDocument/2006/relationships/image" Target="../media/image3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16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5.xml"/><Relationship Id="rId5" Type="http://schemas.openxmlformats.org/officeDocument/2006/relationships/image" Target="../media/image370.png"/><Relationship Id="rId4" Type="http://schemas.openxmlformats.org/officeDocument/2006/relationships/customXml" Target="../ink/ink14.xml"/><Relationship Id="rId9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1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7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4.png"/><Relationship Id="rId5" Type="http://schemas.openxmlformats.org/officeDocument/2006/relationships/image" Target="../media/image71.gif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7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4.png"/><Relationship Id="rId5" Type="http://schemas.openxmlformats.org/officeDocument/2006/relationships/image" Target="../media/image71.gif"/><Relationship Id="rId4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0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2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B38780-CE50-2F71-1336-3DF3C2AB1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Image 11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A85D5CBF-57C1-7FD4-8998-216C592EA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193" y="2521018"/>
            <a:ext cx="1654403" cy="2463507"/>
          </a:xfrm>
          <a:prstGeom prst="rect">
            <a:avLst/>
          </a:prstGeom>
        </p:spPr>
      </p:pic>
      <p:pic>
        <p:nvPicPr>
          <p:cNvPr id="13" name="Image 12" descr="Une image contenant texte, ordinateur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9252E48-DAFA-F912-B429-7CBAA0D07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4" y="2577235"/>
            <a:ext cx="1633805" cy="2515681"/>
          </a:xfrm>
          <a:prstGeom prst="rect">
            <a:avLst/>
          </a:prstGeom>
        </p:spPr>
      </p:pic>
      <p:pic>
        <p:nvPicPr>
          <p:cNvPr id="14" name="Image 13" descr="Une image contenant texte, Visage humain,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1F98CEF-F1BC-2292-DD09-5F73C31438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81" y="2606236"/>
            <a:ext cx="1633805" cy="2486680"/>
          </a:xfrm>
          <a:prstGeom prst="rect">
            <a:avLst/>
          </a:prstGeom>
        </p:spPr>
      </p:pic>
      <p:pic>
        <p:nvPicPr>
          <p:cNvPr id="15" name="Image 14" descr="Une image contenant texte, Appareils électroniques, ordinateur, Visage humain&#10;&#10;Le contenu généré par l’IA peut être incorrect.">
            <a:extLst>
              <a:ext uri="{FF2B5EF4-FFF2-40B4-BE49-F238E27FC236}">
                <a16:creationId xmlns:a16="http://schemas.microsoft.com/office/drawing/2014/main" id="{22FCFDC2-A227-A64D-5439-4F4DA39490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158" y="2629408"/>
            <a:ext cx="1647005" cy="2463508"/>
          </a:xfrm>
          <a:prstGeom prst="rect">
            <a:avLst/>
          </a:prstGeom>
        </p:spPr>
      </p:pic>
      <p:pic>
        <p:nvPicPr>
          <p:cNvPr id="16" name="Image 15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237BAD8-8F96-1969-E84D-F4D23B559C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628" y="2566500"/>
            <a:ext cx="1633805" cy="246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– Phrases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895736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(fluidité et compréhension)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E30FF5E5-2A03-9C55-FE58-1A60B188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9D549B6-AD2E-6C40-345C-BE2E1EF01B4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9F35E8-8EF4-77BB-E633-7805B9C766B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F44902-1F21-A533-063B-C2C07D67D5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1BA6C605-8D0E-9FDA-A9AC-27E17BBB73F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7ED17C7-1763-2B8B-348F-B42DA7ADE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277" y="4993413"/>
            <a:ext cx="3828620" cy="13656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6A9D204-A0F3-C7E2-9D46-02097E58CFA7}"/>
              </a:ext>
            </a:extLst>
          </p:cNvPr>
          <p:cNvSpPr txBox="1"/>
          <p:nvPr/>
        </p:nvSpPr>
        <p:spPr>
          <a:xfrm>
            <a:off x="5020709" y="558445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b="1" dirty="0">
                <a:solidFill>
                  <a:srgbClr val="565F88"/>
                </a:solidFill>
                <a:latin typeface="Dosis SemiBold" pitchFamily="2" charset="0"/>
              </a:rPr>
              <a:t>Lecture offerte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8DA228D0-7657-8D64-0E1F-D94DDA2F7560}"/>
              </a:ext>
            </a:extLst>
          </p:cNvPr>
          <p:cNvSpPr/>
          <p:nvPr/>
        </p:nvSpPr>
        <p:spPr>
          <a:xfrm>
            <a:off x="4946587" y="499158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8018BB3-AC7E-2C29-F121-217F17C61637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0C2EFDD-D49E-18CD-515B-E47512F24E5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5B92482C-FCDB-5589-C99C-ACF2230446F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780EA24D-55FD-E206-F151-A747F6C6558D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</a:t>
            </a:r>
            <a:r>
              <a:rPr lang="fr-FR" dirty="0">
                <a:solidFill>
                  <a:srgbClr val="565F88"/>
                </a:solidFill>
              </a:rPr>
              <a:t>un paragraphe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:Samir et le fantôme 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Ecrire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un paragraphe.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4546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qui s’achève.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18227639-A7FF-D6B8-A8B2-AEDA8BC0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Utile – La concentration – Bon – Mauvais– Violent – Trop.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81B92C0A-F247-7A70-336D-E01659F1AD28}"/>
              </a:ext>
            </a:extLst>
          </p:cNvPr>
          <p:cNvSpPr txBox="1">
            <a:spLocks/>
          </p:cNvSpPr>
          <p:nvPr/>
        </p:nvSpPr>
        <p:spPr>
          <a:xfrm>
            <a:off x="1088081" y="3482709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B5377"/>
                </a:solidFill>
                <a:latin typeface="Dosis SemiBold" pitchFamily="2" charset="0"/>
              </a:rPr>
              <a:t>Utile </a:t>
            </a:r>
          </a:p>
        </p:txBody>
      </p:sp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E879BAAA-7DC4-768C-FAAA-F8F113BD17BB}"/>
              </a:ext>
            </a:extLst>
          </p:cNvPr>
          <p:cNvSpPr txBox="1">
            <a:spLocks/>
          </p:cNvSpPr>
          <p:nvPr/>
        </p:nvSpPr>
        <p:spPr>
          <a:xfrm>
            <a:off x="1267826" y="5751738"/>
            <a:ext cx="162025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Mauvais </a:t>
            </a:r>
            <a:endParaRPr lang="fr-MA" sz="24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DECC2E67-EAE3-0062-6F2A-6E542B2866EC}"/>
              </a:ext>
            </a:extLst>
          </p:cNvPr>
          <p:cNvSpPr txBox="1">
            <a:spLocks/>
          </p:cNvSpPr>
          <p:nvPr/>
        </p:nvSpPr>
        <p:spPr>
          <a:xfrm>
            <a:off x="6318637" y="5752776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B5377"/>
                </a:solidFill>
                <a:latin typeface="Dosis SemiBold" pitchFamily="2" charset="0"/>
              </a:rPr>
              <a:t>Trop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2D3DA95-C376-A8C1-C1E9-66268AAFA4FC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Bon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C9B38689-3126-545A-044C-B1F494C59BDA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La concentration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D438FC2E-EE0D-2289-6BBF-FA62A32F259E}"/>
              </a:ext>
            </a:extLst>
          </p:cNvPr>
          <p:cNvSpPr txBox="1">
            <a:spLocks/>
          </p:cNvSpPr>
          <p:nvPr/>
        </p:nvSpPr>
        <p:spPr>
          <a:xfrm>
            <a:off x="3485965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Violent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8A88018-E5AD-87F3-0B41-EFE6285DF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1881565"/>
            <a:ext cx="1440000" cy="144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54CADD-1061-EE80-2F1D-FB39DFC19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029" y="1881565"/>
            <a:ext cx="1440000" cy="14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7057DF-71E0-968F-CC53-308266569B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81565"/>
            <a:ext cx="1440000" cy="14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C025C1-D828-6119-FC1A-DDFC78FB2F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D7A79C3-A436-87AB-5A4D-79157270BD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4" y="4119052"/>
            <a:ext cx="1440000" cy="144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6FAE6D-A64B-F003-EDF1-6BEBC10449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En ligne – Fatiguer – Amusant – Développer – Jeux vidéo -Oublier.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34813FA5-FF5C-3C3D-22AB-784492A61132}"/>
              </a:ext>
            </a:extLst>
          </p:cNvPr>
          <p:cNvSpPr txBox="1">
            <a:spLocks/>
          </p:cNvSpPr>
          <p:nvPr/>
        </p:nvSpPr>
        <p:spPr>
          <a:xfrm>
            <a:off x="1160410" y="3585216"/>
            <a:ext cx="202502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En ligne </a:t>
            </a:r>
            <a:endParaRPr lang="fr-MA" sz="24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EF36BD95-3A01-0A5F-D137-692F3D84D72D}"/>
              </a:ext>
            </a:extLst>
          </p:cNvPr>
          <p:cNvSpPr txBox="1">
            <a:spLocks/>
          </p:cNvSpPr>
          <p:nvPr/>
        </p:nvSpPr>
        <p:spPr>
          <a:xfrm>
            <a:off x="5945412" y="5803813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Oublier </a:t>
            </a:r>
            <a:endParaRPr lang="fr-MA" sz="24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B75A67C4-E526-9544-796C-939EFBA25602}"/>
              </a:ext>
            </a:extLst>
          </p:cNvPr>
          <p:cNvSpPr txBox="1">
            <a:spLocks/>
          </p:cNvSpPr>
          <p:nvPr/>
        </p:nvSpPr>
        <p:spPr>
          <a:xfrm>
            <a:off x="3237090" y="3585216"/>
            <a:ext cx="268249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Fatiguer</a:t>
            </a:r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74A65EF4-1BB3-AF34-850F-839D851A50C1}"/>
              </a:ext>
            </a:extLst>
          </p:cNvPr>
          <p:cNvSpPr txBox="1">
            <a:spLocks/>
          </p:cNvSpPr>
          <p:nvPr/>
        </p:nvSpPr>
        <p:spPr>
          <a:xfrm>
            <a:off x="1288304" y="5831088"/>
            <a:ext cx="2025024" cy="29198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Développer</a:t>
            </a:r>
          </a:p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</a:t>
            </a:r>
          </a:p>
          <a:p>
            <a:pPr marL="0" indent="0" algn="ctr">
              <a:buNone/>
            </a:pPr>
            <a:endParaRPr lang="fr-MA" sz="24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CD9F298-79A2-BE13-61F8-40AAEE67FC78}"/>
              </a:ext>
            </a:extLst>
          </p:cNvPr>
          <p:cNvSpPr txBox="1">
            <a:spLocks/>
          </p:cNvSpPr>
          <p:nvPr/>
        </p:nvSpPr>
        <p:spPr>
          <a:xfrm>
            <a:off x="3852000" y="583108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defRPr/>
            </a:pPr>
            <a:r>
              <a:rPr lang="fr-FR" dirty="0">
                <a:solidFill>
                  <a:srgbClr val="4B5377"/>
                </a:solidFill>
                <a:latin typeface="Dosis SemiBold" pitchFamily="2" charset="0"/>
              </a:rPr>
              <a:t>Jeux vidéo </a:t>
            </a:r>
            <a:endParaRPr kumimoji="0" lang="fr-MA" i="0" u="none" strike="noStrike" kern="1200" cap="none" spc="0" normalizeH="0" baseline="0" noProof="0" dirty="0">
              <a:ln w="0"/>
              <a:solidFill>
                <a:srgbClr val="4B5377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2AA0A02A-3AA2-CC8B-614A-CAF44354476D}"/>
              </a:ext>
            </a:extLst>
          </p:cNvPr>
          <p:cNvSpPr txBox="1">
            <a:spLocks/>
          </p:cNvSpPr>
          <p:nvPr/>
        </p:nvSpPr>
        <p:spPr>
          <a:xfrm>
            <a:off x="5945412" y="358521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Amusant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857842F-060C-680A-48F5-C47454E37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816" y="1986192"/>
            <a:ext cx="1440000" cy="144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212483-9253-88BB-A29B-2269FF5EE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00" y="1989000"/>
            <a:ext cx="1440000" cy="14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8F347E-A519-09BE-EAB2-7C23540D7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145" y="1986192"/>
            <a:ext cx="1440000" cy="14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723C9D5-7969-C8D2-230F-B5B86AB46B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816" y="4095528"/>
            <a:ext cx="1440000" cy="14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3591D7-1DB6-4E99-F6EC-A04AD78E83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329" y="4095528"/>
            <a:ext cx="1440000" cy="144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F556207-6FB4-ABDF-BE07-37F16341BE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145" y="4095528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144D2-2A5C-CA66-2108-767949C84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9678D9-2F84-F0D1-C38F-00B638F75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Espace réservé du texte 10">
            <a:extLst>
              <a:ext uri="{FF2B5EF4-FFF2-40B4-BE49-F238E27FC236}">
                <a16:creationId xmlns:a16="http://schemas.microsoft.com/office/drawing/2014/main" id="{DDBF9D5B-F4E1-F848-9344-F64DB3A7DD8E}"/>
              </a:ext>
            </a:extLst>
          </p:cNvPr>
          <p:cNvSpPr txBox="1">
            <a:spLocks/>
          </p:cNvSpPr>
          <p:nvPr/>
        </p:nvSpPr>
        <p:spPr>
          <a:xfrm>
            <a:off x="1700892" y="5836597"/>
            <a:ext cx="162025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0070C0"/>
                </a:solidFill>
              </a:rPr>
              <a:t>Un </a:t>
            </a:r>
            <a:r>
              <a:rPr lang="fr-FR"/>
              <a:t>écran  </a:t>
            </a:r>
            <a:endParaRPr lang="fr-MA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E34A507-F3C6-10F6-4371-25D1DF37C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1907673"/>
            <a:ext cx="1524000" cy="153811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EB0B3DF-B9CD-A58A-091B-7BF6EF22A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84" y="1907674"/>
            <a:ext cx="1422767" cy="15381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D8544A-847C-50A8-20CB-CAA90E319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525" y="1928132"/>
            <a:ext cx="1422767" cy="151766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1F0297-12B6-4B85-4925-ADA7D3EFCA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4176125"/>
            <a:ext cx="1422767" cy="153812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C220C9B-0B63-ACD6-F2E8-B9390935DE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67" y="4176127"/>
            <a:ext cx="1524000" cy="153811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784912D-C399-AE66-8847-648A1605B1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74" y="4176124"/>
            <a:ext cx="1402668" cy="1517659"/>
          </a:xfrm>
          <a:prstGeom prst="rect">
            <a:avLst/>
          </a:prstGeom>
        </p:spPr>
      </p:pic>
      <p:sp>
        <p:nvSpPr>
          <p:cNvPr id="23" name="Espace réservé du texte 10">
            <a:extLst>
              <a:ext uri="{FF2B5EF4-FFF2-40B4-BE49-F238E27FC236}">
                <a16:creationId xmlns:a16="http://schemas.microsoft.com/office/drawing/2014/main" id="{C54043FC-35E7-1CF3-B811-78195B661EE7}"/>
              </a:ext>
            </a:extLst>
          </p:cNvPr>
          <p:cNvSpPr txBox="1">
            <a:spLocks/>
          </p:cNvSpPr>
          <p:nvPr/>
        </p:nvSpPr>
        <p:spPr>
          <a:xfrm>
            <a:off x="5911312" y="5857914"/>
            <a:ext cx="193919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CF3D67"/>
                </a:solidFill>
              </a:rPr>
              <a:t>La</a:t>
            </a:r>
            <a:r>
              <a:rPr lang="fr-FR" dirty="0"/>
              <a:t> différence  </a:t>
            </a:r>
            <a:endParaRPr lang="fr-MA" dirty="0"/>
          </a:p>
        </p:txBody>
      </p:sp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B8B66E62-3E89-E720-3B3C-E6D71BCF8E9E}"/>
              </a:ext>
            </a:extLst>
          </p:cNvPr>
          <p:cNvSpPr txBox="1">
            <a:spLocks/>
          </p:cNvSpPr>
          <p:nvPr/>
        </p:nvSpPr>
        <p:spPr>
          <a:xfrm>
            <a:off x="3796144" y="5857914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Préférer </a:t>
            </a:r>
            <a:endParaRPr lang="fr-MA" dirty="0"/>
          </a:p>
        </p:txBody>
      </p:sp>
      <p:sp>
        <p:nvSpPr>
          <p:cNvPr id="25" name="Espace réservé du texte 10">
            <a:extLst>
              <a:ext uri="{FF2B5EF4-FFF2-40B4-BE49-F238E27FC236}">
                <a16:creationId xmlns:a16="http://schemas.microsoft.com/office/drawing/2014/main" id="{4E168791-60F0-C215-EA47-0F948734FD9A}"/>
              </a:ext>
            </a:extLst>
          </p:cNvPr>
          <p:cNvSpPr txBox="1">
            <a:spLocks/>
          </p:cNvSpPr>
          <p:nvPr/>
        </p:nvSpPr>
        <p:spPr>
          <a:xfrm>
            <a:off x="3761872" y="3685913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Petit  </a:t>
            </a:r>
            <a:endParaRPr lang="fr-MA" dirty="0"/>
          </a:p>
        </p:txBody>
      </p:sp>
      <p:sp>
        <p:nvSpPr>
          <p:cNvPr id="26" name="Espace réservé du texte 10">
            <a:extLst>
              <a:ext uri="{FF2B5EF4-FFF2-40B4-BE49-F238E27FC236}">
                <a16:creationId xmlns:a16="http://schemas.microsoft.com/office/drawing/2014/main" id="{8FD61201-1291-DD11-5B2A-4D2AB9573E4E}"/>
              </a:ext>
            </a:extLst>
          </p:cNvPr>
          <p:cNvSpPr txBox="1">
            <a:spLocks/>
          </p:cNvSpPr>
          <p:nvPr/>
        </p:nvSpPr>
        <p:spPr>
          <a:xfrm>
            <a:off x="1653499" y="3630958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Drôle </a:t>
            </a:r>
            <a:endParaRPr lang="fr-MA" dirty="0"/>
          </a:p>
        </p:txBody>
      </p:sp>
      <p:sp>
        <p:nvSpPr>
          <p:cNvPr id="27" name="Espace réservé du texte 10">
            <a:extLst>
              <a:ext uri="{FF2B5EF4-FFF2-40B4-BE49-F238E27FC236}">
                <a16:creationId xmlns:a16="http://schemas.microsoft.com/office/drawing/2014/main" id="{3B1BD49E-1A85-44CD-C92A-41E5CA701BF4}"/>
              </a:ext>
            </a:extLst>
          </p:cNvPr>
          <p:cNvSpPr txBox="1">
            <a:spLocks/>
          </p:cNvSpPr>
          <p:nvPr/>
        </p:nvSpPr>
        <p:spPr>
          <a:xfrm>
            <a:off x="6070780" y="3642017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Calme  </a:t>
            </a:r>
            <a:endParaRPr lang="fr-MA" dirty="0"/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22106B7D-7B40-0A8E-CED5-55EAB9314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Drôle  – Petit – Calme – Un écran – Préférer – La différence.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4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CBA24-6427-5B67-398A-308910966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C33025-A21C-2792-4975-D9590B073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E180EBFF-151F-6A45-2B56-FD99A2F0A4D1}"/>
              </a:ext>
            </a:extLst>
          </p:cNvPr>
          <p:cNvSpPr txBox="1">
            <a:spLocks/>
          </p:cNvSpPr>
          <p:nvPr/>
        </p:nvSpPr>
        <p:spPr>
          <a:xfrm>
            <a:off x="1158342" y="5725509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defPPr>
              <a:defRPr lang="fr-FR"/>
            </a:defPPr>
            <a:lvl1pPr indent="0" algn="ctr" defTabSz="514337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/>
            </a:lvl2pPr>
            <a:lvl3pPr marL="514337" indent="0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/>
            </a:lvl3pPr>
            <a:lvl4pPr marL="771506" indent="0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/>
            </a:lvl4pPr>
            <a:lvl5pPr marL="1028675" indent="0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r>
              <a:rPr lang="fr-FR" dirty="0"/>
              <a:t>Ennuyeux 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E669414-9534-A6A3-2E59-505F39262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71" y="1964925"/>
            <a:ext cx="1422767" cy="139376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3C468D5-F96F-6292-FF1F-C86FEA2F7B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052" y="1981148"/>
            <a:ext cx="1414521" cy="136132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0F53E-C7F9-581C-AD99-F0E781FEE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87" y="1975153"/>
            <a:ext cx="1422767" cy="137331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92AED0C-93B9-233F-F102-42B9309247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760" y="4154807"/>
            <a:ext cx="1447418" cy="137331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ADD8D7B-F671-A8FA-404F-9526D1BD81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88" y="4154807"/>
            <a:ext cx="1408385" cy="137331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B8E3A67-AC11-BFF5-DA8F-0AFF7552AE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83" y="4154807"/>
            <a:ext cx="1447418" cy="1373310"/>
          </a:xfrm>
          <a:prstGeom prst="rect">
            <a:avLst/>
          </a:prstGeom>
        </p:spPr>
      </p:pic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A25FA264-A82B-8A58-BA90-FB54518F5383}"/>
              </a:ext>
            </a:extLst>
          </p:cNvPr>
          <p:cNvSpPr txBox="1">
            <a:spLocks/>
          </p:cNvSpPr>
          <p:nvPr/>
        </p:nvSpPr>
        <p:spPr>
          <a:xfrm>
            <a:off x="1200787" y="3504765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Bruyant 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AF3F8E60-B765-C982-94C6-642C4751A8FF}"/>
              </a:ext>
            </a:extLst>
          </p:cNvPr>
          <p:cNvSpPr txBox="1">
            <a:spLocks/>
          </p:cNvSpPr>
          <p:nvPr/>
        </p:nvSpPr>
        <p:spPr>
          <a:xfrm>
            <a:off x="3544308" y="3488171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Joyeux </a:t>
            </a:r>
            <a:endParaRPr lang="fr-MA" dirty="0"/>
          </a:p>
        </p:txBody>
      </p:sp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03BD2323-E73C-FC95-240E-25AD44A0F9AE}"/>
              </a:ext>
            </a:extLst>
          </p:cNvPr>
          <p:cNvSpPr txBox="1">
            <a:spLocks/>
          </p:cNvSpPr>
          <p:nvPr/>
        </p:nvSpPr>
        <p:spPr>
          <a:xfrm>
            <a:off x="3725530" y="5725509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Long </a:t>
            </a:r>
            <a:endParaRPr lang="fr-MA" dirty="0"/>
          </a:p>
        </p:txBody>
      </p:sp>
      <p:sp>
        <p:nvSpPr>
          <p:cNvPr id="27" name="Espace réservé du texte 6">
            <a:extLst>
              <a:ext uri="{FF2B5EF4-FFF2-40B4-BE49-F238E27FC236}">
                <a16:creationId xmlns:a16="http://schemas.microsoft.com/office/drawing/2014/main" id="{60B575B5-C59B-D594-C233-B69784342A51}"/>
              </a:ext>
            </a:extLst>
          </p:cNvPr>
          <p:cNvSpPr txBox="1">
            <a:spLocks/>
          </p:cNvSpPr>
          <p:nvPr/>
        </p:nvSpPr>
        <p:spPr>
          <a:xfrm>
            <a:off x="5988302" y="3488171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Éducatif </a:t>
            </a:r>
            <a:endParaRPr lang="fr-MA" dirty="0"/>
          </a:p>
        </p:txBody>
      </p:sp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17FAE0DA-67B0-5152-85AA-0618D5C58445}"/>
              </a:ext>
            </a:extLst>
          </p:cNvPr>
          <p:cNvSpPr txBox="1">
            <a:spLocks/>
          </p:cNvSpPr>
          <p:nvPr/>
        </p:nvSpPr>
        <p:spPr>
          <a:xfrm>
            <a:off x="6205399" y="5763770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Adorer </a:t>
            </a:r>
            <a:endParaRPr lang="fr-MA" dirty="0"/>
          </a:p>
        </p:txBody>
      </p:sp>
      <p:sp>
        <p:nvSpPr>
          <p:cNvPr id="31" name="Titre 1">
            <a:extLst>
              <a:ext uri="{FF2B5EF4-FFF2-40B4-BE49-F238E27FC236}">
                <a16:creationId xmlns:a16="http://schemas.microsoft.com/office/drawing/2014/main" id="{83A8152A-643E-E189-D8F5-8D64CC4A86A9}"/>
              </a:ext>
            </a:extLst>
          </p:cNvPr>
          <p:cNvSpPr txBox="1">
            <a:spLocks/>
          </p:cNvSpPr>
          <p:nvPr/>
        </p:nvSpPr>
        <p:spPr>
          <a:xfrm>
            <a:off x="1600248" y="734230"/>
            <a:ext cx="729436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Bruyant – Joyeux  - </a:t>
            </a:r>
            <a:r>
              <a:rPr lang="he-I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֤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Éducatif – Ennuyeux  – Long – Adorer. </a:t>
            </a:r>
          </a:p>
        </p:txBody>
      </p:sp>
    </p:spTree>
    <p:extLst>
      <p:ext uri="{BB962C8B-B14F-4D97-AF65-F5344CB8AC3E}">
        <p14:creationId xmlns:p14="http://schemas.microsoft.com/office/powerpoint/2010/main" val="403719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1DB62-6227-B75C-CEE3-CEBDDF368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AA07A-B5FA-6FD5-419A-098AFD89F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C0332DE9-F7F8-E0D5-43A4-31C94BBBE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10">
            <a:extLst>
              <a:ext uri="{FF2B5EF4-FFF2-40B4-BE49-F238E27FC236}">
                <a16:creationId xmlns:a16="http://schemas.microsoft.com/office/drawing/2014/main" id="{AD23BB0E-C3B5-536C-C7F5-94CF4319B3B0}"/>
              </a:ext>
            </a:extLst>
          </p:cNvPr>
          <p:cNvSpPr txBox="1">
            <a:spLocks/>
          </p:cNvSpPr>
          <p:nvPr/>
        </p:nvSpPr>
        <p:spPr>
          <a:xfrm>
            <a:off x="1700892" y="5836597"/>
            <a:ext cx="162025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 écran  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B774DE-4D0B-9DEB-EC87-4E272EC45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1907673"/>
            <a:ext cx="1524000" cy="15381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107074-9864-1D19-3961-6C1A6272B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84" y="1907674"/>
            <a:ext cx="1422767" cy="153811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3930D7-49E9-61C0-738E-E5FBBBE971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525" y="1928132"/>
            <a:ext cx="1422767" cy="15176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6EF5AF4-A9B6-B98E-61D3-1DD749511B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4176125"/>
            <a:ext cx="1422767" cy="15381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EAB7A3-D62A-A18E-DF50-A540696AD3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67" y="4176127"/>
            <a:ext cx="1524000" cy="15381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40752C-E59E-6A6A-6CB0-D6EFC037E0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74" y="4176124"/>
            <a:ext cx="1402668" cy="1517659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79FD09E-2FE7-6446-9A97-37B37A3677C0}"/>
              </a:ext>
            </a:extLst>
          </p:cNvPr>
          <p:cNvSpPr txBox="1">
            <a:spLocks/>
          </p:cNvSpPr>
          <p:nvPr/>
        </p:nvSpPr>
        <p:spPr>
          <a:xfrm>
            <a:off x="5911312" y="5857914"/>
            <a:ext cx="193919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CF3D67"/>
                </a:solidFill>
              </a:rPr>
              <a:t>La</a:t>
            </a:r>
            <a:r>
              <a:rPr lang="fr-FR" dirty="0"/>
              <a:t> différence  </a:t>
            </a:r>
            <a:endParaRPr lang="fr-MA" dirty="0"/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88E92D0B-4E9F-AA7C-DF4B-188716FF2625}"/>
              </a:ext>
            </a:extLst>
          </p:cNvPr>
          <p:cNvSpPr txBox="1">
            <a:spLocks/>
          </p:cNvSpPr>
          <p:nvPr/>
        </p:nvSpPr>
        <p:spPr>
          <a:xfrm>
            <a:off x="3796144" y="5857914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Préférer </a:t>
            </a:r>
            <a:endParaRPr lang="fr-MA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AFF255C2-1F60-C04A-8301-C3EFD78A1F5F}"/>
              </a:ext>
            </a:extLst>
          </p:cNvPr>
          <p:cNvSpPr txBox="1">
            <a:spLocks/>
          </p:cNvSpPr>
          <p:nvPr/>
        </p:nvSpPr>
        <p:spPr>
          <a:xfrm>
            <a:off x="3761872" y="3685913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Petit  </a:t>
            </a:r>
            <a:endParaRPr lang="fr-MA" dirty="0"/>
          </a:p>
        </p:txBody>
      </p:sp>
      <p:sp>
        <p:nvSpPr>
          <p:cNvPr id="14" name="Espace réservé du texte 10">
            <a:extLst>
              <a:ext uri="{FF2B5EF4-FFF2-40B4-BE49-F238E27FC236}">
                <a16:creationId xmlns:a16="http://schemas.microsoft.com/office/drawing/2014/main" id="{B679EEC9-EE1A-9E77-87A0-8CCDC02F7CAE}"/>
              </a:ext>
            </a:extLst>
          </p:cNvPr>
          <p:cNvSpPr txBox="1">
            <a:spLocks/>
          </p:cNvSpPr>
          <p:nvPr/>
        </p:nvSpPr>
        <p:spPr>
          <a:xfrm>
            <a:off x="1653499" y="3630958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Drôle </a:t>
            </a:r>
            <a:endParaRPr lang="fr-MA" dirty="0"/>
          </a:p>
        </p:txBody>
      </p:sp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03CEF739-B69E-B1D6-ACB8-D147C73DCF69}"/>
              </a:ext>
            </a:extLst>
          </p:cNvPr>
          <p:cNvSpPr txBox="1">
            <a:spLocks/>
          </p:cNvSpPr>
          <p:nvPr/>
        </p:nvSpPr>
        <p:spPr>
          <a:xfrm>
            <a:off x="6070780" y="3642017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Calme 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78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DF9CF-773F-C6ED-B581-ED771279C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59C63D-6CC9-912C-E7B4-8F22CB91C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F7FD6D17-95EF-FF2F-47C3-6DAC837D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E582F8-9C4C-A126-A795-D4362166204D}"/>
              </a:ext>
            </a:extLst>
          </p:cNvPr>
          <p:cNvSpPr txBox="1"/>
          <p:nvPr/>
        </p:nvSpPr>
        <p:spPr>
          <a:xfrm>
            <a:off x="1106446" y="190753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1CEC2B-F97A-986F-CCA4-F957C28687B3}"/>
              </a:ext>
            </a:extLst>
          </p:cNvPr>
          <p:cNvSpPr txBox="1"/>
          <p:nvPr/>
        </p:nvSpPr>
        <p:spPr>
          <a:xfrm>
            <a:off x="6084847" y="3769583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7DBA987-25EE-D62D-D814-B283B1D07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84" y="1907674"/>
            <a:ext cx="1422767" cy="153811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E51CCC-C069-9BB2-89DF-817BAE3EF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525" y="1928132"/>
            <a:ext cx="1422767" cy="151766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D4FD55-FC51-54F7-60C0-3AF4D1E21E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4176125"/>
            <a:ext cx="1422767" cy="153812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59B004D-ABEB-8843-9AC4-FCFCFE2C58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67" y="4176127"/>
            <a:ext cx="1524000" cy="153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2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D81CB-3EA1-3BDE-530F-EF76E78DE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0F82FA-A484-4243-D5A9-E3AE6B3C7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58389F94-DDB5-0E8B-A019-42978D7E3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drôle et la différence..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E185DE1-B311-F73C-0826-E7383172B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1907673"/>
            <a:ext cx="1524000" cy="1538119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BFB641-09D7-C04F-98A5-B4D9E6F535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84" y="1907674"/>
            <a:ext cx="1422767" cy="15381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86397E-CBB4-B55D-9DBF-4AD339C5C7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525" y="1928132"/>
            <a:ext cx="1422767" cy="151766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7B47EF9-432D-7333-2EB4-DB602D46BD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4176125"/>
            <a:ext cx="1422767" cy="153812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29E9B4C-5C7B-20D4-F4A2-71351FB7A1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67" y="4176127"/>
            <a:ext cx="1524000" cy="153811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8F128E9-1E5C-0BD8-11D6-B0CDD66089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74" y="4176124"/>
            <a:ext cx="1402668" cy="1517659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3927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6BE7B2-1994-2ADC-5405-25291DC2B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4373D-F2C9-B3FB-0982-ABEAAC67C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421538-E584-392B-B406-FFDAE43BC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8E76195-D55A-6910-87DA-6303B3B3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BF61FF44-7546-E377-E284-1DF1F5DCBE6C}"/>
              </a:ext>
            </a:extLst>
          </p:cNvPr>
          <p:cNvSpPr txBox="1">
            <a:spLocks/>
          </p:cNvSpPr>
          <p:nvPr/>
        </p:nvSpPr>
        <p:spPr>
          <a:xfrm>
            <a:off x="1158342" y="5725509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defPPr>
              <a:defRPr lang="fr-FR"/>
            </a:defPPr>
            <a:lvl1pPr indent="0" algn="ctr" defTabSz="514337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/>
            </a:lvl2pPr>
            <a:lvl3pPr marL="514337" indent="0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/>
            </a:lvl3pPr>
            <a:lvl4pPr marL="771506" indent="0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/>
            </a:lvl4pPr>
            <a:lvl5pPr marL="1028675" indent="0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r>
              <a:rPr lang="fr-FR" dirty="0"/>
              <a:t>Ennuyeux </a:t>
            </a:r>
            <a:endParaRPr lang="fr-MA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7DA96B-834A-11BB-2814-34F60AE35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71" y="1964925"/>
            <a:ext cx="1422767" cy="139376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77A16E-1230-0184-FE9F-9635B2CE96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052" y="1981148"/>
            <a:ext cx="1414521" cy="136132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76EA00-F7B1-A5B3-E26E-3B3A9703B6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87" y="1975153"/>
            <a:ext cx="1422767" cy="13733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388E2A-BAB7-FE6B-03A1-172674993A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760" y="4154807"/>
            <a:ext cx="1447418" cy="137331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40F14E-F644-4BDA-75ED-E064FF0E94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88" y="4154807"/>
            <a:ext cx="1408385" cy="13733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17EBC5-E70A-14F0-3C7C-4E9A15ABFE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83" y="4154807"/>
            <a:ext cx="1447418" cy="1373310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AB9F45D3-0F89-B810-8D47-E651E33AE4E6}"/>
              </a:ext>
            </a:extLst>
          </p:cNvPr>
          <p:cNvSpPr txBox="1">
            <a:spLocks/>
          </p:cNvSpPr>
          <p:nvPr/>
        </p:nvSpPr>
        <p:spPr>
          <a:xfrm>
            <a:off x="1200787" y="3504765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Bruyant </a:t>
            </a:r>
            <a:endParaRPr lang="fr-MA" dirty="0"/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4488D61C-374A-FA9E-3B3A-070233550770}"/>
              </a:ext>
            </a:extLst>
          </p:cNvPr>
          <p:cNvSpPr txBox="1">
            <a:spLocks/>
          </p:cNvSpPr>
          <p:nvPr/>
        </p:nvSpPr>
        <p:spPr>
          <a:xfrm>
            <a:off x="3544308" y="3488171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Joyeux </a:t>
            </a:r>
            <a:endParaRPr lang="fr-MA" dirty="0"/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3770B098-12AB-9A6E-76C5-9B4564766345}"/>
              </a:ext>
            </a:extLst>
          </p:cNvPr>
          <p:cNvSpPr txBox="1">
            <a:spLocks/>
          </p:cNvSpPr>
          <p:nvPr/>
        </p:nvSpPr>
        <p:spPr>
          <a:xfrm>
            <a:off x="3725530" y="5725509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Long </a:t>
            </a:r>
            <a:endParaRPr lang="fr-MA" dirty="0"/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20E4D2E2-C6E2-583E-B8A1-75141DE30BCF}"/>
              </a:ext>
            </a:extLst>
          </p:cNvPr>
          <p:cNvSpPr txBox="1">
            <a:spLocks/>
          </p:cNvSpPr>
          <p:nvPr/>
        </p:nvSpPr>
        <p:spPr>
          <a:xfrm>
            <a:off x="5988302" y="3488171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Éducatif </a:t>
            </a:r>
            <a:endParaRPr lang="fr-MA" dirty="0"/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1612CE5B-490F-C442-2A46-0570DD917D93}"/>
              </a:ext>
            </a:extLst>
          </p:cNvPr>
          <p:cNvSpPr txBox="1">
            <a:spLocks/>
          </p:cNvSpPr>
          <p:nvPr/>
        </p:nvSpPr>
        <p:spPr>
          <a:xfrm>
            <a:off x="6205399" y="5763770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Adorer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03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868D7-415B-2B25-5F77-1056E9D2F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22910B-BA33-90C8-4C34-64C4892DF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7F423EB6-51AA-FA25-E744-69ABD8D6C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0F0346-49EA-1BB2-C18A-88633B110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71" y="1964925"/>
            <a:ext cx="1422767" cy="139376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3E9814-AB09-5BD6-678F-1728AB5B3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052" y="1981148"/>
            <a:ext cx="1414521" cy="136132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18BBD7-3D18-D820-E50F-7A2FD875B5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70" y="4094463"/>
            <a:ext cx="1422767" cy="13733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7B7896-2B72-AF84-A396-4E507EFDC6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83" y="1964925"/>
            <a:ext cx="1447418" cy="137331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4477F8A-520B-CBFB-18FC-899530D6DB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88" y="4154807"/>
            <a:ext cx="1408385" cy="137331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6D679A-1B60-1BA3-ECC9-3E3E212D40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83" y="4154807"/>
            <a:ext cx="1447418" cy="13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8D4E6-7F05-D0DE-4BF4-4577B212F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B48B22-8206-50D0-DF89-4C93EA3F3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85BD8DB7-5FED-72BA-891C-1B9880AB6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 qui ont bougé sont :   éducatif et ennuyeux.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7C4B39-FB7A-F6F0-4702-E4640026A5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71" y="1964925"/>
            <a:ext cx="1422767" cy="139376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1AD047-071F-AE0D-F37B-D88732FCD2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052" y="1981148"/>
            <a:ext cx="1414521" cy="13613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D72C07-DF5B-BA3A-BB7D-E6100CBA25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70" y="4094463"/>
            <a:ext cx="1422767" cy="137331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3FFBEF-F20D-BC2C-ECC1-16C36AC846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83" y="1964925"/>
            <a:ext cx="1447418" cy="137331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E38ED26-D973-7866-C729-2546030C16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88" y="4154807"/>
            <a:ext cx="1408385" cy="137331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A4F4226-DE6D-91AE-A470-340D781F5F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83" y="4154807"/>
            <a:ext cx="1447418" cy="13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0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lecture.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texte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659779-4B88-2516-533D-D866853F0148}"/>
              </a:ext>
            </a:extLst>
          </p:cNvPr>
          <p:cNvSpPr txBox="1"/>
          <p:nvPr/>
        </p:nvSpPr>
        <p:spPr>
          <a:xfrm>
            <a:off x="787294" y="2075456"/>
            <a:ext cx="737514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Maya et Yassine parlent de ce qu’ils aiment.</a:t>
            </a:r>
            <a:r>
              <a:rPr lang="ar-MA" sz="2400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Maya dit : « Mon dessin animé préféré, c’est </a:t>
            </a:r>
            <a:r>
              <a:rPr lang="fr-FR" sz="2400" dirty="0" err="1">
                <a:solidFill>
                  <a:srgbClr val="424D7B"/>
                </a:solidFill>
                <a:latin typeface="Dosis SemiBold" pitchFamily="2" charset="0"/>
              </a:rPr>
              <a:t>Miraculous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. J’aime Marinette parce qu’elle est courageuse. Les histoires sont plus amusantes que dans d’autres dessins animés. »</a:t>
            </a:r>
            <a:endParaRPr lang="ar-MA" sz="2400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Yassine répond : « Moi, je préfère Tom et Jerry. C’est très drôle et ça me fait rire.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texte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langue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43CDC3-C1B9-A49E-416E-E50A7D7E55D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1719C27-A330-6084-255B-8054FF65E13E}"/>
              </a:ext>
            </a:extLst>
          </p:cNvPr>
          <p:cNvSpPr txBox="1"/>
          <p:nvPr/>
        </p:nvSpPr>
        <p:spPr>
          <a:xfrm>
            <a:off x="884429" y="2075456"/>
            <a:ext cx="737514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Maya et Yassine parlent de ce qu’ils aiment.</a:t>
            </a:r>
            <a:r>
              <a:rPr lang="ar-MA" sz="2400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Maya dit : « Mon dessin animé préféré, c’est </a:t>
            </a:r>
            <a:r>
              <a:rPr lang="fr-FR" sz="2400" dirty="0" err="1">
                <a:solidFill>
                  <a:srgbClr val="424D7B"/>
                </a:solidFill>
                <a:latin typeface="Dosis SemiBold" pitchFamily="2" charset="0"/>
              </a:rPr>
              <a:t>Miraculous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. J’aime Marinette parce qu’elle est courageuse. Les histoires sont plus amusantes que dans d’autres dessins animés. »</a:t>
            </a:r>
            <a:endParaRPr lang="ar-MA" sz="2400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Yassine répond : « Moi, je préfère Tom et Jerry. C’est très drôle et ça me fait rire.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1229552" y="1967301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Quel est le dessin animé préféré de Maya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30F577-6987-002C-A926-2C3CD8B77ED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15A9C7-D8EA-1423-2D58-B59498F15A37}"/>
              </a:ext>
            </a:extLst>
          </p:cNvPr>
          <p:cNvSpPr txBox="1"/>
          <p:nvPr/>
        </p:nvSpPr>
        <p:spPr>
          <a:xfrm>
            <a:off x="787294" y="2600430"/>
            <a:ext cx="737514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Maya et Yassine parlent de ce qu’ils aiment.</a:t>
            </a:r>
            <a:r>
              <a:rPr lang="ar-MA" sz="2400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Maya dit : « Mon dessin animé préféré, c’est </a:t>
            </a:r>
            <a:r>
              <a:rPr lang="fr-FR" sz="2400" dirty="0" err="1">
                <a:solidFill>
                  <a:srgbClr val="424D7B"/>
                </a:solidFill>
                <a:latin typeface="Dosis SemiBold" pitchFamily="2" charset="0"/>
              </a:rPr>
              <a:t>Miraculous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. J’aime Marinette parce qu’elle est courageuse. Les histoires sont plus amusantes que dans d’autres dessins animés. »</a:t>
            </a:r>
            <a:endParaRPr lang="ar-MA" sz="2400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Yassine répond : « Moi, je préfère Tom et Jerry. C’est très drôle et ça me fait rire.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dessin animé préféré de Maya est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Miraculous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8905021-902C-BB02-64B0-CDEC5267A7BD}"/>
              </a:ext>
            </a:extLst>
          </p:cNvPr>
          <p:cNvSpPr txBox="1"/>
          <p:nvPr/>
        </p:nvSpPr>
        <p:spPr>
          <a:xfrm>
            <a:off x="1229552" y="1967301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Quel est le dessin animé préféré de Maya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C1ABDFB-390D-334A-F018-84658A678848}"/>
              </a:ext>
            </a:extLst>
          </p:cNvPr>
          <p:cNvSpPr txBox="1"/>
          <p:nvPr/>
        </p:nvSpPr>
        <p:spPr>
          <a:xfrm>
            <a:off x="787294" y="2600430"/>
            <a:ext cx="737514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Maya et Yassine parlent de ce qu’ils aiment.</a:t>
            </a:r>
            <a:r>
              <a:rPr lang="ar-MA" sz="2400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Maya dit : «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Mon dessin animé préféré, c’est </a:t>
            </a:r>
            <a:r>
              <a:rPr lang="fr-FR" sz="2400" dirty="0" err="1">
                <a:solidFill>
                  <a:srgbClr val="C00000"/>
                </a:solidFill>
                <a:latin typeface="Dosis SemiBold" pitchFamily="2" charset="0"/>
              </a:rPr>
              <a:t>Miraculous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.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 J’aime Marinette parce qu’elle est courageuse. Les histoires sont plus amusantes que dans d’autres dessins animés. »</a:t>
            </a:r>
            <a:endParaRPr lang="ar-MA" sz="2400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Yassine répond : « Moi, je préfère Tom et Jerry. C’est très drôle et ça me fait rire.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4AC2DFB-1E89-AD11-3142-C340EC60FFF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76431"/>
            <a:ext cx="1867161" cy="118126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204EF8D-F368-2218-D5CB-1E9BCEA829E4}"/>
              </a:ext>
            </a:extLst>
          </p:cNvPr>
          <p:cNvSpPr txBox="1"/>
          <p:nvPr/>
        </p:nvSpPr>
        <p:spPr>
          <a:xfrm>
            <a:off x="1229552" y="1967301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Quel est le dessin animé préféré de Yassine ?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0F7930-DEAC-6E3C-0450-4F2D30202F11}"/>
              </a:ext>
            </a:extLst>
          </p:cNvPr>
          <p:cNvSpPr txBox="1"/>
          <p:nvPr/>
        </p:nvSpPr>
        <p:spPr>
          <a:xfrm>
            <a:off x="787294" y="2600430"/>
            <a:ext cx="737514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Maya et Yassine parlent de ce qu’ils aiment.</a:t>
            </a:r>
            <a:r>
              <a:rPr lang="ar-MA" sz="2400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Maya dit : « Mon dessin animé préféré, c’est </a:t>
            </a:r>
            <a:r>
              <a:rPr lang="fr-FR" sz="2400" dirty="0" err="1">
                <a:solidFill>
                  <a:srgbClr val="424D7B"/>
                </a:solidFill>
                <a:latin typeface="Dosis SemiBold" pitchFamily="2" charset="0"/>
              </a:rPr>
              <a:t>Miraculous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. J’aime Marinette parce qu’elle est courageuse. Les histoires sont plus amusantes que dans d’autres dessins animés. »</a:t>
            </a:r>
            <a:endParaRPr lang="ar-MA" sz="2400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Yassine répond : « Moi, je préfère Tom et Jerry. C’est très drôle et ça me fait rire.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611891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dessin animé préféré de Yassine est Tom et Jerry.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29501F-72B6-1A4B-0001-C630EEA1544B}"/>
              </a:ext>
            </a:extLst>
          </p:cNvPr>
          <p:cNvSpPr txBox="1"/>
          <p:nvPr/>
        </p:nvSpPr>
        <p:spPr>
          <a:xfrm>
            <a:off x="1229552" y="1967301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Quel est le dessin animé préféré de Yassine ?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D048A0-68EE-7B55-00CC-EC4EAB43F6FA}"/>
              </a:ext>
            </a:extLst>
          </p:cNvPr>
          <p:cNvSpPr txBox="1"/>
          <p:nvPr/>
        </p:nvSpPr>
        <p:spPr>
          <a:xfrm>
            <a:off x="787294" y="2600430"/>
            <a:ext cx="737514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Maya et Yassine parlent de ce qu’ils aiment.</a:t>
            </a:r>
            <a:r>
              <a:rPr lang="ar-MA" sz="2400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Maya dit : « Mon dessin animé préféré, c’est </a:t>
            </a:r>
            <a:r>
              <a:rPr lang="fr-FR" sz="2400" dirty="0" err="1">
                <a:solidFill>
                  <a:srgbClr val="424D7B"/>
                </a:solidFill>
                <a:latin typeface="Dosis SemiBold" pitchFamily="2" charset="0"/>
              </a:rPr>
              <a:t>Miraculous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. J’aime Marinette parce qu’elle est courageuse. Les histoires sont plus amusantes que dans d’autres dessins animés. »</a:t>
            </a:r>
            <a:endParaRPr lang="ar-MA" sz="2400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Yassine répond : «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Moi, je préfère Tom et Jerry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. C’est très drôle et ça me fait rire.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  <a:latin typeface="Dosis Medium" pitchFamily="2" charset="0"/>
              </a:rPr>
              <a:t>Prenez vos cahiers. Vous allez écrire un paragraphe en vous posant les questions suivantes. 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E6FF6-7133-6E52-E57D-6956CC7B6F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DF47FE4-9B15-E6D5-592D-8F57A5C05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CCDA1-A7D8-D353-027F-30E321B4C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7DE408E-921B-7ADA-1042-DF591B8D3D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724699" y="2812311"/>
            <a:ext cx="2296944" cy="1691502"/>
          </a:xfrm>
          <a:prstGeom prst="roundRect">
            <a:avLst>
              <a:gd name="adj" fmla="val 6988"/>
            </a:avLst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436436-EAC5-892E-5E4B-F8B93EC4575F}"/>
              </a:ext>
            </a:extLst>
          </p:cNvPr>
          <p:cNvSpPr txBox="1"/>
          <p:nvPr/>
        </p:nvSpPr>
        <p:spPr>
          <a:xfrm>
            <a:off x="3625775" y="2583249"/>
            <a:ext cx="6154746" cy="2149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1. </a:t>
            </a:r>
            <a:r>
              <a:rPr lang="fr-FR" sz="2300" b="1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u’est-ce que </a:t>
            </a: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j’aime faire après l’école  </a:t>
            </a: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  <a:p>
            <a:pPr marR="0" lvl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300" b="1" dirty="0">
                <a:solidFill>
                  <a:srgbClr val="424D7B"/>
                </a:solidFill>
                <a:latin typeface="Dosis SemiBold" pitchFamily="2" charset="0"/>
              </a:rPr>
              <a:t>2. </a:t>
            </a:r>
            <a:r>
              <a:rPr lang="fr-FR" sz="2300" b="1" dirty="0">
                <a:solidFill>
                  <a:srgbClr val="00ACA4"/>
                </a:solidFill>
                <a:latin typeface="Dosis SemiBold" pitchFamily="2" charset="0"/>
              </a:rPr>
              <a:t>Quel est </a:t>
            </a: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ton sport préféré </a:t>
            </a: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3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3. </a:t>
            </a: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est </a:t>
            </a: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ton sport préféré </a:t>
            </a: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23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4. </a:t>
            </a:r>
            <a:r>
              <a:rPr lang="fr-FR" sz="23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</a:t>
            </a: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3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c’est ton sport préféré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69451-2774-CE8C-A92C-01E0F26FF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AA559C2-4B9C-CA5B-3130-D8627369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Qui veut lire son paragraphe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A90C28-9A29-E747-D9F4-A53D1E06AE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003089-8485-9704-C840-75B18393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3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1921C32-D51C-3E37-9BAD-28EA147A1802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09D0698-E821-3391-6FE8-219A6070708B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0245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9A06E-8FA3-4226-0F3A-57F5DD9EC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3D815D-B003-42C2-CE28-1A83E8A416B4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126A741-14D0-DE62-BCFE-4D38124B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31DD1B5-DB48-B035-EFC7-4972E38B7538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53B6D4-4662-FD4E-5000-7B2602930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5ED1FD3-2D18-9594-F5F3-05B5B2D1977D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4134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après l’école?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après</a:t>
            </a:r>
            <a:r>
              <a:rPr lang="a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l’école?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5377A3E-20A6-84F5-CAB9-22B1C0268964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9331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763D7-CE14-0310-12A2-B99302A2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0DEB-2AC9-824C-CCEF-C8254EF4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n’aimes pas faire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9E82658-05A6-8BD9-1F3E-F524D96DA8F7}"/>
              </a:ext>
            </a:extLst>
          </p:cNvPr>
          <p:cNvSpPr txBox="1">
            <a:spLocks/>
          </p:cNvSpPr>
          <p:nvPr/>
        </p:nvSpPr>
        <p:spPr>
          <a:xfrm>
            <a:off x="720436" y="3843868"/>
            <a:ext cx="76615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n’aimes pas faire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B22A99-EA76-757B-E69B-B614FCC8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1D0825A-17F4-041E-4097-4E741C48FE06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034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aimes les jeux vidéo?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2824655" y="165486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Est-ce que tu aimes les jeux vidéo?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? 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813452" y="1748071"/>
            <a:ext cx="1814845" cy="1433628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32B43B-F6E3-B3F1-F91B-42871BF99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" t="7011" r="6528" b="15063"/>
          <a:stretch>
            <a:fillRect/>
          </a:stretch>
        </p:blipFill>
        <p:spPr>
          <a:xfrm>
            <a:off x="3771932" y="3308064"/>
            <a:ext cx="2680136" cy="219410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0C8A778-EE4B-3BEC-FA04-5230DB561FA8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013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FF1DB-405C-5C04-6EE2-85F54142E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0C890-051C-ABE2-FD98-318FC16DA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dessin animé préféré 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E73EECA-6E91-604F-C8A7-65F86689DBBD}"/>
              </a:ext>
            </a:extLst>
          </p:cNvPr>
          <p:cNvSpPr txBox="1">
            <a:spLocks/>
          </p:cNvSpPr>
          <p:nvPr/>
        </p:nvSpPr>
        <p:spPr>
          <a:xfrm>
            <a:off x="1899548" y="419486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Quel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est ton dessin animé préféré ?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Pourquoi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6FE2A5-7F62-7C26-8985-1904E692B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22785" y="2064618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9381069-0854-B4D7-F3D6-B9D1D760EB06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155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41E21-68A9-2298-0ABE-EAB88232A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8A0C89-C6D6-594A-81DC-8AA524E9F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sport préféré 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24FB622-CAFD-E991-3907-D7BB221D59B6}"/>
              </a:ext>
            </a:extLst>
          </p:cNvPr>
          <p:cNvSpPr txBox="1">
            <a:spLocks/>
          </p:cNvSpPr>
          <p:nvPr/>
        </p:nvSpPr>
        <p:spPr>
          <a:xfrm>
            <a:off x="1899548" y="419486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Quel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est ton sport préféré ?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Pourquoi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1F7A09-0BEA-9224-7715-9AA7B2083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22785" y="2064618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011794F-3A21-9463-4AAD-EF4E47CABD0B}"/>
              </a:ext>
            </a:extLst>
          </p:cNvPr>
          <p:cNvSpPr txBox="1"/>
          <p:nvPr/>
        </p:nvSpPr>
        <p:spPr>
          <a:xfrm>
            <a:off x="492606" y="501878"/>
            <a:ext cx="633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b="1" dirty="0"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1881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0397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un paragraphe.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</a:t>
            </a:r>
            <a:r>
              <a:rPr lang="fr-FR" dirty="0">
                <a:solidFill>
                  <a:srgbClr val="565F88"/>
                </a:solidFill>
              </a:rPr>
              <a:t>de « Samir et le fantôme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3CCA8-2A41-6F5A-173C-425751482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C0A682-E8AA-3F69-A666-2BF771885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avons déjà vu le premier épisode de l’histoire « Samir et le fantôme ». Qui veut nous rappeler ce qu’on a vu dans cet épisode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8F1D08-8221-6C0C-E607-6A758CA14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CB74F6-02A9-88C5-5EEB-31970E6A3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642" y="2269066"/>
            <a:ext cx="3358716" cy="281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3D423-7B1B-F21F-C9C2-5C2772569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696198-4DFF-50FE-00D8-3A0910A2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 regarder  le premier épisode une nouvelle fois. Après, on verra le deuxième épisode. Soyez attentifs.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778D486-AD24-28BE-5AB0-9BFC960AABF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2C8C681-5FB1-B7AD-9E54-3EFAF0DD3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75F3FA-9AE7-ED74-92D1-FB18E0A9ED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 descr="Une image contenant texte, Police, blanc, conception&#10;&#10;Le contenu généré par l’IA peut être incorrect.">
            <a:extLst>
              <a:ext uri="{FF2B5EF4-FFF2-40B4-BE49-F238E27FC236}">
                <a16:creationId xmlns:a16="http://schemas.microsoft.com/office/drawing/2014/main" id="{4C40E4C4-2F32-41F7-F4C6-AB5CEC45B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1548" y="2167467"/>
            <a:ext cx="6220903" cy="318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9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64AE8-C431-8927-9C79-F66C89EAD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88F9E24-1FE0-B07F-A6F7-F6DBD066E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4476C23-3F11-1262-D0AE-64D7CE0167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7CAF2A-82A4-7776-AC41-8CD69BF775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N56_P2_SEM1_Samir et le Fantôme_E01">
            <a:hlinkClick r:id="" action="ppaction://media"/>
            <a:extLst>
              <a:ext uri="{FF2B5EF4-FFF2-40B4-BE49-F238E27FC236}">
                <a16:creationId xmlns:a16="http://schemas.microsoft.com/office/drawing/2014/main" id="{211657DB-19BC-E3AF-848F-2366966091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2770" y="1927462"/>
            <a:ext cx="7609230" cy="417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8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3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733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3A9-E520-E9FC-2C5E-C1DB4038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08DB2-9CD4-538F-2105-DD07FFAF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468" y="756000"/>
            <a:ext cx="728266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découvrir un nouvel épisode de l’histoire « Samir et le fantôme ». Est-ce que vous êtes prêts ? Ecoutez bien.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A7A8B49-A8EB-D219-A070-9D7E41AC66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D47FE5-1478-9B58-C571-56014FF8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0AE3D4-2466-3C26-BFFD-6369C54F3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 descr="Une image contenant texte, Police, Rectangle, blanc&#10;&#10;Le contenu généré par l’IA peut être incorrect.">
            <a:extLst>
              <a:ext uri="{FF2B5EF4-FFF2-40B4-BE49-F238E27FC236}">
                <a16:creationId xmlns:a16="http://schemas.microsoft.com/office/drawing/2014/main" id="{48EBAFE2-0A00-3EA6-1BAE-E2A9FC2F3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901" y="2218652"/>
            <a:ext cx="7054939" cy="362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14CBC752-619B-3475-7D7E-77A1BD8D2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FINALE - Samir et le Fantôme - E02 DONE-720p-251220">
            <a:hlinkClick r:id="" action="ppaction://media"/>
            <a:extLst>
              <a:ext uri="{FF2B5EF4-FFF2-40B4-BE49-F238E27FC236}">
                <a16:creationId xmlns:a16="http://schemas.microsoft.com/office/drawing/2014/main" id="{A385FD3B-32D6-3640-40C9-FCDC9A310D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8755" y="1980850"/>
            <a:ext cx="7326489" cy="412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065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D794C-9AAF-1DCE-9FEB-A566711D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24EE5F-7E4E-C49A-F69D-F2C557011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D0464EF-A4F3-A047-F10C-D82D4CDC2B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DA6845E-D9A9-429C-3868-FC79CE839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6E233AA-19F6-CE6A-9B1B-17DE36EAD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048DF2C-FA71-8810-9B4D-089FA98D1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72735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14CBC752-619B-3475-7D7E-77A1BD8D2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FINALE - Samir et le Fantôme - E02 DONE-720p-251220">
            <a:hlinkClick r:id="" action="ppaction://media"/>
            <a:extLst>
              <a:ext uri="{FF2B5EF4-FFF2-40B4-BE49-F238E27FC236}">
                <a16:creationId xmlns:a16="http://schemas.microsoft.com/office/drawing/2014/main" id="{A385FD3B-32D6-3640-40C9-FCDC9A310D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8755" y="1980850"/>
            <a:ext cx="7326489" cy="412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3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065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EE150-D695-344E-7B51-C1644DAEE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3338F81-77ED-3190-B458-C5F25CFD4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Samir a fait ses devoirs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DA46B1-8996-663F-665F-318909431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texte, meubles, dessin humoristique, canapé&#10;&#10;Le contenu généré par l’IA peut être incorrect.">
            <a:extLst>
              <a:ext uri="{FF2B5EF4-FFF2-40B4-BE49-F238E27FC236}">
                <a16:creationId xmlns:a16="http://schemas.microsoft.com/office/drawing/2014/main" id="{F89A37AB-4661-196D-158B-1FD158E1F5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9729"/>
          <a:stretch>
            <a:fillRect/>
          </a:stretch>
        </p:blipFill>
        <p:spPr>
          <a:xfrm>
            <a:off x="3048493" y="2037148"/>
            <a:ext cx="3047013" cy="318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7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90F7E-15C7-02C8-951B-91592B2CF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E5B1739-C679-1816-188B-01E65B7A0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Non, Samir a oublié de faire ses devoirs.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FF831A7-2507-8EA6-EB8D-269B1AB02A7D}"/>
              </a:ext>
            </a:extLst>
          </p:cNvPr>
          <p:cNvSpPr txBox="1">
            <a:spLocks/>
          </p:cNvSpPr>
          <p:nvPr/>
        </p:nvSpPr>
        <p:spPr>
          <a:xfrm>
            <a:off x="1021074" y="1433290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Non, Samir a oublié de faire ses devoirs.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AEF780D-B6CE-1613-9F4D-D54363315D2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412FC7B-E331-8F47-DF86-7045A9C51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9A73D0-671B-5990-DD38-4201A94768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texte, meubles, dessin humoristique, canapé&#10;&#10;Le contenu généré par l’IA peut être incorrect.">
            <a:extLst>
              <a:ext uri="{FF2B5EF4-FFF2-40B4-BE49-F238E27FC236}">
                <a16:creationId xmlns:a16="http://schemas.microsoft.com/office/drawing/2014/main" id="{410CE38F-8C63-F9FF-1DD7-5698B6639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000" y="2750792"/>
            <a:ext cx="5787103" cy="304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1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ED6F2-327E-2FDC-C467-7967C400C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83BA926-E4B9-B829-CAC2-FD2C58921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le dessin animé préféré de Samir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48355B-154F-4D54-CD74-8383DBD6D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texte, dessin humoristique, meubles, Visage humain&#10;&#10;Le contenu généré par l’IA peut être incorrect.">
            <a:extLst>
              <a:ext uri="{FF2B5EF4-FFF2-40B4-BE49-F238E27FC236}">
                <a16:creationId xmlns:a16="http://schemas.microsoft.com/office/drawing/2014/main" id="{82DF310D-B72A-7D9F-2343-1ADAF2C248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9822"/>
          <a:stretch>
            <a:fillRect/>
          </a:stretch>
        </p:blipFill>
        <p:spPr>
          <a:xfrm>
            <a:off x="2804423" y="1879600"/>
            <a:ext cx="3535153" cy="373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73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4295D-44EE-F632-C2AE-9731875AA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34649A-69DA-45B9-1497-CC22AA8FB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Samir aime les dessins animés éducatifs et drôles.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F27518-D620-F290-B942-7BB3C0518DC5}"/>
              </a:ext>
            </a:extLst>
          </p:cNvPr>
          <p:cNvSpPr txBox="1">
            <a:spLocks/>
          </p:cNvSpPr>
          <p:nvPr/>
        </p:nvSpPr>
        <p:spPr>
          <a:xfrm>
            <a:off x="723449" y="1596572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Samir aime les dessins animés éducatifs et drôles.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2AA5212-79AC-1B92-9AC7-79B4B25ECC1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2D88E0-D0C9-DF83-0542-15AF819F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2F18ABA-2E2F-A95C-A4C9-170865C1F5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texte, dessin humoristique, meubles, Visage humain&#10;&#10;Le contenu généré par l’IA peut être incorrect.">
            <a:extLst>
              <a:ext uri="{FF2B5EF4-FFF2-40B4-BE49-F238E27FC236}">
                <a16:creationId xmlns:a16="http://schemas.microsoft.com/office/drawing/2014/main" id="{5C605DF4-D38E-544F-9856-1BC0A5A049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6734" y="2683695"/>
            <a:ext cx="5370531" cy="284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1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8CFFD-297A-4188-50FC-B670F482A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49DF88C-54A7-3BCE-731C-70D266DDA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aidé Samir à faire ses devoirs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DC4082E-B8A8-168C-E9E9-BE0A4A21D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text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FDFA311D-E120-EDC3-F654-39084D0F07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935045" y="1972059"/>
            <a:ext cx="3273909" cy="344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3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BF203-545F-7F1F-C68E-30D4C8DBD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EC5EE9A-67BC-7D0C-573D-0C1B4DCB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Firasse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qui a aidé Samir à faire ses devoirs.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E242C6-172F-5619-9268-2B41CFA4615C}"/>
              </a:ext>
            </a:extLst>
          </p:cNvPr>
          <p:cNvSpPr txBox="1">
            <a:spLocks/>
          </p:cNvSpPr>
          <p:nvPr/>
        </p:nvSpPr>
        <p:spPr>
          <a:xfrm>
            <a:off x="723449" y="1596572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C’est 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Firasse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qui a aidé Samir à faire ses devoirs.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89CE6B-AD6D-D542-B44F-7C6083FE9C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124A13B-CDC3-5E97-A386-94C9FAD6C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677EB3-70CB-4DF4-F937-1133396953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texte, Visage humain,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B80743-C93E-75DB-DCEE-B84910DCE7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800" r="50360"/>
          <a:stretch>
            <a:fillRect/>
          </a:stretch>
        </p:blipFill>
        <p:spPr>
          <a:xfrm>
            <a:off x="3119088" y="2744741"/>
            <a:ext cx="2905820" cy="292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6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94528-ECA4-44FA-853F-1E1166BA4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1A669C63-35F8-06B5-D54C-6A82F8C1AE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6031237-3CC2-C709-4E40-CD918DF7A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D6F24F1-0E3E-6D19-7356-9976D60409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EACEDC24-79EE-CC0B-EA8D-A1FC8C1D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retrouver Samir et Firasse la semaine prochaine pour un nouvel épisode.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9C3210-96E2-E439-F4EA-134578826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874" y="2194645"/>
            <a:ext cx="6220690" cy="326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la maison, écrivez trois phrases que vous avez retenues de cette histoire.</a:t>
            </a:r>
            <a:endParaRPr lang="fr-MA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3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053A9BFA-35A6-F07D-1CA2-7B83445578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C32FBD5-D393-7375-828F-0F4CF03EAA9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1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7915</TotalTime>
  <Words>1436</Words>
  <Application>Microsoft Office PowerPoint</Application>
  <PresentationFormat>Affichage à l'écran (4:3)</PresentationFormat>
  <Paragraphs>192</Paragraphs>
  <Slides>54</Slides>
  <Notes>3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54</vt:i4>
      </vt:variant>
    </vt:vector>
  </HeadingPairs>
  <TitlesOfParts>
    <vt:vector size="78" baseType="lpstr">
      <vt:lpstr>Dosis ExtraBold</vt:lpstr>
      <vt:lpstr>Mistral</vt:lpstr>
      <vt:lpstr>Arial</vt:lpstr>
      <vt:lpstr>Aptos</vt:lpstr>
      <vt:lpstr>Dosis</vt:lpstr>
      <vt:lpstr>Wingdings</vt:lpstr>
      <vt:lpstr>Dosis SemiBold</vt:lpstr>
      <vt:lpstr>Aptos Display</vt:lpstr>
      <vt:lpstr>Calibri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4_Lecture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qui s’achève. Soyez attentifs.</vt:lpstr>
      <vt:lpstr>Répétons ensemble :  Utile – La concentration – Bon – Mauvais– Violent – Trop.</vt:lpstr>
      <vt:lpstr>Répétons ensemble : En ligne – Fatiguer – Amusant – Développer – Jeux vidéo -Oublier.</vt:lpstr>
      <vt:lpstr>Répétons ensemble : Drôle  – Petit – Calme – Un écran – Préférer – La différence.</vt:lpstr>
      <vt:lpstr>Présentation PowerPoint</vt:lpstr>
      <vt:lpstr>Nous allons jouer au jeu des mots invisibles. </vt:lpstr>
      <vt:lpstr>Observez bien les images. Je vais masquer deux images. </vt:lpstr>
      <vt:lpstr>Quelles sont les images qui manquent ?</vt:lpstr>
      <vt:lpstr>Les deux images qui manquent sont : drôle et la différence..</vt:lpstr>
      <vt:lpstr>Nous allons jouer au jeu des mots qui bougent. </vt:lpstr>
      <vt:lpstr>Observez bien. Je vais faire bouger deux images. </vt:lpstr>
      <vt:lpstr>Quelles sont les deux images qui ont bougé ? </vt:lpstr>
      <vt:lpstr>Les deux images  qui ont bougé sont :   éducatif et ennuyeux.</vt:lpstr>
      <vt:lpstr>Maintenant, nous allons faire de la lecture. Qui veut lire ce texte ? </vt:lpstr>
      <vt:lpstr>Qui veut expliquer ce texte dans sa langue ? </vt:lpstr>
      <vt:lpstr>Qui veut lire la question et y répondre ? </vt:lpstr>
      <vt:lpstr>Le dessin animé préféré de Maya est Miraculous.</vt:lpstr>
      <vt:lpstr>Qui veut lire la question et y répondre ? </vt:lpstr>
      <vt:lpstr>Présentation PowerPoint</vt:lpstr>
      <vt:lpstr>Prenez vos cahiers. Vous allez écrire un paragraphe en vous posant les questions suivantes.  Je vais circuler entre les rangs pour vous aider. </vt:lpstr>
      <vt:lpstr>Qui veut lire son paragraphe ?</vt:lpstr>
      <vt:lpstr>Maintenant, c’est l’activité des questions en rafales. Je vais désigner des élèves au hasard pour répondre. Tenez-vous prêts. </vt:lpstr>
      <vt:lpstr>Comment ça va ? </vt:lpstr>
      <vt:lpstr>Comment tu t’appelles ? </vt:lpstr>
      <vt:lpstr>Tu as quel âge ? </vt:lpstr>
      <vt:lpstr>Qu’est-ce que tu aimes faire après l’école?</vt:lpstr>
      <vt:lpstr>Qu’est-ce que tu n’aimes pas faire ?</vt:lpstr>
      <vt:lpstr>Est-ce que tu aimes les jeux vidéo? Pourquoi ? </vt:lpstr>
      <vt:lpstr>Quel est ton dessin animé préféré ? Pourquoi ? </vt:lpstr>
      <vt:lpstr>Quel est ton sport préféré ? Pourquoi ? </vt:lpstr>
      <vt:lpstr>Plan de la séance 6</vt:lpstr>
      <vt:lpstr>Nous avons déjà vu le premier épisode de l’histoire « Samir et le fantôme ». Qui veut nous rappeler ce qu’on a vu dans cet épisode ? </vt:lpstr>
      <vt:lpstr>On va  regarder  le premier épisode une nouvelle fois. Après, on verra le deuxième épisode. Soyez attentifs.</vt:lpstr>
      <vt:lpstr>Lecture de la vidéo.</vt:lpstr>
      <vt:lpstr>Maintenant, nous allons découvrir un nouvel épisode de l’histoire « Samir et le fantôme ». Est-ce que vous êtes prêts ? Ecoutez bien. </vt:lpstr>
      <vt:lpstr>Lecture de la vidéo.</vt:lpstr>
      <vt:lpstr>Nous allons écouter l’histoire une deuxième fois. Soyez attentifs.</vt:lpstr>
      <vt:lpstr>Lecture de la vidéo.</vt:lpstr>
      <vt:lpstr>Est-ce que Samir a fait ses devoirs ?</vt:lpstr>
      <vt:lpstr>Non, Samir a oublié de faire ses devoirs.</vt:lpstr>
      <vt:lpstr>Quel est le dessin animé préféré de Samir ?</vt:lpstr>
      <vt:lpstr>Samir aime les dessins animés éducatifs et drôles.</vt:lpstr>
      <vt:lpstr>Qui a aidé Samir à faire ses devoirs ?</vt:lpstr>
      <vt:lpstr>C’est Firasse qui a aidé Samir à faire ses devoirs.</vt:lpstr>
      <vt:lpstr>On va retrouver Samir et Firasse la semaine prochaine pour un nouvel épisode. </vt:lpstr>
      <vt:lpstr>A la maison, écrivez trois phrases que vous avez retenues de cette histoire.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SAIDI M HAMED</cp:lastModifiedBy>
  <cp:revision>21</cp:revision>
  <cp:lastPrinted>2025-08-13T10:11:39Z</cp:lastPrinted>
  <dcterms:created xsi:type="dcterms:W3CDTF">2025-08-01T12:31:49Z</dcterms:created>
  <dcterms:modified xsi:type="dcterms:W3CDTF">2025-12-25T09:38:17Z</dcterms:modified>
</cp:coreProperties>
</file>