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</p:sldMasterIdLst>
  <p:notesMasterIdLst>
    <p:notesMasterId r:id="rId68"/>
  </p:notesMasterIdLst>
  <p:sldIdLst>
    <p:sldId id="257" r:id="rId14"/>
    <p:sldId id="1029" r:id="rId15"/>
    <p:sldId id="951" r:id="rId16"/>
    <p:sldId id="1203" r:id="rId17"/>
    <p:sldId id="728" r:id="rId18"/>
    <p:sldId id="1098" r:id="rId19"/>
    <p:sldId id="1184" r:id="rId20"/>
    <p:sldId id="1147" r:id="rId21"/>
    <p:sldId id="1116" r:id="rId22"/>
    <p:sldId id="1117" r:id="rId23"/>
    <p:sldId id="1159" r:id="rId24"/>
    <p:sldId id="1120" r:id="rId25"/>
    <p:sldId id="1163" r:id="rId26"/>
    <p:sldId id="1164" r:id="rId27"/>
    <p:sldId id="1165" r:id="rId28"/>
    <p:sldId id="1124" r:id="rId29"/>
    <p:sldId id="1125" r:id="rId30"/>
    <p:sldId id="1166" r:id="rId31"/>
    <p:sldId id="1167" r:id="rId32"/>
    <p:sldId id="1168" r:id="rId33"/>
    <p:sldId id="1095" r:id="rId34"/>
    <p:sldId id="1126" r:id="rId35"/>
    <p:sldId id="1102" r:id="rId36"/>
    <p:sldId id="1101" r:id="rId37"/>
    <p:sldId id="1129" r:id="rId38"/>
    <p:sldId id="1148" r:id="rId39"/>
    <p:sldId id="1092" r:id="rId40"/>
    <p:sldId id="1156" r:id="rId41"/>
    <p:sldId id="1035" r:id="rId42"/>
    <p:sldId id="715" r:id="rId43"/>
    <p:sldId id="1205" r:id="rId44"/>
    <p:sldId id="1207" r:id="rId45"/>
    <p:sldId id="1206" r:id="rId46"/>
    <p:sldId id="1088" r:id="rId47"/>
    <p:sldId id="1153" r:id="rId48"/>
    <p:sldId id="1103" r:id="rId49"/>
    <p:sldId id="716" r:id="rId50"/>
    <p:sldId id="1169" r:id="rId51"/>
    <p:sldId id="1170" r:id="rId52"/>
    <p:sldId id="664" r:id="rId53"/>
    <p:sldId id="1200" r:id="rId54"/>
    <p:sldId id="1186" r:id="rId55"/>
    <p:sldId id="1187" r:id="rId56"/>
    <p:sldId id="1036" r:id="rId57"/>
    <p:sldId id="1051" r:id="rId58"/>
    <p:sldId id="1188" r:id="rId59"/>
    <p:sldId id="1189" r:id="rId60"/>
    <p:sldId id="1192" r:id="rId61"/>
    <p:sldId id="1193" r:id="rId62"/>
    <p:sldId id="1194" r:id="rId63"/>
    <p:sldId id="1195" r:id="rId64"/>
    <p:sldId id="1056" r:id="rId65"/>
    <p:sldId id="1057" r:id="rId66"/>
    <p:sldId id="689" r:id="rId67"/>
  </p:sldIdLst>
  <p:sldSz cx="9144000" cy="6858000" type="screen4x3"/>
  <p:notesSz cx="6735763" cy="9866313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</p:embeddedFont>
    <p:embeddedFont>
      <p:font typeface="Dosis SemiBold" pitchFamily="2" charset="0"/>
      <p:bold r:id="rId73"/>
    </p:embeddedFont>
    <p:embeddedFont>
      <p:font typeface="Mistral" panose="03090702030407020403" pitchFamily="66" charset="0"/>
      <p:regular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B5377"/>
    <a:srgbClr val="424D7B"/>
    <a:srgbClr val="565F88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251A3D-6856-4DA1-8089-C648E0B4738A}" v="70" dt="2025-12-13T23:47:17.8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5363" autoAdjust="0"/>
  </p:normalViewPr>
  <p:slideViewPr>
    <p:cSldViewPr snapToGrid="0">
      <p:cViewPr varScale="1">
        <p:scale>
          <a:sx n="62" d="100"/>
          <a:sy n="62" d="100"/>
        </p:scale>
        <p:origin x="99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font" Target="fonts/font6.fntdata"/><Relationship Id="rId79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font" Target="fonts/font1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font" Target="fonts/font4.fntdata"/><Relationship Id="rId80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font" Target="fonts/font2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font" Target="fonts/font5.fntdata"/><Relationship Id="rId78" Type="http://schemas.openxmlformats.org/officeDocument/2006/relationships/tableStyles" Target="tableStyles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kessou" userId="2ba0886a528e3cd3" providerId="LiveId" clId="{4B3F8389-75E1-42FB-9919-03C677484F8B}"/>
    <pc:docChg chg="undo custSel modSld">
      <pc:chgData name="Hassan Oukessou" userId="2ba0886a528e3cd3" providerId="LiveId" clId="{4B3F8389-75E1-42FB-9919-03C677484F8B}" dt="2025-12-14T00:05:11.755" v="96" actId="207"/>
      <pc:docMkLst>
        <pc:docMk/>
      </pc:docMkLst>
      <pc:sldChg chg="modSp mod">
        <pc:chgData name="Hassan Oukessou" userId="2ba0886a528e3cd3" providerId="LiveId" clId="{4B3F8389-75E1-42FB-9919-03C677484F8B}" dt="2025-12-14T00:05:11.755" v="96" actId="207"/>
        <pc:sldMkLst>
          <pc:docMk/>
          <pc:sldMk cId="1502274348" sldId="689"/>
        </pc:sldMkLst>
        <pc:spChg chg="mod">
          <ac:chgData name="Hassan Oukessou" userId="2ba0886a528e3cd3" providerId="LiveId" clId="{4B3F8389-75E1-42FB-9919-03C677484F8B}" dt="2025-12-14T00:05:11.755" v="96" actId="207"/>
          <ac:spMkLst>
            <pc:docMk/>
            <pc:sldMk cId="1502274348" sldId="689"/>
            <ac:spMk id="2" creationId="{5330B7BA-C657-4500-9080-BFC92F4BC7F6}"/>
          </ac:spMkLst>
        </pc:spChg>
      </pc:sldChg>
      <pc:sldChg chg="modSp mod">
        <pc:chgData name="Hassan Oukessou" userId="2ba0886a528e3cd3" providerId="LiveId" clId="{4B3F8389-75E1-42FB-9919-03C677484F8B}" dt="2025-12-14T00:04:16.369" v="92" actId="20577"/>
        <pc:sldMkLst>
          <pc:docMk/>
          <pc:sldMk cId="2351984578" sldId="716"/>
        </pc:sldMkLst>
        <pc:spChg chg="mod">
          <ac:chgData name="Hassan Oukessou" userId="2ba0886a528e3cd3" providerId="LiveId" clId="{4B3F8389-75E1-42FB-9919-03C677484F8B}" dt="2025-12-14T00:04:16.369" v="92" actId="20577"/>
          <ac:spMkLst>
            <pc:docMk/>
            <pc:sldMk cId="2351984578" sldId="716"/>
            <ac:spMk id="9" creationId="{FC8A6D36-C3AA-5240-7E56-A2A4CF07207D}"/>
          </ac:spMkLst>
        </pc:spChg>
      </pc:sldChg>
      <pc:sldChg chg="modSp mod">
        <pc:chgData name="Hassan Oukessou" userId="2ba0886a528e3cd3" providerId="LiveId" clId="{4B3F8389-75E1-42FB-9919-03C677484F8B}" dt="2025-12-14T00:03:53.365" v="88" actId="20577"/>
        <pc:sldMkLst>
          <pc:docMk/>
          <pc:sldMk cId="2006220512" sldId="1169"/>
        </pc:sldMkLst>
        <pc:spChg chg="mod">
          <ac:chgData name="Hassan Oukessou" userId="2ba0886a528e3cd3" providerId="LiveId" clId="{4B3F8389-75E1-42FB-9919-03C677484F8B}" dt="2025-12-14T00:03:53.365" v="88" actId="20577"/>
          <ac:spMkLst>
            <pc:docMk/>
            <pc:sldMk cId="2006220512" sldId="1169"/>
            <ac:spMk id="5" creationId="{017DAB81-C9E1-66FD-AA70-A73FB1FECDF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A792-D517-91B5-610E-914CBF5B5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87220A-40C6-5618-6C5D-B0A0BEDD7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722FE3-7D7B-9546-B6FC-A70A1F602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89B2B8-EF1C-726F-5FB9-BF121CBB4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717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010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533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49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7.png"/><Relationship Id="rId7" Type="http://schemas.openxmlformats.org/officeDocument/2006/relationships/image" Target="../media/image5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8.png"/><Relationship Id="rId9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9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59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2.xml"/><Relationship Id="rId5" Type="http://schemas.openxmlformats.org/officeDocument/2006/relationships/image" Target="../media/image3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5.xml"/><Relationship Id="rId5" Type="http://schemas.openxmlformats.org/officeDocument/2006/relationships/image" Target="../media/image370.png"/><Relationship Id="rId4" Type="http://schemas.openxmlformats.org/officeDocument/2006/relationships/customXml" Target="../ink/ink14.xml"/><Relationship Id="rId9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3.jp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4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4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9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1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5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8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B38780-CE50-2F71-1336-3DF3C2AB1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Image 11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A85D5CBF-57C1-7FD4-8998-216C592EA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93" y="2521018"/>
            <a:ext cx="1654403" cy="2463507"/>
          </a:xfrm>
          <a:prstGeom prst="rect">
            <a:avLst/>
          </a:prstGeom>
        </p:spPr>
      </p:pic>
      <p:pic>
        <p:nvPicPr>
          <p:cNvPr id="13" name="Image 12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9252E48-DAFA-F912-B429-7CBAA0D07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4" y="2577235"/>
            <a:ext cx="1633805" cy="2515681"/>
          </a:xfrm>
          <a:prstGeom prst="rect">
            <a:avLst/>
          </a:prstGeom>
        </p:spPr>
      </p:pic>
      <p:pic>
        <p:nvPicPr>
          <p:cNvPr id="14" name="Image 13" descr="Une image contenant texte, Visage humain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F98CEF-F1BC-2292-DD09-5F73C3143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1" y="2606236"/>
            <a:ext cx="1633805" cy="2486680"/>
          </a:xfrm>
          <a:prstGeom prst="rect">
            <a:avLst/>
          </a:prstGeom>
        </p:spPr>
      </p:pic>
      <p:pic>
        <p:nvPicPr>
          <p:cNvPr id="15" name="Image 14" descr="Une image contenant texte, Appareils électroniques, ordinateur, Visage humain&#10;&#10;Le contenu généré par l’IA peut être incorrect.">
            <a:extLst>
              <a:ext uri="{FF2B5EF4-FFF2-40B4-BE49-F238E27FC236}">
                <a16:creationId xmlns:a16="http://schemas.microsoft.com/office/drawing/2014/main" id="{22FCFDC2-A227-A64D-5439-4F4DA39490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158" y="2629408"/>
            <a:ext cx="1647005" cy="2463508"/>
          </a:xfrm>
          <a:prstGeom prst="rect">
            <a:avLst/>
          </a:prstGeom>
        </p:spPr>
      </p:pic>
      <p:pic>
        <p:nvPicPr>
          <p:cNvPr id="16" name="Image 15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237BAD8-8F96-1969-E84D-F4D23B559C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628" y="2566500"/>
            <a:ext cx="1633805" cy="246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5736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(fluidité et compréhension)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E30FF5E5-2A03-9C55-FE58-1A60B188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D549B6-AD2E-6C40-345C-BE2E1EF01B4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9F35E8-8EF4-77BB-E633-7805B9C766B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F44902-1F21-A533-063B-C2C07D67D5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1BA6C605-8D0E-9FDA-A9AC-27E17BBB73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7ED17C7-1763-2B8B-348F-B42DA7AD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6A9D204-A0F3-C7E2-9D46-02097E58CFA7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b="1" dirty="0">
                <a:solidFill>
                  <a:srgbClr val="565F88"/>
                </a:solidFill>
                <a:latin typeface="Dosis SemiBold" pitchFamily="2" charset="0"/>
              </a:rPr>
              <a:t>Lecture offerte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8DA228D0-7657-8D64-0E1F-D94DDA2F7560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8018BB3-AC7E-2C29-F121-217F17C61637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C2EFDD-D49E-18CD-515B-E47512F24E5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5B92482C-FCDB-5589-C99C-ACF2230446F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780EA24D-55FD-E206-F151-A747F6C6558D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:Samir et le fantôme 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18227639-A7FF-D6B8-A8B2-AEDA8BC0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Utile – La concentration – Bon – Mauvais– Violent – Trop.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81B92C0A-F247-7A70-336D-E01659F1AD28}"/>
              </a:ext>
            </a:extLst>
          </p:cNvPr>
          <p:cNvSpPr txBox="1">
            <a:spLocks/>
          </p:cNvSpPr>
          <p:nvPr/>
        </p:nvSpPr>
        <p:spPr>
          <a:xfrm>
            <a:off x="1088081" y="348270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B5377"/>
                </a:solidFill>
                <a:latin typeface="Dosis" pitchFamily="2" charset="0"/>
              </a:rPr>
              <a:t>Utile </a:t>
            </a:r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E879BAAA-7DC4-768C-FAAA-F8F113BD17BB}"/>
              </a:ext>
            </a:extLst>
          </p:cNvPr>
          <p:cNvSpPr txBox="1">
            <a:spLocks/>
          </p:cNvSpPr>
          <p:nvPr/>
        </p:nvSpPr>
        <p:spPr>
          <a:xfrm>
            <a:off x="1267826" y="5751738"/>
            <a:ext cx="162025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 Mauvais </a:t>
            </a: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DECC2E67-EAE3-0062-6F2A-6E542B2866EC}"/>
              </a:ext>
            </a:extLst>
          </p:cNvPr>
          <p:cNvSpPr txBox="1">
            <a:spLocks/>
          </p:cNvSpPr>
          <p:nvPr/>
        </p:nvSpPr>
        <p:spPr>
          <a:xfrm>
            <a:off x="6318637" y="575277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B5377"/>
                </a:solidFill>
                <a:latin typeface="Dosis" pitchFamily="2" charset="0"/>
              </a:rPr>
              <a:t>Trop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2D3DA95-C376-A8C1-C1E9-66268AAFA4FC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Bon </a:t>
            </a:r>
            <a:endParaRPr lang="fr-MA" dirty="0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C9B38689-3126-545A-044C-B1F494C59BDA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concentration </a:t>
            </a:r>
            <a:endParaRPr lang="fr-MA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D438FC2E-EE0D-2289-6BBF-FA62A32F259E}"/>
              </a:ext>
            </a:extLst>
          </p:cNvPr>
          <p:cNvSpPr txBox="1">
            <a:spLocks/>
          </p:cNvSpPr>
          <p:nvPr/>
        </p:nvSpPr>
        <p:spPr>
          <a:xfrm>
            <a:off x="3485965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Violent 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A88018-E5AD-87F3-0B41-EFE6285DF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81565"/>
            <a:ext cx="1440000" cy="14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54CADD-1061-EE80-2F1D-FB39DFC19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029" y="1881565"/>
            <a:ext cx="1440000" cy="14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7057DF-71E0-968F-CC53-308266569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81565"/>
            <a:ext cx="1440000" cy="14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C025C1-D828-6119-FC1A-DDFC78FB2F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D7A79C3-A436-87AB-5A4D-79157270B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4" y="4119052"/>
            <a:ext cx="1440000" cy="14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6FAE6D-A64B-F003-EDF1-6BEBC10449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En ligne – Fatiguer – Amusant – Développer – Jeux vidéo -Oublier.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FC9417-842C-A6ED-820A-4CFF9C07B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976437"/>
            <a:ext cx="6641868" cy="449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14608-8C1A-39D3-D21C-061FE7C33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563558-273F-8A2D-DC31-DA95CAC09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DE8E76CC-09AC-665D-03F6-B0B02A51A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2660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Utile – La concentration – Bon – Mauvais– Violent – Trop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id="{2342DDED-F5DA-2EC3-3D45-DFEFC1403E27}"/>
              </a:ext>
            </a:extLst>
          </p:cNvPr>
          <p:cNvSpPr txBox="1">
            <a:spLocks/>
          </p:cNvSpPr>
          <p:nvPr/>
        </p:nvSpPr>
        <p:spPr>
          <a:xfrm>
            <a:off x="1088081" y="348270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B5377"/>
                </a:solidFill>
                <a:latin typeface="Dosis" pitchFamily="2" charset="0"/>
              </a:rPr>
              <a:t>Utile </a:t>
            </a:r>
          </a:p>
        </p:txBody>
      </p:sp>
      <p:sp>
        <p:nvSpPr>
          <p:cNvPr id="36" name="Espace réservé du texte 10">
            <a:extLst>
              <a:ext uri="{FF2B5EF4-FFF2-40B4-BE49-F238E27FC236}">
                <a16:creationId xmlns:a16="http://schemas.microsoft.com/office/drawing/2014/main" id="{5C1D08A2-6574-5657-0848-4F43FD0AF41A}"/>
              </a:ext>
            </a:extLst>
          </p:cNvPr>
          <p:cNvSpPr txBox="1">
            <a:spLocks/>
          </p:cNvSpPr>
          <p:nvPr/>
        </p:nvSpPr>
        <p:spPr>
          <a:xfrm>
            <a:off x="1267826" y="5751738"/>
            <a:ext cx="162025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 Mauvais </a:t>
            </a: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sp>
        <p:nvSpPr>
          <p:cNvPr id="37" name="Espace réservé du texte 14">
            <a:extLst>
              <a:ext uri="{FF2B5EF4-FFF2-40B4-BE49-F238E27FC236}">
                <a16:creationId xmlns:a16="http://schemas.microsoft.com/office/drawing/2014/main" id="{5F43E0D7-F88A-802B-6E93-73E831C24BB2}"/>
              </a:ext>
            </a:extLst>
          </p:cNvPr>
          <p:cNvSpPr txBox="1">
            <a:spLocks/>
          </p:cNvSpPr>
          <p:nvPr/>
        </p:nvSpPr>
        <p:spPr>
          <a:xfrm>
            <a:off x="6318637" y="575277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B5377"/>
                </a:solidFill>
                <a:latin typeface="Dosis" pitchFamily="2" charset="0"/>
              </a:rPr>
              <a:t>Trop </a:t>
            </a:r>
          </a:p>
        </p:txBody>
      </p:sp>
      <p:sp>
        <p:nvSpPr>
          <p:cNvPr id="38" name="Espace réservé du texte 6">
            <a:extLst>
              <a:ext uri="{FF2B5EF4-FFF2-40B4-BE49-F238E27FC236}">
                <a16:creationId xmlns:a16="http://schemas.microsoft.com/office/drawing/2014/main" id="{17A4B3ED-B22A-93A6-46D3-80F832F6A470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Bon </a:t>
            </a:r>
            <a:endParaRPr lang="fr-MA" dirty="0"/>
          </a:p>
        </p:txBody>
      </p:sp>
      <p:sp>
        <p:nvSpPr>
          <p:cNvPr id="39" name="Espace réservé du texte 8">
            <a:extLst>
              <a:ext uri="{FF2B5EF4-FFF2-40B4-BE49-F238E27FC236}">
                <a16:creationId xmlns:a16="http://schemas.microsoft.com/office/drawing/2014/main" id="{0D997D3D-EA0D-40C8-139A-FAB49C854215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concentration </a:t>
            </a:r>
            <a:endParaRPr lang="fr-MA" dirty="0"/>
          </a:p>
        </p:txBody>
      </p:sp>
      <p:sp>
        <p:nvSpPr>
          <p:cNvPr id="42" name="Espace réservé du texte 6">
            <a:extLst>
              <a:ext uri="{FF2B5EF4-FFF2-40B4-BE49-F238E27FC236}">
                <a16:creationId xmlns:a16="http://schemas.microsoft.com/office/drawing/2014/main" id="{1593950A-D47A-D178-CED8-C2D3512C3B00}"/>
              </a:ext>
            </a:extLst>
          </p:cNvPr>
          <p:cNvSpPr txBox="1">
            <a:spLocks/>
          </p:cNvSpPr>
          <p:nvPr/>
        </p:nvSpPr>
        <p:spPr>
          <a:xfrm>
            <a:off x="3485965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Violent </a:t>
            </a:r>
            <a:endParaRPr lang="fr-MA" dirty="0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C1D7BCAB-77FA-47B6-E088-9ECF013F4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81565"/>
            <a:ext cx="1440000" cy="144000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986EF820-9AFA-8177-7519-DB659124E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2" y="1881565"/>
            <a:ext cx="1440000" cy="1440000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CC26117B-B900-2407-44B9-DD17D6F506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81565"/>
            <a:ext cx="1440000" cy="1440000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3E9C1247-FB9D-B70C-9D2E-D602EAA675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DDAAE15E-2CE9-A5F3-0817-B58DCCB886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95EA473E-4C4D-690B-4623-188E928D4D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1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1DB62-6227-B75C-CEE3-CEBDDF368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AA07A-B5FA-6FD5-419A-098AFD89F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C0332DE9-F7F8-E0D5-43A4-31C94BBBE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BF6D1F9-DAD5-23FE-1520-5A5EAFF2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69602"/>
            <a:ext cx="1440000" cy="14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ED421-9890-1AE1-8161-C7F57913A1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2" y="1869602"/>
            <a:ext cx="1440000" cy="14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EEA5E9-1996-7DF6-0F11-B115AD802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FBDD601-4541-2844-6B1C-4F175299D8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E719F0-DEDF-2FFF-3597-8E5A59735A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05E642-8496-AFB7-202E-DBFEA1705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DF9CF-773F-C6ED-B581-ED771279C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59C63D-6CC9-912C-E7B4-8F22CB91C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7FD6D17-95EF-FF2F-47C3-6DAC837D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E582F8-9C4C-A126-A795-D4362166204D}"/>
              </a:ext>
            </a:extLst>
          </p:cNvPr>
          <p:cNvSpPr txBox="1"/>
          <p:nvPr/>
        </p:nvSpPr>
        <p:spPr>
          <a:xfrm>
            <a:off x="3598877" y="176962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1CEC2B-F97A-986F-CCA4-F957C28687B3}"/>
              </a:ext>
            </a:extLst>
          </p:cNvPr>
          <p:cNvSpPr txBox="1"/>
          <p:nvPr/>
        </p:nvSpPr>
        <p:spPr>
          <a:xfrm>
            <a:off x="1106447" y="4019441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E08E49-C812-B8F7-6632-455D35B55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69602"/>
            <a:ext cx="1440000" cy="14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BE2B53-09C8-3828-75D1-3DF9ECB81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E66994-EEEB-AEBB-8599-939A2F8CA7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AA3C28-4A10-E243-1329-B38EE6D917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2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D81CB-3EA1-3BDE-530F-EF76E78DE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0F82FA-A484-4243-D5A9-E3AE6B3C7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58389F94-DDB5-0E8B-A019-42978D7E3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La concentration et mauvais.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6410D63-D7B2-0BE4-D204-A58E2BC43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34" y="4119052"/>
            <a:ext cx="1582893" cy="140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69EED9-FA8E-1D34-9386-E5663C3C9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586" y="2053796"/>
            <a:ext cx="1672827" cy="140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AB1DF0C-04BE-FDB2-2ED6-B9FF4C1D18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69602"/>
            <a:ext cx="1440000" cy="14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85B03B-EE55-4C7C-5646-8CC6CB3DD4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586" y="2053796"/>
            <a:ext cx="1672827" cy="14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A45E4D-17C5-BD4A-3371-3B3B5D72E5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6CEC10-4F07-61E2-6FF9-1F38044236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356" y="4119052"/>
            <a:ext cx="1511447" cy="14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98EDE2-440B-E1B6-2878-65F85439D3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4C5D22-A87F-3A00-2E61-3F3F202CEA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EC9AD-EC66-8DA6-B3DC-203764F5E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FC4BAC6-8B41-C323-DF4F-62397C5DC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4F657BF-75B1-B47D-0885-9DAAB35F5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998" y="765624"/>
            <a:ext cx="7038114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:  En ligne – Fatiguer - Amusant- Développer – Jeux vidéo – Oublier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8825E825-6D94-509F-C634-AF6290FC90E5}"/>
              </a:ext>
            </a:extLst>
          </p:cNvPr>
          <p:cNvSpPr txBox="1">
            <a:spLocks/>
          </p:cNvSpPr>
          <p:nvPr/>
        </p:nvSpPr>
        <p:spPr>
          <a:xfrm>
            <a:off x="1160410" y="3585216"/>
            <a:ext cx="202502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En ligne </a:t>
            </a: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FC52C2A5-10EB-702C-E44D-3F83DE7609CB}"/>
              </a:ext>
            </a:extLst>
          </p:cNvPr>
          <p:cNvSpPr txBox="1">
            <a:spLocks/>
          </p:cNvSpPr>
          <p:nvPr/>
        </p:nvSpPr>
        <p:spPr>
          <a:xfrm>
            <a:off x="5945412" y="5803813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Oublier </a:t>
            </a: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5A86CEB4-EAFC-6585-B552-AE42699EBE19}"/>
              </a:ext>
            </a:extLst>
          </p:cNvPr>
          <p:cNvSpPr txBox="1">
            <a:spLocks/>
          </p:cNvSpPr>
          <p:nvPr/>
        </p:nvSpPr>
        <p:spPr>
          <a:xfrm>
            <a:off x="3237090" y="3585216"/>
            <a:ext cx="268249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Fatiguer</a:t>
            </a:r>
            <a:r>
              <a:rPr lang="fr-FR" dirty="0"/>
              <a:t> </a:t>
            </a:r>
            <a:endParaRPr lang="fr-MA" dirty="0"/>
          </a:p>
        </p:txBody>
      </p:sp>
      <p:sp>
        <p:nvSpPr>
          <p:cNvPr id="31" name="Espace réservé du texte 14">
            <a:extLst>
              <a:ext uri="{FF2B5EF4-FFF2-40B4-BE49-F238E27FC236}">
                <a16:creationId xmlns:a16="http://schemas.microsoft.com/office/drawing/2014/main" id="{8B449A39-425C-BFF9-9CCB-EDE29C7B45D4}"/>
              </a:ext>
            </a:extLst>
          </p:cNvPr>
          <p:cNvSpPr txBox="1">
            <a:spLocks/>
          </p:cNvSpPr>
          <p:nvPr/>
        </p:nvSpPr>
        <p:spPr>
          <a:xfrm>
            <a:off x="1288304" y="5831088"/>
            <a:ext cx="2025024" cy="29198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Développer</a:t>
            </a:r>
          </a:p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 </a:t>
            </a:r>
          </a:p>
          <a:p>
            <a:pPr marL="0" indent="0" algn="ctr">
              <a:buNone/>
            </a:pP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sp>
        <p:nvSpPr>
          <p:cNvPr id="32" name="Espace réservé du texte 6">
            <a:extLst>
              <a:ext uri="{FF2B5EF4-FFF2-40B4-BE49-F238E27FC236}">
                <a16:creationId xmlns:a16="http://schemas.microsoft.com/office/drawing/2014/main" id="{55EC06E2-28F8-6242-F52C-2C316BD53AAC}"/>
              </a:ext>
            </a:extLst>
          </p:cNvPr>
          <p:cNvSpPr txBox="1">
            <a:spLocks/>
          </p:cNvSpPr>
          <p:nvPr/>
        </p:nvSpPr>
        <p:spPr>
          <a:xfrm>
            <a:off x="3852000" y="583108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defRPr/>
            </a:pPr>
            <a:r>
              <a:rPr lang="fr-FR" dirty="0">
                <a:solidFill>
                  <a:srgbClr val="4B5377"/>
                </a:solidFill>
              </a:rPr>
              <a:t>Jeux vidéo </a:t>
            </a:r>
            <a:endParaRPr kumimoji="0" lang="fr-MA" i="0" u="none" strike="noStrike" kern="1200" cap="none" spc="0" normalizeH="0" baseline="0" noProof="0" dirty="0">
              <a:ln w="0"/>
              <a:solidFill>
                <a:srgbClr val="4B5377"/>
              </a:solidFill>
              <a:effectLst/>
              <a:uLnTx/>
              <a:uFillTx/>
            </a:endParaRP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9B9D4B71-3D2B-DCB9-6F37-13F3DACA8C15}"/>
              </a:ext>
            </a:extLst>
          </p:cNvPr>
          <p:cNvSpPr txBox="1">
            <a:spLocks/>
          </p:cNvSpPr>
          <p:nvPr/>
        </p:nvSpPr>
        <p:spPr>
          <a:xfrm>
            <a:off x="5945412" y="358521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Amusant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72630795-3224-5855-2900-561B59E3D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816" y="1986192"/>
            <a:ext cx="1440000" cy="1440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B996ECA-127F-E036-F35E-3C6A00BAC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0" y="1989000"/>
            <a:ext cx="1440000" cy="144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A4E0023-27F4-E81C-90A4-9B7A38005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145" y="1986192"/>
            <a:ext cx="1440000" cy="144000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6A33B96-CE46-F37B-B58D-11CFAD5F90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816" y="4095528"/>
            <a:ext cx="1440000" cy="144000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7147154-A3BF-FF8D-066B-96CB15E303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29" y="4095528"/>
            <a:ext cx="1440000" cy="144000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F2B931D-DC6A-5766-03D9-D15BE6D09C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145" y="4095528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4373D-F2C9-B3FB-0982-ABEAAC67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421538-E584-392B-B406-FFDAE43BC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8E76195-D55A-6910-87DA-6303B3B3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26E6C01-6803-58DB-088F-6B79E17D7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2079131"/>
            <a:ext cx="1296000" cy="1296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975B3C-37C1-4F3A-AD69-98992D3F3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7" y="2081939"/>
            <a:ext cx="1296000" cy="1296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5D2356-C009-AFF2-6B7A-D082AB6908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2079131"/>
            <a:ext cx="1296000" cy="1296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804A95-7F87-1902-4822-C56F5BEF67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4188467"/>
            <a:ext cx="1296000" cy="1296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E532BC-0DF6-FC64-42FA-D1923B0B18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96" y="4188467"/>
            <a:ext cx="1296000" cy="1296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6C98915-1ED1-C5FC-51C2-4E1877FA8D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4188467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3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868D7-415B-2B25-5F77-1056E9D2F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22910B-BA33-90C8-4C34-64C4892DF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7F423EB6-51AA-FA25-E744-69ABD8D6C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F227BB-94AE-AEDE-08F8-FA48EFB48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4172398"/>
            <a:ext cx="1296000" cy="129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633046-E876-CE18-6728-6ECDE8C86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7" y="2081939"/>
            <a:ext cx="1296000" cy="129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537E23-1E9D-96F3-BF27-781C1611CF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2079131"/>
            <a:ext cx="1296000" cy="129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3DDA26-03CC-6660-28EC-6550D09493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4188467"/>
            <a:ext cx="1296000" cy="129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38C482-A9A1-FE88-7F03-907C5C8038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96" y="4188467"/>
            <a:ext cx="1296000" cy="1296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EE9B4F0-3C2F-DBD9-CC74-80B5B1BDB2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22" y="2079131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8D4E6-7F05-D0DE-4BF4-4577B212F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B48B22-8206-50D0-DF89-4C93EA3F3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85BD8DB7-5FED-72BA-891C-1B9880AB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  En ligne  et oublier.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B17B2C-C63A-EBCE-BAF6-9C5046E20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93" y="4008385"/>
            <a:ext cx="1278279" cy="144214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5A30E6-63AC-C610-959D-ACA9A9C195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085" y="1936793"/>
            <a:ext cx="1278280" cy="1353027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98720-61DA-64F7-6CF5-9CE7CB811F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4026255"/>
            <a:ext cx="1272260" cy="14582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1A387C-8284-9636-EA9E-786A3EC00E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7" y="2081939"/>
            <a:ext cx="1296000" cy="129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B4D1B7-BCD7-2CCE-D786-F1759AFD1C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2079131"/>
            <a:ext cx="1296000" cy="129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4442BB-0402-2831-51E8-4AD8A35027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4188467"/>
            <a:ext cx="1296000" cy="129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34BD0A-CE9F-A2F7-BDFF-F7DB634711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96" y="4188467"/>
            <a:ext cx="1296000" cy="1296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11A266-8A0E-7FA7-8611-FC1FA603EF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085" y="1936793"/>
            <a:ext cx="1278280" cy="143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0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659779-4B88-2516-533D-D866853F0148}"/>
              </a:ext>
            </a:extLst>
          </p:cNvPr>
          <p:cNvSpPr txBox="1"/>
          <p:nvPr/>
        </p:nvSpPr>
        <p:spPr>
          <a:xfrm>
            <a:off x="884429" y="2075456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Au parc, Yassine et ses camarades parlent de leurs activités après l’école. Yassine dit :« J’aime faire du sport parce qu’il développe la concentration.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43CDC3-C1B9-A49E-416E-E50A7D7E55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714D483-26C3-9974-D3DE-3FCE6DF33D75}"/>
              </a:ext>
            </a:extLst>
          </p:cNvPr>
          <p:cNvSpPr txBox="1"/>
          <p:nvPr/>
        </p:nvSpPr>
        <p:spPr>
          <a:xfrm>
            <a:off x="884429" y="2075456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Au parc, Yassine et ses camarades parlent de leurs activités après l’école. Yassine dit :« J’aime faire du sport parce qu’il développe la concentration.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229552" y="196730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sont Yassine et ses camarades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30F577-6987-002C-A926-2C3CD8B77E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620B954-9362-70CD-AB7B-A2EB3B566971}"/>
              </a:ext>
            </a:extLst>
          </p:cNvPr>
          <p:cNvSpPr txBox="1"/>
          <p:nvPr/>
        </p:nvSpPr>
        <p:spPr>
          <a:xfrm>
            <a:off x="884429" y="2648196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Au parc, Yassine et ses camarades parlent de leurs activités après l’école. Yassine dit :« J’aime faire du sport parce qu’il développe la concentration.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Yassine et ses camarades sont au parc.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96412FA-E058-18D1-01F7-1D7190379635}"/>
              </a:ext>
            </a:extLst>
          </p:cNvPr>
          <p:cNvSpPr txBox="1"/>
          <p:nvPr/>
        </p:nvSpPr>
        <p:spPr>
          <a:xfrm>
            <a:off x="1243975" y="2002415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sont Yassine et ses camarades ?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5AABA7-8368-A8AE-88F2-A02201E18BE3}"/>
              </a:ext>
            </a:extLst>
          </p:cNvPr>
          <p:cNvSpPr txBox="1"/>
          <p:nvPr/>
        </p:nvSpPr>
        <p:spPr>
          <a:xfrm>
            <a:off x="834901" y="2778487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Au parc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, Yassine et ses camarades parlent de leurs activités après l’école. Yassine dit :« J’aime faire du sport parce qu’il développe la concentration.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4AC2DFB-1E89-AD11-3142-C340EC60FFF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76431"/>
            <a:ext cx="1867161" cy="11812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D3C44B-F751-34EB-44AE-0D1EA45EB73C}"/>
              </a:ext>
            </a:extLst>
          </p:cNvPr>
          <p:cNvSpPr txBox="1"/>
          <p:nvPr/>
        </p:nvSpPr>
        <p:spPr>
          <a:xfrm>
            <a:off x="1229552" y="2023450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Yassine aime faire du sport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3EBCFA-BD62-B72D-BE1B-BEB26A16D61F}"/>
              </a:ext>
            </a:extLst>
          </p:cNvPr>
          <p:cNvSpPr txBox="1"/>
          <p:nvPr/>
        </p:nvSpPr>
        <p:spPr>
          <a:xfrm>
            <a:off x="884429" y="2976350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Au parc, Yassine et ses camarades parlent de leurs activités après l’école. Yassine dit :« J’aime faire du sport parce qu’il développe la concentration.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611891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Yassine aime faire du sport parce qu’il développe la concentration.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0C3148-EFE4-168A-34E0-483664429B70}"/>
              </a:ext>
            </a:extLst>
          </p:cNvPr>
          <p:cNvSpPr txBox="1"/>
          <p:nvPr/>
        </p:nvSpPr>
        <p:spPr>
          <a:xfrm>
            <a:off x="1229552" y="2023450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Yassine aime faire du sport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1C170F-B926-FC6A-5E70-2EAA23236867}"/>
              </a:ext>
            </a:extLst>
          </p:cNvPr>
          <p:cNvSpPr txBox="1"/>
          <p:nvPr/>
        </p:nvSpPr>
        <p:spPr>
          <a:xfrm>
            <a:off x="884429" y="2976350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Au parc, Yassine et ses camarades parlent de leurs activités après l’école. Yassine dit :« J’aime faire du sport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parce qu’il développe la concentration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AEB85A8-1AAE-63C4-DAF7-A20001409A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571902" y="2788201"/>
            <a:ext cx="2296944" cy="1691502"/>
          </a:xfrm>
          <a:prstGeom prst="roundRect">
            <a:avLst>
              <a:gd name="adj" fmla="val 6988"/>
            </a:avLst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AC6D3C6-CB09-C0EC-8161-41A2881741E0}"/>
              </a:ext>
            </a:extLst>
          </p:cNvPr>
          <p:cNvSpPr txBox="1"/>
          <p:nvPr/>
        </p:nvSpPr>
        <p:spPr>
          <a:xfrm>
            <a:off x="3396785" y="2514415"/>
            <a:ext cx="528430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1.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u’est-ce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j’aime faire après l’école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2.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3.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n’aime pas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4.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6DF69A-B425-5CD0-5675-ECD336B7816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6B2556-FDD5-CDD0-945D-BA7B5FEF685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56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9A06E-8FA3-4226-0F3A-57F5DD9EC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3D815D-B003-42C2-CE28-1A83E8A416B4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26A741-14D0-DE62-BCFE-4D38124B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31DD1B5-DB48-B035-EFC7-4972E38B7538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53B6D4-4662-FD4E-5000-7B2602930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5C5755-EB51-CEE5-7A84-1712CA1F26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45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après l’école?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après</a:t>
            </a:r>
            <a:r>
              <a:rPr lang="a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l’école?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DA7146-4B76-FDB4-5F5B-7940B42FE8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16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n’aimes pas faire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n’aimes pas faire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15EA25-95F2-9BE3-E31B-F44E0C2547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les jeux vidéo?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2824655" y="165486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Est-ce que tu aimes les jeux vidéo?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? 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813452" y="1748071"/>
            <a:ext cx="1814845" cy="143362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B0D77D-22EA-4338-4505-BEA12985F55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32B43B-F6E3-B3F1-F91B-42871BF99E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" t="7011" r="6528" b="15063"/>
          <a:stretch>
            <a:fillRect/>
          </a:stretch>
        </p:blipFill>
        <p:spPr>
          <a:xfrm>
            <a:off x="3771932" y="3308064"/>
            <a:ext cx="2680136" cy="219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Samir et le fantôme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Aujourd'hui, nous allons déco une nouvelle histoire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 et le fantôme 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3A5D68-CDEA-7D3E-7B94-25530D00F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E2DFC8-34E1-66F4-87D0-FE9FADFE8E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73" y="2005012"/>
            <a:ext cx="4159827" cy="348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2B485-7C8D-FEBF-561B-929CBBBDD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17DAB81-C9E1-66FD-AA70-A73FB1FEC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211854" cy="63379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 nous allons regarder le premier épisode de cette histoire «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Samir et le fantôme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Soyez attentifs. Ecoutez bien.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40EBBE4-ACEE-A659-B848-A71DC0017B6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EDECC98-4865-483F-575A-7BED21A23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5926D7-4C55-D48C-FDA5-5527CEED68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3BD5517-085B-E72C-ADBF-D43758C1A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36" y="2119745"/>
            <a:ext cx="6026728" cy="32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2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N56_P2_SEM1_Samir et le Fantôme_E01">
            <a:hlinkClick r:id="" action="ppaction://media"/>
            <a:extLst>
              <a:ext uri="{FF2B5EF4-FFF2-40B4-BE49-F238E27FC236}">
                <a16:creationId xmlns:a16="http://schemas.microsoft.com/office/drawing/2014/main" id="{7A7FC36F-87BE-0DD5-69C0-4AF1E806CB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2770" y="1927462"/>
            <a:ext cx="7609230" cy="417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89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73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N56_P2_SEM1_Samir et le Fantôme_E01">
            <a:hlinkClick r:id="" action="ppaction://media"/>
            <a:extLst>
              <a:ext uri="{FF2B5EF4-FFF2-40B4-BE49-F238E27FC236}">
                <a16:creationId xmlns:a16="http://schemas.microsoft.com/office/drawing/2014/main" id="{2C5C38A4-9598-8347-E8C4-BB21D1CDAC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2770" y="1927462"/>
            <a:ext cx="7609230" cy="417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9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73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ACAE-A584-E9F4-9008-EDBA41739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EB1AB3-34F2-4498-B83F-EC815F34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Samir n’arrive-t-il pas à bien se concentrer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A84CDB-98B9-E5DC-BE56-4B5F2A652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68F9A2-39BA-90E3-FE12-BD1D06C3B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796" y="2232135"/>
            <a:ext cx="3300408" cy="298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F2B91-10E0-3E25-0199-56E8EF3F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9E2FDA3-A1CE-2D83-F0AE-296672E0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 n’arrive pas à bien se concentrer parce qu’il est fatigué, il a joué trop aux jeux vidéo.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5D3A200-EC80-096A-5068-A53CC1A09BCA}"/>
              </a:ext>
            </a:extLst>
          </p:cNvPr>
          <p:cNvSpPr txBox="1">
            <a:spLocks/>
          </p:cNvSpPr>
          <p:nvPr/>
        </p:nvSpPr>
        <p:spPr>
          <a:xfrm>
            <a:off x="1039853" y="1786575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Parce qu’il est fatigué, il a joué trop aux jeux vidéo.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F908B1-76ED-7FF3-1834-099C6A4AD50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80A445-BC32-71DB-3437-53EFE31F2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A6097D-6357-36FA-5857-399B5C75FE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exte, horlog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D9012CA-9E2B-A9A5-4E29-45002042C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760" y="3266635"/>
            <a:ext cx="5014912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2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apparaît devant Samir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4CA7C8F-27A4-7246-E362-D9EC57DB8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11"/>
          <a:stretch>
            <a:fillRect/>
          </a:stretch>
        </p:blipFill>
        <p:spPr>
          <a:xfrm>
            <a:off x="3013833" y="2116480"/>
            <a:ext cx="3116333" cy="329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87A4-69AE-62B1-C756-460DBA57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BAC0D4B-531A-8035-93B5-86A7245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un fantôme.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316A598-D49F-C083-1708-C89756179E64}"/>
              </a:ext>
            </a:extLst>
          </p:cNvPr>
          <p:cNvSpPr txBox="1">
            <a:spLocks/>
          </p:cNvSpPr>
          <p:nvPr/>
        </p:nvSpPr>
        <p:spPr>
          <a:xfrm>
            <a:off x="1379779" y="1744050"/>
            <a:ext cx="63844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C’est un fantôme.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8F5B52-70F3-24BB-34C0-1CC4112243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7A57E5-BEFE-3DE1-D831-9144830C2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1B4D7E-B6D1-B251-F6C1-D9972496F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5CFF2DA-2B01-1466-303A-89AD1869C9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570" y="2873172"/>
            <a:ext cx="4996729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45113-EE78-ECF4-C659-2FD7CA674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1682364-2046-E414-9596-1CEEFB36A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le fantôme dit-il que Samir développe de mauvaises habitudes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0FAFF1-84A0-0D28-74DC-9379124ED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2ECFED-1969-6BA6-F20C-EE27F8824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561" y="2071254"/>
            <a:ext cx="2922877" cy="271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8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ED6B-3D05-FF93-8FC7-1BE3FEC5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0418410-004D-4F06-E47E-07CF79B5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fantôme dit que Samir développe de mauvaises habitudes parce qu’il joue trop aux jeux vidéo et oublie de se concentrer.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73EA6A8-22D1-8971-5403-575C4B114278}"/>
              </a:ext>
            </a:extLst>
          </p:cNvPr>
          <p:cNvSpPr txBox="1">
            <a:spLocks/>
          </p:cNvSpPr>
          <p:nvPr/>
        </p:nvSpPr>
        <p:spPr>
          <a:xfrm>
            <a:off x="2069691" y="1554863"/>
            <a:ext cx="5270583" cy="1739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Parce qu’il joue trop aux jeux vidéo et oublie de se concentrer.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B5C54D4-E91C-706B-F4AC-DDCD499D04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BA352C-1CF8-1719-ADFA-B09011514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9CE5C4-2927-9294-7B3F-1FD5983F3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DF958FA-C4DB-02A6-1E95-E7D937370F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821" y="3294425"/>
            <a:ext cx="48863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9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8DEB8-817C-1C19-8C79-9DCD4E822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050AC8A-0849-258C-C9EA-6A540F8D5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.Que dit le fantôme à propos des jeux vidéo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5058B8-1986-32DF-F8DE-BE26F6A24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0824A5-2646-BDB8-3699-4BFB08167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27" y="2228850"/>
            <a:ext cx="3408218" cy="316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9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A29DC-6C60-E799-2EED-0DA17BA1C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21D1DAA-B2F2-B9DF-52C5-84DABC660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fantôme dit que certains jeux vidéo sont bons et d’autres mauvais, mais l’important est de ne pas jouer trop.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517DDD8-8BD0-6072-57B0-FAA494697BD3}"/>
              </a:ext>
            </a:extLst>
          </p:cNvPr>
          <p:cNvSpPr txBox="1">
            <a:spLocks/>
          </p:cNvSpPr>
          <p:nvPr/>
        </p:nvSpPr>
        <p:spPr>
          <a:xfrm>
            <a:off x="762001" y="1833939"/>
            <a:ext cx="77699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Certains  jeux vidéo sont bons et d’autres mauvais, mais l’important est de ne pas jouer trop.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9892B8-2D2D-4B0E-CB38-890699FB3A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B4BE76E-2BEA-E775-0FA7-CC2F9B740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7A9369-E026-F05F-488E-148DC4E7E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16EED64-7AA2-758E-361B-CF7F34F29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257" y="3429000"/>
            <a:ext cx="5412798" cy="267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7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541AC-6C75-2C60-207D-027A967BC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96CF4B-E311-E874-DC30-D400C4D20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le fantôme à Samir de lui montrer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383CBE-2D5E-452D-A55C-1D7B119DD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F0021A-B915-C918-4E8B-13C2F2AFC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09" y="2134898"/>
            <a:ext cx="3311236" cy="29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B1167-E013-A5C1-75F9-6C7AD4765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5EA9C66-C79A-BB68-9939-D9DCF1F3E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fantôme demande à Samir de lui montrer son exercice.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786E219-D0AD-8310-6C42-9D50A6112425}"/>
              </a:ext>
            </a:extLst>
          </p:cNvPr>
          <p:cNvSpPr txBox="1">
            <a:spLocks/>
          </p:cNvSpPr>
          <p:nvPr/>
        </p:nvSpPr>
        <p:spPr>
          <a:xfrm>
            <a:off x="1793475" y="1619254"/>
            <a:ext cx="555704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Le fantôme demande à Samir de lui montrer son exercice.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D9CD72D-BBE8-89BC-9E11-E1188AB843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DF4F082-CAF2-FBB2-8B20-79DE6D01A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A6336E-3C45-AD50-610A-19271E0B65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3506A41-17F9-0C51-8B13-5B12E877C6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187" y="2999631"/>
            <a:ext cx="5852674" cy="279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7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Samir et Firasse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4F4C87-611C-1314-7201-B294EED99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874" y="2194645"/>
            <a:ext cx="6220690" cy="326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 la maison, écrivez trois phrases que vous avez retenues de cette histoire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7841</TotalTime>
  <Words>1355</Words>
  <Application>Microsoft Office PowerPoint</Application>
  <PresentationFormat>Affichage à l'écran (4:3)</PresentationFormat>
  <Paragraphs>161</Paragraphs>
  <Slides>54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54</vt:i4>
      </vt:variant>
    </vt:vector>
  </HeadingPairs>
  <TitlesOfParts>
    <vt:vector size="77" baseType="lpstr">
      <vt:lpstr>Aptos</vt:lpstr>
      <vt:lpstr>Mistral</vt:lpstr>
      <vt:lpstr>Arial</vt:lpstr>
      <vt:lpstr>Dosis</vt:lpstr>
      <vt:lpstr>Wingdings</vt:lpstr>
      <vt:lpstr>Dosis SemiBold</vt:lpstr>
      <vt:lpstr>Dosis ExtraBold</vt:lpstr>
      <vt:lpstr>Aptos Display</vt:lpstr>
      <vt:lpstr>Dosis Medium</vt:lpstr>
      <vt:lpstr>Calibri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 Utile – La concentration – Bon – Mauvais– Violent – Trop.</vt:lpstr>
      <vt:lpstr>Répétons ensemble : En ligne – Fatiguer – Amusant – Développer – Jeux vidéo -Oublier.</vt:lpstr>
      <vt:lpstr>Nous allons jouer au jeu des mots invisibles. </vt:lpstr>
      <vt:lpstr>Répétons ensemble : Utile – La concentration – Bon – Mauvais– Violent – Trop</vt:lpstr>
      <vt:lpstr>Observez bien les images. Je vais masquer deux images. </vt:lpstr>
      <vt:lpstr>Quelles sont les images qui manquent ?</vt:lpstr>
      <vt:lpstr>Les deux images qui manquent sont : La concentration et mauvais.</vt:lpstr>
      <vt:lpstr>Nous allons jouer au jeu des mots qui bougent. </vt:lpstr>
      <vt:lpstr>Répétons ensemble : :  En ligne – Fatiguer - Amusant- Développer – Jeux vidéo – Oublier .</vt:lpstr>
      <vt:lpstr>Observez bien. Je vais faire bouger deux images. </vt:lpstr>
      <vt:lpstr>Quelles sont les deux images qui ont bougé ? </vt:lpstr>
      <vt:lpstr>Les deux images  qui ont bougé sont :   En ligne  et oublier.</vt:lpstr>
      <vt:lpstr>Maintenant, nous allons faire de la lecture. Qui veut lire ce paragraphe ? </vt:lpstr>
      <vt:lpstr>Qui veut expliquer ce paragraphe dans sa langue ? </vt:lpstr>
      <vt:lpstr>Qui veut lire la question et y répondre ? </vt:lpstr>
      <vt:lpstr>Yassine et ses camarades sont au parc.</vt:lpstr>
      <vt:lpstr>Qui veut lire la question et y répondre ? </vt:lpstr>
      <vt:lpstr>Présentation PowerPoint</vt:lpstr>
      <vt:lpstr>Prenez vos cahiers. Vous allez écrire un paragraphe en vous posant les questions suivantes. 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Comment tu t’appelles ? </vt:lpstr>
      <vt:lpstr>Tu as quel âge ? </vt:lpstr>
      <vt:lpstr>Qu’est-ce que tu aimes faire après l’école?</vt:lpstr>
      <vt:lpstr>Qu’est-ce que tu n’aimes pas faire ?</vt:lpstr>
      <vt:lpstr>Est-ce que tu aimes les jeux vidéo? Pourquoi ? </vt:lpstr>
      <vt:lpstr>Plan de la séance 6</vt:lpstr>
      <vt:lpstr>Aujourd'hui, nous allons déco une nouvelle histoire « Samir et le fantôme ». Est-ce que vous êtes prêts ?</vt:lpstr>
      <vt:lpstr>Maintenant,  nous allons regarder le premier épisode de cette histoire « Samir et le fantôme ». Soyez attentifs. Ecoutez bien.</vt:lpstr>
      <vt:lpstr>Lecture de la vidéo.</vt:lpstr>
      <vt:lpstr>Nous allons écouter l’histoire une deuxième fois. Soyez attentifs.</vt:lpstr>
      <vt:lpstr>Lecture de la vidéo.</vt:lpstr>
      <vt:lpstr>Pourquoi Samir n’arrive-t-il pas à bien se concentrer ?</vt:lpstr>
      <vt:lpstr>Samir n’arrive pas à bien se concentrer parce qu’il est fatigué, il a joué trop aux jeux vidéo. </vt:lpstr>
      <vt:lpstr>Qui apparaît devant Samir ?  </vt:lpstr>
      <vt:lpstr>C’est un fantôme.</vt:lpstr>
      <vt:lpstr>Pourquoi le fantôme dit-il que Samir développe de mauvaises habitudes ?  </vt:lpstr>
      <vt:lpstr>Le fantôme dit que Samir développe de mauvaises habitudes parce qu’il joue trop aux jeux vidéo et oublie de se concentrer.</vt:lpstr>
      <vt:lpstr>.Que dit le fantôme à propos des jeux vidéo ?  </vt:lpstr>
      <vt:lpstr>Le fantôme dit que certains jeux vidéo sont bons et d’autres mauvais, mais l’important est de ne pas jouer trop.</vt:lpstr>
      <vt:lpstr>Que demande le fantôme à Samir de lui montrer ?  </vt:lpstr>
      <vt:lpstr>Le fantôme demande à Samir de lui montrer son exercice.</vt:lpstr>
      <vt:lpstr>On va retrouver Samir et Firasse la semaine prochaine pour un nouvel épisode. </vt:lpstr>
      <vt:lpstr>À  la maison, écrivez trois phrases que vous avez retenues de cette histoire. 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19</cp:revision>
  <cp:lastPrinted>2025-08-13T10:11:39Z</cp:lastPrinted>
  <dcterms:created xsi:type="dcterms:W3CDTF">2025-08-01T12:31:49Z</dcterms:created>
  <dcterms:modified xsi:type="dcterms:W3CDTF">2025-12-14T20:59:35Z</dcterms:modified>
</cp:coreProperties>
</file>