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3.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4.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98" r:id="rId14"/>
    <p:sldMasterId id="2147483808" r:id="rId15"/>
    <p:sldMasterId id="2147483818" r:id="rId16"/>
    <p:sldMasterId id="2147483826" r:id="rId17"/>
    <p:sldMasterId id="2147483832" r:id="rId18"/>
  </p:sldMasterIdLst>
  <p:notesMasterIdLst>
    <p:notesMasterId r:id="rId33"/>
  </p:notesMasterIdLst>
  <p:sldIdLst>
    <p:sldId id="256" r:id="rId19"/>
    <p:sldId id="798" r:id="rId20"/>
    <p:sldId id="1262" r:id="rId21"/>
    <p:sldId id="1263" r:id="rId22"/>
    <p:sldId id="1265" r:id="rId23"/>
    <p:sldId id="1257" r:id="rId24"/>
    <p:sldId id="1260" r:id="rId25"/>
    <p:sldId id="1147" r:id="rId26"/>
    <p:sldId id="1258" r:id="rId27"/>
    <p:sldId id="1270" r:id="rId28"/>
    <p:sldId id="1267" r:id="rId29"/>
    <p:sldId id="1232" r:id="rId30"/>
    <p:sldId id="1271" r:id="rId31"/>
    <p:sldId id="689" r:id="rId32"/>
  </p:sldIdLst>
  <p:sldSz cx="9144000" cy="6858000" type="screen4x3"/>
  <p:notesSz cx="6735763" cy="9866313"/>
  <p:embeddedFontLst>
    <p:embeddedFont>
      <p:font typeface="Dosis" pitchFamily="2" charset="0"/>
      <p:regular r:id="rId34"/>
      <p:bold r:id="rId35"/>
    </p:embeddedFont>
    <p:embeddedFont>
      <p:font typeface="Dosis ExtraBold" pitchFamily="2" charset="0"/>
      <p:bold r:id="rId36"/>
    </p:embeddedFont>
    <p:embeddedFont>
      <p:font typeface="Dosis Medium" pitchFamily="2" charset="0"/>
      <p:regular r:id="rId37"/>
      <p:bold r:id="rId38"/>
    </p:embeddedFont>
    <p:embeddedFont>
      <p:font typeface="Dosis SemiBold" pitchFamily="2" charset="0"/>
      <p:regular r:id="rId39"/>
      <p:bold r:id="rId40"/>
    </p:embeddedFont>
    <p:embeddedFont>
      <p:font typeface="Mistral" panose="03090702030407020403" pitchFamily="66" charset="0"/>
      <p:regular r:id="rId4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BE6EC"/>
    <a:srgbClr val="565F88"/>
    <a:srgbClr val="4B5377"/>
    <a:srgbClr val="2196B1"/>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12" autoAdjust="0"/>
    <p:restoredTop sz="95363" autoAdjust="0"/>
  </p:normalViewPr>
  <p:slideViewPr>
    <p:cSldViewPr snapToGrid="0">
      <p:cViewPr varScale="1">
        <p:scale>
          <a:sx n="79" d="100"/>
          <a:sy n="79" d="100"/>
        </p:scale>
        <p:origin x="1282"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font" Target="fonts/font6.fntdata"/><Relationship Id="rId21" Type="http://schemas.openxmlformats.org/officeDocument/2006/relationships/slide" Target="slides/slide3.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font" Target="fonts/font3.fntdata"/><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microsoft.com/office/2018/10/relationships/authors" Target="authors.xml"/><Relationship Id="rId20" Type="http://schemas.openxmlformats.org/officeDocument/2006/relationships/slide" Target="slides/slide2.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04/12/2025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04/12/2025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289357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78153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8678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3571288"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149798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196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51221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7980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24103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113720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6169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31360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5399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078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37892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66657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50257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9.jp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4.jpg"/><Relationship Id="rId5" Type="http://schemas.openxmlformats.org/officeDocument/2006/relationships/slideLayout" Target="../slideLayouts/slideLayout77.xml"/><Relationship Id="rId10" Type="http://schemas.openxmlformats.org/officeDocument/2006/relationships/theme" Target="../theme/theme11.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11.pn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image" Target="../media/image10.png"/><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9.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00.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9.jp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83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4109260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1.png"/><Relationship Id="rId5" Type="http://schemas.openxmlformats.org/officeDocument/2006/relationships/slideLayout" Target="../slideLayouts/slideLayout4.xml"/><Relationship Id="rId4"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5.xml"/><Relationship Id="rId1" Type="http://schemas.openxmlformats.org/officeDocument/2006/relationships/tags" Target="../tags/tag11.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5.xml"/><Relationship Id="rId1" Type="http://schemas.openxmlformats.org/officeDocument/2006/relationships/tags" Target="../tags/tag14.xml"/><Relationship Id="rId5" Type="http://schemas.openxmlformats.org/officeDocument/2006/relationships/image" Target="../media/image26.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5.xml"/><Relationship Id="rId1" Type="http://schemas.openxmlformats.org/officeDocument/2006/relationships/tags" Target="../tags/tag15.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7097EAA0-661F-C73A-FDC7-69DA1CB66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47" name="TextBox 9">
            <a:extLst>
              <a:ext uri="{FF2B5EF4-FFF2-40B4-BE49-F238E27FC236}">
                <a16:creationId xmlns:a16="http://schemas.microsoft.com/office/drawing/2014/main" id="{8F402D47-7BB1-3EE5-D92D-0A6B369E1B09}"/>
              </a:ext>
            </a:extLst>
          </p:cNvPr>
          <p:cNvSpPr txBox="1"/>
          <p:nvPr>
            <p:custDataLst>
              <p:tags r:id="rId1"/>
            </p:custDataLst>
          </p:nvPr>
        </p:nvSpPr>
        <p:spPr>
          <a:xfrm>
            <a:off x="442380" y="1280637"/>
            <a:ext cx="8224526" cy="1615827"/>
          </a:xfrm>
          <a:prstGeom prst="rect">
            <a:avLst/>
          </a:prstGeom>
        </p:spPr>
        <p:txBody>
          <a:bodyPr wrap="square" lIns="0" tIns="0" rIns="0" bIns="0" rtlCol="0" anchor="t">
            <a:spAutoFit/>
          </a:bodyPr>
          <a:lstStyle/>
          <a:p>
            <a:pPr algn="ctr" defTabSz="685904">
              <a:lnSpc>
                <a:spcPts val="4199"/>
              </a:lnSpc>
              <a:defRPr/>
            </a:pPr>
            <a:endParaRPr lang="fr-FR" sz="3600" b="1" dirty="0">
              <a:solidFill>
                <a:srgbClr val="4BACC6">
                  <a:lumMod val="50000"/>
                </a:srgbClr>
              </a:solidFill>
              <a:latin typeface="Dosis SemiBold" pitchFamily="2" charset="0"/>
            </a:endParaRPr>
          </a:p>
          <a:p>
            <a:pPr algn="ctr" defTabSz="685904">
              <a:lnSpc>
                <a:spcPts val="4199"/>
              </a:lnSpc>
              <a:defRPr/>
            </a:pPr>
            <a:r>
              <a:rPr lang="fr-FR" sz="3600" b="1" dirty="0">
                <a:solidFill>
                  <a:srgbClr val="4BACC6">
                    <a:lumMod val="50000"/>
                  </a:srgbClr>
                </a:solidFill>
                <a:latin typeface="Dosis SemiBold" pitchFamily="2" charset="0"/>
              </a:rPr>
              <a:t>Objectif de la semaine</a:t>
            </a:r>
          </a:p>
          <a:p>
            <a:pPr algn="ctr" defTabSz="685904">
              <a:lnSpc>
                <a:spcPts val="4199"/>
              </a:lnSpc>
              <a:defRPr/>
            </a:pPr>
            <a:endParaRPr lang="ar-MA" sz="3600" b="1" dirty="0">
              <a:solidFill>
                <a:srgbClr val="4BACC6">
                  <a:lumMod val="50000"/>
                </a:srgbClr>
              </a:solidFill>
              <a:latin typeface="Dosis SemiBold" pitchFamily="2" charset="0"/>
            </a:endParaRPr>
          </a:p>
        </p:txBody>
      </p:sp>
      <p:sp>
        <p:nvSpPr>
          <p:cNvPr id="55" name="TextBox 10">
            <a:extLst>
              <a:ext uri="{FF2B5EF4-FFF2-40B4-BE49-F238E27FC236}">
                <a16:creationId xmlns:a16="http://schemas.microsoft.com/office/drawing/2014/main" id="{B761553D-2FE4-9121-D8B8-6D3E8CDA1A53}"/>
              </a:ext>
            </a:extLst>
          </p:cNvPr>
          <p:cNvSpPr txBox="1"/>
          <p:nvPr>
            <p:custDataLst>
              <p:tags r:id="rId2"/>
            </p:custDataLst>
          </p:nvPr>
        </p:nvSpPr>
        <p:spPr>
          <a:xfrm>
            <a:off x="688794" y="2896464"/>
            <a:ext cx="7766412" cy="1455718"/>
          </a:xfrm>
          <a:prstGeom prst="roundRect">
            <a:avLst/>
          </a:prstGeom>
          <a:noFill/>
        </p:spPr>
        <p:txBody>
          <a:bodyPr wrap="square" lIns="0" tIns="0" rIns="0" bIns="0" rtlCol="0" anchor="t">
            <a:spAutoFit/>
          </a:bodyPr>
          <a:lstStyle/>
          <a:p>
            <a:pPr algn="ctr" defTabSz="685904">
              <a:lnSpc>
                <a:spcPts val="3026"/>
              </a:lnSpc>
              <a:spcAft>
                <a:spcPts val="600"/>
              </a:spcAft>
              <a:defRPr/>
            </a:pPr>
            <a:endParaRPr lang="fr-FR" sz="3600" b="1" dirty="0">
              <a:solidFill>
                <a:srgbClr val="4BACC6">
                  <a:lumMod val="50000"/>
                </a:srgbClr>
              </a:solidFill>
              <a:latin typeface="Dosis SemiBold" pitchFamily="2" charset="0"/>
            </a:endParaRPr>
          </a:p>
          <a:p>
            <a:pPr algn="ctr" defTabSz="685904">
              <a:lnSpc>
                <a:spcPts val="3026"/>
              </a:lnSpc>
              <a:spcAft>
                <a:spcPts val="600"/>
              </a:spcAft>
              <a:defRPr/>
            </a:pPr>
            <a:r>
              <a:rPr lang="fr-FR" sz="3600" b="1" dirty="0">
                <a:solidFill>
                  <a:srgbClr val="4BACC6">
                    <a:lumMod val="50000"/>
                  </a:srgbClr>
                </a:solidFill>
                <a:latin typeface="Dosis SemiBold" pitchFamily="2" charset="0"/>
              </a:rPr>
              <a:t>Évaluer les acquis de </a:t>
            </a:r>
            <a:r>
              <a:rPr lang="fr-FR" sz="3600" b="1" dirty="0">
                <a:solidFill>
                  <a:srgbClr val="C00000"/>
                </a:solidFill>
                <a:latin typeface="Dosis SemiBold" pitchFamily="2" charset="0"/>
              </a:rPr>
              <a:t>la</a:t>
            </a:r>
            <a:r>
              <a:rPr lang="fr-FR" sz="3600" b="1" dirty="0">
                <a:solidFill>
                  <a:srgbClr val="4BACC6">
                    <a:lumMod val="50000"/>
                  </a:srgbClr>
                </a:solidFill>
                <a:latin typeface="Dosis SemiBold" pitchFamily="2" charset="0"/>
              </a:rPr>
              <a:t> </a:t>
            </a:r>
            <a:r>
              <a:rPr lang="fr-FR" sz="3600" b="1" dirty="0">
                <a:solidFill>
                  <a:srgbClr val="C00000"/>
                </a:solidFill>
                <a:latin typeface="Dosis SemiBold" pitchFamily="2" charset="0"/>
              </a:rPr>
              <a:t>période 1</a:t>
            </a:r>
          </a:p>
          <a:p>
            <a:pPr algn="ctr" defTabSz="685904">
              <a:lnSpc>
                <a:spcPts val="3026"/>
              </a:lnSpc>
              <a:spcAft>
                <a:spcPts val="600"/>
              </a:spcAft>
              <a:defRPr/>
            </a:pPr>
            <a:endParaRPr lang="fr-FR" sz="3600" b="1" dirty="0">
              <a:solidFill>
                <a:srgbClr val="4BACC6">
                  <a:lumMod val="50000"/>
                </a:srgbClr>
              </a:solidFill>
              <a:latin typeface="Dosis SemiBold" pitchFamily="2" charset="0"/>
            </a:endParaRP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555733" y="1602020"/>
            <a:ext cx="8336019" cy="451854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CO1 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CO2 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PO1 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PO2 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PO3 Prendre la parole pour </a:t>
            </a:r>
            <a:r>
              <a:rPr lang="fr-FR" b="1" dirty="0">
                <a:solidFill>
                  <a:schemeClr val="bg1">
                    <a:lumMod val="65000"/>
                  </a:schemeClr>
                </a:solidFill>
                <a:latin typeface="Dosis SemiBold" pitchFamily="2" charset="0"/>
                <a:ea typeface="Calibri" panose="020F0502020204030204" pitchFamily="34" charset="0"/>
                <a:cs typeface="Calibri" panose="020F0502020204030204" pitchFamily="34" charset="0"/>
              </a:rPr>
              <a:t>partager des informations</a:t>
            </a: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lang="fr-FR" b="1" dirty="0">
                <a:solidFill>
                  <a:srgbClr val="424D7B"/>
                </a:solidFill>
                <a:latin typeface="Dosis SemiBold" pitchFamily="2" charset="0"/>
                <a:ea typeface="Calibri" panose="020F0502020204030204" pitchFamily="34" charset="0"/>
                <a:cs typeface="Calibri" panose="020F0502020204030204" pitchFamily="34" charset="0"/>
              </a:rPr>
              <a:t>L</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ire des mots</a:t>
            </a:r>
            <a:r>
              <a:rPr lang="fr-FR" b="1" dirty="0">
                <a:solidFill>
                  <a:srgbClr val="424D7B"/>
                </a:solidFill>
                <a:latin typeface="Dosis SemiBold" pitchFamily="2" charset="0"/>
                <a:ea typeface="Calibri" panose="020F0502020204030204" pitchFamily="34" charset="0"/>
                <a:cs typeface="Calibri" panose="020F0502020204030204" pitchFamily="34" charset="0"/>
              </a:rPr>
              <a:t> et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a:p>
            <a:pPr>
              <a:lnSpc>
                <a:spcPct val="150000"/>
              </a:lnSpc>
              <a:defRPr/>
            </a:pPr>
            <a:r>
              <a:rPr lang="fr-FR" b="1" dirty="0">
                <a:solidFill>
                  <a:schemeClr val="bg1">
                    <a:lumMod val="65000"/>
                  </a:schemeClr>
                </a:solidFill>
                <a:latin typeface="Dosis SemiBold" pitchFamily="2" charset="0"/>
                <a:ea typeface="Calibri" panose="020F0502020204030204" pitchFamily="34" charset="0"/>
                <a:cs typeface="Calibri" panose="020F0502020204030204" pitchFamily="34" charset="0"/>
              </a:rPr>
              <a:t>LC1 Lire et comprendre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PE1 Ecrire </a:t>
            </a:r>
            <a:r>
              <a:rPr lang="fr-FR" b="1" dirty="0">
                <a:solidFill>
                  <a:schemeClr val="bg1">
                    <a:lumMod val="65000"/>
                  </a:schemeClr>
                </a:solidFill>
                <a:latin typeface="Dosis SemiBold" pitchFamily="2" charset="0"/>
                <a:ea typeface="Calibri" panose="020F0502020204030204" pitchFamily="34" charset="0"/>
                <a:cs typeface="Calibri" panose="020F0502020204030204" pitchFamily="34" charset="0"/>
              </a:rPr>
              <a:t>des mots et des phrases correctement</a:t>
            </a: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PE2 Produire, à l'écrit, des phrases pour partager des informations, décrire ou raconter.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lumMod val="65000"/>
                  </a:schemeClr>
                </a:solidFill>
                <a:effectLst/>
                <a:uLnTx/>
                <a:uFillTx/>
                <a:latin typeface="Dosis SemiBold" pitchFamily="2" charset="0"/>
                <a:ea typeface="Calibri" panose="020F0502020204030204" pitchFamily="34" charset="0"/>
                <a:cs typeface="Calibri" panose="020F0502020204030204" pitchFamily="34" charset="0"/>
              </a:rPr>
              <a:t>OL1 Utiliser les outils de langue pour produire des énoncés oraux ou écrits.</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01249-1A21-1A5E-9A63-968609E25406}"/>
            </a:ext>
          </a:extLst>
        </p:cNvPr>
        <p:cNvGrpSpPr/>
        <p:nvPr/>
      </p:nvGrpSpPr>
      <p:grpSpPr>
        <a:xfrm>
          <a:off x="0" y="0"/>
          <a:ext cx="0" cy="0"/>
          <a:chOff x="0" y="0"/>
          <a:chExt cx="0" cy="0"/>
        </a:xfrm>
      </p:grpSpPr>
      <p:sp>
        <p:nvSpPr>
          <p:cNvPr id="8" name="Titre 30">
            <a:extLst>
              <a:ext uri="{FF2B5EF4-FFF2-40B4-BE49-F238E27FC236}">
                <a16:creationId xmlns:a16="http://schemas.microsoft.com/office/drawing/2014/main" id="{9EB957A6-9B9F-C7CC-84C3-8569F2669A86}"/>
              </a:ext>
            </a:extLst>
          </p:cNvPr>
          <p:cNvSpPr>
            <a:spLocks noGrp="1"/>
          </p:cNvSpPr>
          <p:nvPr>
            <p:ph type="title"/>
          </p:nvPr>
        </p:nvSpPr>
        <p:spPr>
          <a:xfrm>
            <a:off x="518290" y="850434"/>
            <a:ext cx="7886700" cy="720000"/>
          </a:xfrm>
        </p:spPr>
        <p:txBody>
          <a:bodyPr/>
          <a:lstStyle/>
          <a:p>
            <a:r>
              <a:rPr lang="fr-MA" sz="2400" dirty="0"/>
              <a:t>Organisation de la semaine d’évaluation </a:t>
            </a:r>
          </a:p>
        </p:txBody>
      </p:sp>
      <p:grpSp>
        <p:nvGrpSpPr>
          <p:cNvPr id="5" name="Groupe 4">
            <a:extLst>
              <a:ext uri="{FF2B5EF4-FFF2-40B4-BE49-F238E27FC236}">
                <a16:creationId xmlns:a16="http://schemas.microsoft.com/office/drawing/2014/main" id="{A560E6A9-2F71-DEEE-34E3-8E6C823D42A9}"/>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00476059-E23F-1912-1F34-3ECF54AC5C9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B405B79-071B-C81A-6130-570DFCF5D7D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3CB6B1FE-22DB-4333-B27C-407418A7B01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8" name="Rectangle : coins arrondis 17">
            <a:extLst>
              <a:ext uri="{FF2B5EF4-FFF2-40B4-BE49-F238E27FC236}">
                <a16:creationId xmlns:a16="http://schemas.microsoft.com/office/drawing/2014/main" id="{E62E48EC-0D0F-180D-6F6C-315F54B41CAD}"/>
              </a:ext>
            </a:extLst>
          </p:cNvPr>
          <p:cNvSpPr/>
          <p:nvPr/>
        </p:nvSpPr>
        <p:spPr>
          <a:xfrm>
            <a:off x="798140" y="349802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rganigramme : Terminateur 18">
            <a:extLst>
              <a:ext uri="{FF2B5EF4-FFF2-40B4-BE49-F238E27FC236}">
                <a16:creationId xmlns:a16="http://schemas.microsoft.com/office/drawing/2014/main" id="{C457FECA-E2EA-76D8-6D6F-140FD736B295}"/>
              </a:ext>
            </a:extLst>
          </p:cNvPr>
          <p:cNvSpPr/>
          <p:nvPr/>
        </p:nvSpPr>
        <p:spPr>
          <a:xfrm>
            <a:off x="1014140" y="324602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23" name="Rectangle : coins arrondis 22">
            <a:extLst>
              <a:ext uri="{FF2B5EF4-FFF2-40B4-BE49-F238E27FC236}">
                <a16:creationId xmlns:a16="http://schemas.microsoft.com/office/drawing/2014/main" id="{566B8CD7-4136-7800-DDF4-336D2E2FF1F2}"/>
              </a:ext>
            </a:extLst>
          </p:cNvPr>
          <p:cNvSpPr/>
          <p:nvPr/>
        </p:nvSpPr>
        <p:spPr>
          <a:xfrm>
            <a:off x="4776140" y="350192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Organigramme : Terminateur 27">
            <a:extLst>
              <a:ext uri="{FF2B5EF4-FFF2-40B4-BE49-F238E27FC236}">
                <a16:creationId xmlns:a16="http://schemas.microsoft.com/office/drawing/2014/main" id="{F212138A-4A6B-E291-2E7A-6C61CE7F55D7}"/>
              </a:ext>
            </a:extLst>
          </p:cNvPr>
          <p:cNvSpPr/>
          <p:nvPr/>
        </p:nvSpPr>
        <p:spPr>
          <a:xfrm>
            <a:off x="4992140" y="324992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29" name="Rectangle : coins arrondis 28">
            <a:extLst>
              <a:ext uri="{FF2B5EF4-FFF2-40B4-BE49-F238E27FC236}">
                <a16:creationId xmlns:a16="http://schemas.microsoft.com/office/drawing/2014/main" id="{1407A89F-1B70-A462-170C-A9F6D6D285E0}"/>
              </a:ext>
            </a:extLst>
          </p:cNvPr>
          <p:cNvSpPr/>
          <p:nvPr/>
        </p:nvSpPr>
        <p:spPr>
          <a:xfrm>
            <a:off x="3156199" y="508592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rganigramme : Terminateur 29">
            <a:extLst>
              <a:ext uri="{FF2B5EF4-FFF2-40B4-BE49-F238E27FC236}">
                <a16:creationId xmlns:a16="http://schemas.microsoft.com/office/drawing/2014/main" id="{F03EBF7B-B811-ADFB-1F7E-0B3186C9F5A4}"/>
              </a:ext>
            </a:extLst>
          </p:cNvPr>
          <p:cNvSpPr/>
          <p:nvPr/>
        </p:nvSpPr>
        <p:spPr>
          <a:xfrm>
            <a:off x="3372199" y="483392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3" name="Espace réservé du texte 5">
            <a:extLst>
              <a:ext uri="{FF2B5EF4-FFF2-40B4-BE49-F238E27FC236}">
                <a16:creationId xmlns:a16="http://schemas.microsoft.com/office/drawing/2014/main" id="{7E7A9BA9-216F-275B-73FE-5F028398C59B}"/>
              </a:ext>
            </a:extLst>
          </p:cNvPr>
          <p:cNvSpPr txBox="1">
            <a:spLocks/>
          </p:cNvSpPr>
          <p:nvPr/>
        </p:nvSpPr>
        <p:spPr>
          <a:xfrm>
            <a:off x="1068199" y="3680141"/>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sym typeface="Wingdings" panose="05000000000000000000" pitchFamily="2" charset="2"/>
              </a:rPr>
              <a:t>Évaluation des compétences : PO1- PO2 – PO3 </a:t>
            </a:r>
          </a:p>
        </p:txBody>
      </p:sp>
      <p:sp>
        <p:nvSpPr>
          <p:cNvPr id="36" name="Espace réservé du texte 5">
            <a:extLst>
              <a:ext uri="{FF2B5EF4-FFF2-40B4-BE49-F238E27FC236}">
                <a16:creationId xmlns:a16="http://schemas.microsoft.com/office/drawing/2014/main" id="{FF7FFD7C-620C-8063-4EC7-6485BBC5EEAB}"/>
              </a:ext>
            </a:extLst>
          </p:cNvPr>
          <p:cNvSpPr txBox="1">
            <a:spLocks/>
          </p:cNvSpPr>
          <p:nvPr/>
        </p:nvSpPr>
        <p:spPr>
          <a:xfrm>
            <a:off x="5046199" y="3645928"/>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sym typeface="Wingdings" panose="05000000000000000000" pitchFamily="2" charset="2"/>
              </a:rPr>
              <a:t>Évaluation des compétences : LC1-PE1 – PE2 - OL1 </a:t>
            </a:r>
          </a:p>
        </p:txBody>
      </p:sp>
      <p:sp>
        <p:nvSpPr>
          <p:cNvPr id="37" name="Espace réservé du texte 5">
            <a:extLst>
              <a:ext uri="{FF2B5EF4-FFF2-40B4-BE49-F238E27FC236}">
                <a16:creationId xmlns:a16="http://schemas.microsoft.com/office/drawing/2014/main" id="{21802068-15AC-0AA2-E49C-9D74AE23B44D}"/>
              </a:ext>
            </a:extLst>
          </p:cNvPr>
          <p:cNvSpPr txBox="1">
            <a:spLocks/>
          </p:cNvSpPr>
          <p:nvPr/>
        </p:nvSpPr>
        <p:spPr>
          <a:xfrm>
            <a:off x="3336199" y="5273726"/>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sym typeface="Wingdings" panose="05000000000000000000" pitchFamily="2" charset="2"/>
              </a:rPr>
              <a:t>Compilation et renseignement des livrets de compétences </a:t>
            </a:r>
          </a:p>
        </p:txBody>
      </p:sp>
      <p:sp>
        <p:nvSpPr>
          <p:cNvPr id="2" name="Rectangle : coins arrondis 1">
            <a:extLst>
              <a:ext uri="{FF2B5EF4-FFF2-40B4-BE49-F238E27FC236}">
                <a16:creationId xmlns:a16="http://schemas.microsoft.com/office/drawing/2014/main" id="{F23A238F-5528-2F5B-6C41-A5A011472494}"/>
              </a:ext>
            </a:extLst>
          </p:cNvPr>
          <p:cNvSpPr/>
          <p:nvPr/>
        </p:nvSpPr>
        <p:spPr>
          <a:xfrm>
            <a:off x="756629" y="195254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1844F714-B493-3029-A03A-471278204C50}"/>
              </a:ext>
            </a:extLst>
          </p:cNvPr>
          <p:cNvSpPr/>
          <p:nvPr/>
        </p:nvSpPr>
        <p:spPr>
          <a:xfrm>
            <a:off x="972629" y="170054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 name="Espace réservé du texte 5">
            <a:extLst>
              <a:ext uri="{FF2B5EF4-FFF2-40B4-BE49-F238E27FC236}">
                <a16:creationId xmlns:a16="http://schemas.microsoft.com/office/drawing/2014/main" id="{0CD9BE5B-B47E-E719-EE2F-FDB5CA2DBDAA}"/>
              </a:ext>
            </a:extLst>
          </p:cNvPr>
          <p:cNvSpPr txBox="1">
            <a:spLocks/>
          </p:cNvSpPr>
          <p:nvPr/>
        </p:nvSpPr>
        <p:spPr>
          <a:xfrm>
            <a:off x="972629" y="2143487"/>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sym typeface="Wingdings" panose="05000000000000000000" pitchFamily="2" charset="2"/>
              </a:rPr>
              <a:t>Évaluation des compétences : CO1 – CO2 </a:t>
            </a:r>
          </a:p>
        </p:txBody>
      </p:sp>
      <p:sp>
        <p:nvSpPr>
          <p:cNvPr id="10" name="Rectangle : coins arrondis 9">
            <a:extLst>
              <a:ext uri="{FF2B5EF4-FFF2-40B4-BE49-F238E27FC236}">
                <a16:creationId xmlns:a16="http://schemas.microsoft.com/office/drawing/2014/main" id="{8FF84C2F-C5A3-303B-7A5C-41DF7CCB9076}"/>
              </a:ext>
            </a:extLst>
          </p:cNvPr>
          <p:cNvSpPr/>
          <p:nvPr/>
        </p:nvSpPr>
        <p:spPr>
          <a:xfrm>
            <a:off x="4776140" y="1966434"/>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rganigramme : Terminateur 13">
            <a:extLst>
              <a:ext uri="{FF2B5EF4-FFF2-40B4-BE49-F238E27FC236}">
                <a16:creationId xmlns:a16="http://schemas.microsoft.com/office/drawing/2014/main" id="{188E14FC-58AE-B6DE-25CC-9CCBA2255A84}"/>
              </a:ext>
            </a:extLst>
          </p:cNvPr>
          <p:cNvSpPr/>
          <p:nvPr/>
        </p:nvSpPr>
        <p:spPr>
          <a:xfrm>
            <a:off x="4992140" y="1714434"/>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24D7B"/>
                </a:solidFill>
                <a:effectLst/>
                <a:uLnTx/>
                <a:uFillTx/>
                <a:latin typeface="Dosis ExtraBold" pitchFamily="2" charset="0"/>
                <a:ea typeface="+mn-ea"/>
                <a:cs typeface="+mn-cs"/>
              </a:rPr>
              <a:t>Séance 3</a:t>
            </a:r>
          </a:p>
        </p:txBody>
      </p:sp>
      <p:sp>
        <p:nvSpPr>
          <p:cNvPr id="16" name="Rectangle : coins arrondis 15">
            <a:extLst>
              <a:ext uri="{FF2B5EF4-FFF2-40B4-BE49-F238E27FC236}">
                <a16:creationId xmlns:a16="http://schemas.microsoft.com/office/drawing/2014/main" id="{2F434486-1989-4DBB-3819-1A68E43A9071}"/>
              </a:ext>
            </a:extLst>
          </p:cNvPr>
          <p:cNvSpPr/>
          <p:nvPr/>
        </p:nvSpPr>
        <p:spPr>
          <a:xfrm>
            <a:off x="4928751" y="2144343"/>
            <a:ext cx="3420000" cy="792000"/>
          </a:xfrm>
          <a:prstGeom prst="roundRect">
            <a:avLst/>
          </a:prstGeom>
          <a:solidFill>
            <a:srgbClr val="EA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Espace réservé du texte 5">
            <a:extLst>
              <a:ext uri="{FF2B5EF4-FFF2-40B4-BE49-F238E27FC236}">
                <a16:creationId xmlns:a16="http://schemas.microsoft.com/office/drawing/2014/main" id="{0476AA74-BF0C-0131-7D02-F153F3126EE0}"/>
              </a:ext>
            </a:extLst>
          </p:cNvPr>
          <p:cNvSpPr txBox="1">
            <a:spLocks/>
          </p:cNvSpPr>
          <p:nvPr/>
        </p:nvSpPr>
        <p:spPr>
          <a:xfrm>
            <a:off x="4992140" y="2165722"/>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Évaluation de la compétence : LF1 – LF2 -</a:t>
            </a:r>
            <a:endParaRPr lang="fr-FR" sz="1800" b="1" dirty="0">
              <a:solidFill>
                <a:schemeClr val="bg1">
                  <a:lumMod val="65000"/>
                </a:schemeClr>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84713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CAE0-F216-F404-9011-631632A51555}"/>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02E0C60-E93B-E8F5-C95C-F904C419F634}"/>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B5CE220-2EE7-DDBF-4C84-D126778F1523}"/>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0C81533-67C7-CA08-01EE-F0E89F1137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41E61209-DCCF-87E7-B9C5-EA4E61C3FE9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90A576C3-2E89-9B3D-76C0-1E68B14DE44C}"/>
              </a:ext>
            </a:extLst>
          </p:cNvPr>
          <p:cNvSpPr txBox="1"/>
          <p:nvPr>
            <p:custDataLst>
              <p:tags r:id="rId1"/>
            </p:custDataLst>
          </p:nvPr>
        </p:nvSpPr>
        <p:spPr>
          <a:xfrm>
            <a:off x="2524707" y="1915777"/>
            <a:ext cx="5941375" cy="366254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Pour les compétences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LF1 et LF2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grpSp>
        <p:nvGrpSpPr>
          <p:cNvPr id="10" name="Groupe 9">
            <a:extLst>
              <a:ext uri="{FF2B5EF4-FFF2-40B4-BE49-F238E27FC236}">
                <a16:creationId xmlns:a16="http://schemas.microsoft.com/office/drawing/2014/main" id="{B0D234BC-0735-86E4-69B0-752FFB3A5855}"/>
              </a:ext>
            </a:extLst>
          </p:cNvPr>
          <p:cNvGrpSpPr/>
          <p:nvPr>
            <p:custDataLst>
              <p:tags r:id="rId2"/>
            </p:custDataLst>
          </p:nvPr>
        </p:nvGrpSpPr>
        <p:grpSpPr>
          <a:xfrm>
            <a:off x="2648127" y="1084434"/>
            <a:ext cx="3813031" cy="612000"/>
            <a:chOff x="2403987" y="1096335"/>
            <a:chExt cx="3528511" cy="408000"/>
          </a:xfrm>
        </p:grpSpPr>
        <p:sp>
          <p:nvSpPr>
            <p:cNvPr id="16" name="Rectangle : coins arrondis 15">
              <a:extLst>
                <a:ext uri="{FF2B5EF4-FFF2-40B4-BE49-F238E27FC236}">
                  <a16:creationId xmlns:a16="http://schemas.microsoft.com/office/drawing/2014/main" id="{E158037A-EDA3-459E-7840-3A295C84F4C1}"/>
                </a:ext>
              </a:extLst>
            </p:cNvPr>
            <p:cNvSpPr/>
            <p:nvPr>
              <p:custDataLst>
                <p:tags r:id="rId3"/>
              </p:custDataLst>
            </p:nvPr>
          </p:nvSpPr>
          <p:spPr>
            <a:xfrm>
              <a:off x="2623268" y="1096335"/>
              <a:ext cx="3195019" cy="408000"/>
            </a:xfrm>
            <a:prstGeom prst="roundRect">
              <a:avLst>
                <a:gd name="adj" fmla="val 32324"/>
              </a:avLst>
            </a:prstGeom>
            <a:solidFill>
              <a:srgbClr val="424D7B"/>
            </a:solidFill>
            <a:ln w="25400" cap="flat" cmpd="sng" algn="ctr">
              <a:noFill/>
              <a:prstDash val="solid"/>
            </a:ln>
            <a:effectLst/>
          </p:spPr>
          <p:txBody>
            <a:bodyPr rtlCol="0" anchor="ctr"/>
            <a:lstStyle/>
            <a:p>
              <a:pPr marL="0" marR="0" lvl="0" indent="0" algn="ctr" defTabSz="914445" rtl="0" eaLnBrk="1" fontAlgn="auto" latinLnBrk="0" hangingPunct="1">
                <a:lnSpc>
                  <a:spcPct val="100000"/>
                </a:lnSpc>
                <a:spcBef>
                  <a:spcPts val="0"/>
                </a:spcBef>
                <a:spcAft>
                  <a:spcPts val="0"/>
                </a:spcAft>
                <a:buClrTx/>
                <a:buSzTx/>
                <a:buFontTx/>
                <a:buNone/>
                <a:tabLst/>
                <a:defRPr/>
              </a:pPr>
              <a:endParaRPr kumimoji="0" lang="fr-MA" sz="1200" b="0" i="0" u="none" strike="noStrike" kern="0" cap="none" spc="0" normalizeH="0" baseline="0" noProof="0" dirty="0">
                <a:ln>
                  <a:noFill/>
                </a:ln>
                <a:solidFill>
                  <a:prstClr val="white"/>
                </a:solidFill>
                <a:effectLst/>
                <a:uLnTx/>
                <a:uFillTx/>
                <a:latin typeface="Dosis" pitchFamily="2" charset="0"/>
                <a:ea typeface="+mn-ea"/>
                <a:cs typeface="+mn-cs"/>
              </a:endParaRPr>
            </a:p>
          </p:txBody>
        </p:sp>
        <p:sp>
          <p:nvSpPr>
            <p:cNvPr id="17" name="TextBox 10">
              <a:extLst>
                <a:ext uri="{FF2B5EF4-FFF2-40B4-BE49-F238E27FC236}">
                  <a16:creationId xmlns:a16="http://schemas.microsoft.com/office/drawing/2014/main" id="{EBB9CAE3-A71D-3352-C77F-7876A83B869A}"/>
                </a:ext>
              </a:extLst>
            </p:cNvPr>
            <p:cNvSpPr txBox="1"/>
            <p:nvPr>
              <p:custDataLst>
                <p:tags r:id="rId4"/>
              </p:custDataLst>
            </p:nvPr>
          </p:nvSpPr>
          <p:spPr>
            <a:xfrm>
              <a:off x="2403987" y="1169530"/>
              <a:ext cx="3528511" cy="238527"/>
            </a:xfrm>
            <a:prstGeom prst="rect">
              <a:avLst/>
            </a:prstGeom>
          </p:spPr>
          <p:txBody>
            <a:bodyPr wrap="square" lIns="0" tIns="0" rIns="0" bIns="0" rtlCol="0" anchor="t">
              <a:spAutoFit/>
            </a:bodyPr>
            <a:lstStyle/>
            <a:p>
              <a:pPr marL="0" marR="0" lvl="0" indent="0" algn="ctr" defTabSz="685835" rtl="0" eaLnBrk="1" fontAlgn="auto" latinLnBrk="0" hangingPunct="1">
                <a:lnSpc>
                  <a:spcPts val="3026"/>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Dosis SemiBold" pitchFamily="2" charset="0"/>
                  <a:ea typeface="+mn-ea"/>
                  <a:cs typeface="+mn-cs"/>
                </a:rPr>
                <a:t>Séance  3</a:t>
              </a:r>
              <a:endParaRPr kumimoji="0" lang="fr-FR" sz="2800" b="1" i="0" u="none" strike="noStrike" kern="0" cap="none" spc="0" normalizeH="0" baseline="0" noProof="0" dirty="0">
                <a:ln>
                  <a:noFill/>
                </a:ln>
                <a:solidFill>
                  <a:prstClr val="white"/>
                </a:solidFill>
                <a:effectLst/>
                <a:uLnTx/>
                <a:uFillTx/>
                <a:latin typeface="Dosis SemiBold" pitchFamily="2" charset="0"/>
                <a:ea typeface="+mn-ea"/>
                <a:cs typeface="+mn-cs"/>
              </a:endParaRPr>
            </a:p>
          </p:txBody>
        </p:sp>
      </p:grpSp>
      <p:pic>
        <p:nvPicPr>
          <p:cNvPr id="25" name="Image 24">
            <a:extLst>
              <a:ext uri="{FF2B5EF4-FFF2-40B4-BE49-F238E27FC236}">
                <a16:creationId xmlns:a16="http://schemas.microsoft.com/office/drawing/2014/main" id="{FE2517A4-6EE2-238C-DAAE-39B6C9950B0D}"/>
              </a:ext>
            </a:extLst>
          </p:cNvPr>
          <p:cNvPicPr>
            <a:picLocks noChangeAspect="1"/>
          </p:cNvPicPr>
          <p:nvPr/>
        </p:nvPicPr>
        <p:blipFill>
          <a:blip r:embed="rId6"/>
          <a:srcRect t="2063"/>
          <a:stretch>
            <a:fillRect/>
          </a:stretch>
        </p:blipFill>
        <p:spPr>
          <a:xfrm>
            <a:off x="595669" y="3077007"/>
            <a:ext cx="2052458" cy="1340079"/>
          </a:xfrm>
          <a:prstGeom prst="roundRect">
            <a:avLst/>
          </a:prstGeom>
        </p:spPr>
      </p:pic>
    </p:spTree>
    <p:extLst>
      <p:ext uri="{BB962C8B-B14F-4D97-AF65-F5344CB8AC3E}">
        <p14:creationId xmlns:p14="http://schemas.microsoft.com/office/powerpoint/2010/main" val="3416407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algn="ctr">
              <a:spcAft>
                <a:spcPts val="1800"/>
              </a:spcAft>
              <a:defRPr/>
            </a:pPr>
            <a:r>
              <a:rPr lang="fr-FR" sz="2800" b="1" dirty="0">
                <a:solidFill>
                  <a:srgbClr val="C00000"/>
                </a:solidFill>
                <a:latin typeface="Dosis" pitchFamily="2" charset="0"/>
                <a:ea typeface="Calibri" panose="020F0502020204030204" pitchFamily="34" charset="0"/>
                <a:cs typeface="Calibri" panose="020F0502020204030204" pitchFamily="34" charset="0"/>
              </a:rPr>
              <a:t>Avant de commencer les évaluations individuelles</a:t>
            </a:r>
          </a:p>
          <a:p>
            <a:pPr marL="442913" indent="-442913" algn="ctr">
              <a:spcAft>
                <a:spcPts val="1800"/>
              </a:spcAft>
              <a:defRPr/>
            </a:pPr>
            <a:r>
              <a:rPr lang="fr-FR" sz="2400" b="1" dirty="0">
                <a:solidFill>
                  <a:srgbClr val="424D7B"/>
                </a:solidFill>
                <a:latin typeface="Dosis" pitchFamily="2" charset="0"/>
                <a:ea typeface="Calibri" panose="020F0502020204030204" pitchFamily="34" charset="0"/>
                <a:cs typeface="Calibri" panose="020F0502020204030204" pitchFamily="34" charset="0"/>
              </a:rPr>
              <a:t>1-  Garder à portée de main la grille de compilation </a:t>
            </a:r>
          </a:p>
          <a:p>
            <a:pPr marL="442913" indent="-442913" algn="ctr">
              <a:spcAft>
                <a:spcPts val="1800"/>
              </a:spcAft>
              <a:defRPr/>
            </a:pPr>
            <a:r>
              <a:rPr lang="fr-FR" sz="2400" b="1" dirty="0">
                <a:solidFill>
                  <a:srgbClr val="424D7B"/>
                </a:solidFill>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780715" y="2821848"/>
            <a:ext cx="3524274" cy="1846659"/>
          </a:xfrm>
          <a:prstGeom prst="rect">
            <a:avLst/>
          </a:prstGeom>
        </p:spPr>
        <p:txBody>
          <a:bodyPr wrap="square" lIns="0" tIns="0" rIns="0" bIns="0" rtlCol="0" anchor="t">
            <a:spAutoFit/>
          </a:bodyPr>
          <a:lstStyle/>
          <a:p>
            <a:pPr algn="ctr">
              <a:spcAft>
                <a:spcPts val="1800"/>
              </a:spcAft>
              <a:defRPr/>
            </a:pPr>
            <a:r>
              <a:rPr lang="fr-FR" sz="2400" b="1" dirty="0">
                <a:solidFill>
                  <a:srgbClr val="C00000"/>
                </a:solidFill>
                <a:latin typeface="Dosis SemiBold" pitchFamily="2" charset="0"/>
                <a:ea typeface="Calibri" panose="020F0502020204030204" pitchFamily="34" charset="0"/>
                <a:cs typeface="Calibri" panose="020F0502020204030204" pitchFamily="34" charset="0"/>
              </a:rPr>
              <a:t>L’enseignant demande aux élèves de prendre le livret à la page 31,  de lire le texte et de répondre aux questions sur leurs cahiers.</a:t>
            </a:r>
            <a:endParaRPr lang="fr-FR" sz="2000" b="1" dirty="0">
              <a:solidFill>
                <a:srgbClr val="106585"/>
              </a:solidFill>
              <a:latin typeface="Dosis SemiBold"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823C35D3-9255-AFF6-C3C2-D6291460AE03}"/>
              </a:ext>
            </a:extLst>
          </p:cNvPr>
          <p:cNvPicPr>
            <a:picLocks noChangeAspect="1"/>
          </p:cNvPicPr>
          <p:nvPr/>
        </p:nvPicPr>
        <p:blipFill>
          <a:blip r:embed="rId3"/>
          <a:stretch>
            <a:fillRect/>
          </a:stretch>
        </p:blipFill>
        <p:spPr>
          <a:xfrm>
            <a:off x="4950521" y="1280637"/>
            <a:ext cx="3232559" cy="4584208"/>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620125" y="3558602"/>
            <a:ext cx="3917454"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1826135"/>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( 10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571902" y="2195467"/>
            <a:ext cx="6632939" cy="3494464"/>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Ma maison est </a:t>
            </a:r>
            <a:r>
              <a:rPr lang="fr-FR" sz="2400" b="1" dirty="0">
                <a:ln w="0"/>
                <a:solidFill>
                  <a:srgbClr val="424D7B"/>
                </a:solidFill>
                <a:latin typeface="Dosis SemiBold" pitchFamily="2" charset="0"/>
              </a:rPr>
              <a:t>à côté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de l’école.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Je veux acheter du lait et des œufs.</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Il voudrait un kilo de farine.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424D7B"/>
                </a:solidFill>
                <a:latin typeface="Dosis SemiBold" pitchFamily="2" charset="0"/>
              </a:rPr>
              <a:t>Mon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voisin est grand.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424D7B"/>
                </a:solidFill>
                <a:latin typeface="Dosis SemiBold" pitchFamily="2" charset="0"/>
              </a:rPr>
              <a:t>Il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est très gentil.</a:t>
            </a:r>
          </a:p>
        </p:txBody>
      </p:sp>
      <p:pic>
        <p:nvPicPr>
          <p:cNvPr id="5" name="Image 4">
            <a:extLst>
              <a:ext uri="{FF2B5EF4-FFF2-40B4-BE49-F238E27FC236}">
                <a16:creationId xmlns:a16="http://schemas.microsoft.com/office/drawing/2014/main" id="{F1D25DDF-88C7-D7C8-F2A2-DDCAFFA929E8}"/>
              </a:ext>
            </a:extLst>
          </p:cNvPr>
          <p:cNvPicPr>
            <a:picLocks noChangeAspect="1"/>
          </p:cNvPicPr>
          <p:nvPr/>
        </p:nvPicPr>
        <p:blipFill>
          <a:blip r:embed="rId5"/>
          <a:stretch>
            <a:fillRect/>
          </a:stretch>
        </p:blipFill>
        <p:spPr>
          <a:xfrm>
            <a:off x="5073499" y="4749244"/>
            <a:ext cx="2991276" cy="1583170"/>
          </a:xfrm>
          <a:prstGeom prst="rect">
            <a:avLst/>
          </a:prstGeom>
        </p:spPr>
      </p:pic>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a:bodyPr>
          <a:lstStyle/>
          <a:p>
            <a:r>
              <a:rPr lang="fr-FR" dirty="0">
                <a:solidFill>
                  <a:schemeClr val="tx1">
                    <a:lumMod val="65000"/>
                    <a:lumOff val="35000"/>
                  </a:schemeClr>
                </a:solidFill>
              </a:rPr>
              <a:t>Voici le texte que tu vas lire. Observe le texte pendant 30 secondes. Après tu commences la lecture. Tu dois Lire le texte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extBox 6">
            <a:extLst>
              <a:ext uri="{FF2B5EF4-FFF2-40B4-BE49-F238E27FC236}">
                <a16:creationId xmlns:a16="http://schemas.microsoft.com/office/drawing/2014/main" id="{F36E3675-F647-ECA2-AB27-B52ABF162C68}"/>
              </a:ext>
            </a:extLst>
          </p:cNvPr>
          <p:cNvSpPr txBox="1"/>
          <p:nvPr>
            <p:custDataLst>
              <p:tags r:id="rId1"/>
            </p:custDataLst>
          </p:nvPr>
        </p:nvSpPr>
        <p:spPr>
          <a:xfrm>
            <a:off x="911958" y="2145289"/>
            <a:ext cx="7320083" cy="108491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Prendre l’épreuve écrite de l’évaluation (modèle 1 ou 2) </a:t>
            </a:r>
          </a:p>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Texte de la page 1.</a:t>
            </a:r>
          </a:p>
        </p:txBody>
      </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5"/>
          <a:stretch>
            <a:fillRect/>
          </a:stretch>
        </p:blipFill>
        <p:spPr>
          <a:xfrm>
            <a:off x="2357127" y="3627800"/>
            <a:ext cx="4429743" cy="207674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7E0FC-66B4-41D0-A7C7-494DD4C472A5}"/>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C517CA07-5324-61AB-0D5F-3FF06EA8119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C786B874-E476-F9A1-D77D-C099C346CE8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BB9AC50-3F20-B51E-D122-6C803700067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C366BCD9-3DD4-7ED5-106F-C54FE30CDF76}"/>
              </a:ext>
            </a:extLst>
          </p:cNvPr>
          <p:cNvSpPr>
            <a:spLocks noGrp="1"/>
          </p:cNvSpPr>
          <p:nvPr>
            <p:ph type="title"/>
          </p:nvPr>
        </p:nvSpPr>
        <p:spPr>
          <a:xfrm>
            <a:off x="1653498" y="755999"/>
            <a:ext cx="6578543" cy="612000"/>
          </a:xfrm>
        </p:spPr>
        <p:txBody>
          <a:bodyPr>
            <a:normAutofit/>
          </a:bodyPr>
          <a:lstStyle/>
          <a:p>
            <a:r>
              <a:rPr lang="fr-FR" dirty="0">
                <a:solidFill>
                  <a:schemeClr val="tx1">
                    <a:lumMod val="65000"/>
                    <a:lumOff val="35000"/>
                  </a:schemeClr>
                </a:solidFill>
              </a:rPr>
              <a:t>Voici le texte que tu vas lire. Observe le texte pendant 30 secondes. Après tu commences la lecture. Tu dois Lire le texte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E71B0499-4328-1498-9893-1FCED223AC45}"/>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24A3B640-CCF9-D5BA-C240-CED29D80C5B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537932B-C123-0032-4F91-7D7E0597B52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extBox 6">
            <a:extLst>
              <a:ext uri="{FF2B5EF4-FFF2-40B4-BE49-F238E27FC236}">
                <a16:creationId xmlns:a16="http://schemas.microsoft.com/office/drawing/2014/main" id="{A1E153B6-E46F-867A-D429-77879A101303}"/>
              </a:ext>
            </a:extLst>
          </p:cNvPr>
          <p:cNvSpPr txBox="1"/>
          <p:nvPr>
            <p:custDataLst>
              <p:tags r:id="rId1"/>
            </p:custDataLst>
          </p:nvPr>
        </p:nvSpPr>
        <p:spPr>
          <a:xfrm>
            <a:off x="571902" y="1852047"/>
            <a:ext cx="8206642" cy="4362733"/>
          </a:xfrm>
          <a:prstGeom prst="rect">
            <a:avLst/>
          </a:prstGeom>
        </p:spPr>
        <p:txBody>
          <a:bodyPr wrap="square" lIns="0" tIns="0" rIns="0" bIns="0" rtlCol="0" anchor="t">
            <a:spAutoFit/>
          </a:bodyPr>
          <a:lstStyle/>
          <a:p>
            <a:pPr lvl="0" defTabSz="1371600">
              <a:lnSpc>
                <a:spcPct val="150000"/>
              </a:lnSpc>
              <a:spcAft>
                <a:spcPts val="2700"/>
              </a:spcAf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      Dans mon quartier, tout le monde se connaît bien. Chaque matin, nous saluons monsieur Ali qui ouvre sa boulangerie très tôt. Au coin de la rue, madame Fatima vend des fruits et des </a:t>
            </a:r>
            <a:r>
              <a:rPr lang="fr-FR" sz="2400" b="1" dirty="0">
                <a:solidFill>
                  <a:srgbClr val="424D7B"/>
                </a:solidFill>
                <a:latin typeface="Dosis" pitchFamily="2" charset="0"/>
                <a:ea typeface="Calibri" panose="020F0502020204030204" pitchFamily="34" charset="0"/>
                <a:cs typeface="Calibri" panose="020F0502020204030204" pitchFamily="34" charset="0"/>
              </a:rPr>
              <a:t>légumes frais. </a:t>
            </a: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Elle sourit toujours quand nous passons devant son magasin. </a:t>
            </a:r>
            <a:r>
              <a:rPr lang="fr-FR" sz="2400" b="1" dirty="0">
                <a:solidFill>
                  <a:srgbClr val="424D7B"/>
                </a:solidFill>
                <a:latin typeface="Dosis" pitchFamily="2" charset="0"/>
                <a:ea typeface="Calibri" panose="020F0502020204030204" pitchFamily="34" charset="0"/>
                <a:cs typeface="Calibri" panose="020F0502020204030204" pitchFamily="34" charset="0"/>
              </a:rPr>
              <a:t>L</a:t>
            </a: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 coiffeur nous raconte des histoires amusantes pendant qu'il travaille. Un jour, on a célébré l'anniversaire du quartier ensemble. On a partagé des gâteaux délicieux.</a:t>
            </a:r>
            <a:r>
              <a:rPr lang="fr-FR" sz="2400" b="1" dirty="0">
                <a:solidFill>
                  <a:srgbClr val="424D7B"/>
                </a:solidFill>
                <a:latin typeface="Dosis" pitchFamily="2" charset="0"/>
                <a:ea typeface="Calibri" panose="020F0502020204030204" pitchFamily="34" charset="0"/>
                <a:cs typeface="Calibri" panose="020F0502020204030204" pitchFamily="34" charset="0"/>
              </a:rPr>
              <a:t> </a:t>
            </a: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Demain, on va planter des fleurs dans le parc. Notre quartier est merveilleux ! </a:t>
            </a:r>
          </a:p>
        </p:txBody>
      </p:sp>
    </p:spTree>
    <p:extLst>
      <p:ext uri="{BB962C8B-B14F-4D97-AF65-F5344CB8AC3E}">
        <p14:creationId xmlns:p14="http://schemas.microsoft.com/office/powerpoint/2010/main" val="3327682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la maison, réviser les exercices de la page 32.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4">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42492" y="2235550"/>
            <a:ext cx="2138280" cy="3414864"/>
          </a:xfrm>
          <a:prstGeom prst="rect">
            <a:avLst/>
          </a:prstGeom>
        </p:spPr>
      </p:pic>
      <p:pic>
        <p:nvPicPr>
          <p:cNvPr id="5" name="Image 4">
            <a:extLst>
              <a:ext uri="{FF2B5EF4-FFF2-40B4-BE49-F238E27FC236}">
                <a16:creationId xmlns:a16="http://schemas.microsoft.com/office/drawing/2014/main" id="{4F04B645-09E4-BD26-13CC-89105CAFB971}"/>
              </a:ext>
            </a:extLst>
          </p:cNvPr>
          <p:cNvPicPr>
            <a:picLocks noChangeAspect="1"/>
          </p:cNvPicPr>
          <p:nvPr/>
        </p:nvPicPr>
        <p:blipFill>
          <a:blip r:embed="rId6"/>
          <a:stretch>
            <a:fillRect/>
          </a:stretch>
        </p:blipFill>
        <p:spPr>
          <a:xfrm>
            <a:off x="4572000" y="1820264"/>
            <a:ext cx="3016933" cy="457303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4"/>
</p:tagLst>
</file>

<file path=ppt/tags/tag2.xml><?xml version="1.0" encoding="utf-8"?>
<p:tagLst xmlns:a="http://schemas.openxmlformats.org/drawingml/2006/main" xmlns:r="http://schemas.openxmlformats.org/officeDocument/2006/relationships" xmlns:p="http://schemas.openxmlformats.org/presentationml/2006/main">
  <p:tag name="NUM" val="7"/>
</p:tagLst>
</file>

<file path=ppt/tags/tag3.xml><?xml version="1.0" encoding="utf-8"?>
<p:tagLst xmlns:a="http://schemas.openxmlformats.org/drawingml/2006/main" xmlns:r="http://schemas.openxmlformats.org/officeDocument/2006/relationships" xmlns:p="http://schemas.openxmlformats.org/presentationml/2006/main">
  <p:tag name="NUM" val="5"/>
</p:tagLst>
</file>

<file path=ppt/tags/tag4.xml><?xml version="1.0" encoding="utf-8"?>
<p:tagLst xmlns:a="http://schemas.openxmlformats.org/drawingml/2006/main" xmlns:r="http://schemas.openxmlformats.org/officeDocument/2006/relationships" xmlns:p="http://schemas.openxmlformats.org/presentationml/2006/main">
  <p:tag name="NUM" val="7"/>
</p:tagLst>
</file>

<file path=ppt/tags/tag5.xml><?xml version="1.0" encoding="utf-8"?>
<p:tagLst xmlns:a="http://schemas.openxmlformats.org/drawingml/2006/main" xmlns:r="http://schemas.openxmlformats.org/officeDocument/2006/relationships" xmlns:p="http://schemas.openxmlformats.org/presentationml/2006/main">
  <p:tag name="NUM" val="6"/>
</p:tagLst>
</file>

<file path=ppt/tags/tag6.xml><?xml version="1.0" encoding="utf-8"?>
<p:tagLst xmlns:a="http://schemas.openxmlformats.org/drawingml/2006/main" xmlns:r="http://schemas.openxmlformats.org/officeDocument/2006/relationships" xmlns:p="http://schemas.openxmlformats.org/presentationml/2006/main">
  <p:tag name="NUM" val="7"/>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80F8CA-9E32-43B4-9801-C91788857021}">
  <ds:schemaRefs>
    <ds:schemaRef ds:uri="http://www.w3.org/XML/1998/namespace"/>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purl.org/dc/terms/"/>
    <ds:schemaRef ds:uri="http://schemas.openxmlformats.org/package/2006/metadata/core-properties"/>
    <ds:schemaRef ds:uri="f0534ec5-868f-4ce6-85c7-99f0612daa52"/>
    <ds:schemaRef ds:uri="202b3bc9-e036-45c7-aea0-06aec8cd7a40"/>
  </ds:schemaRefs>
</ds:datastoreItem>
</file>

<file path=customXml/itemProps2.xml><?xml version="1.0" encoding="utf-8"?>
<ds:datastoreItem xmlns:ds="http://schemas.openxmlformats.org/officeDocument/2006/customXml" ds:itemID="{D5B195F7-641D-4167-80D4-1B9CF897B5CF}">
  <ds:schemaRefs>
    <ds:schemaRef ds:uri="http://schemas.microsoft.com/sharepoint/v3/contenttype/forms"/>
  </ds:schemaRefs>
</ds:datastoreItem>
</file>

<file path=customXml/itemProps3.xml><?xml version="1.0" encoding="utf-8"?>
<ds:datastoreItem xmlns:ds="http://schemas.openxmlformats.org/officeDocument/2006/customXml" ds:itemID="{3DFD3FAE-2136-4DD8-B397-E52F55A3D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8677</TotalTime>
  <Words>698</Words>
  <Application>Microsoft Office PowerPoint</Application>
  <PresentationFormat>Affichage à l'écran (4:3)</PresentationFormat>
  <Paragraphs>66</Paragraphs>
  <Slides>14</Slides>
  <Notes>0</Notes>
  <HiddenSlides>0</HiddenSlides>
  <MMClips>1</MMClips>
  <ScaleCrop>false</ScaleCrop>
  <HeadingPairs>
    <vt:vector size="6" baseType="variant">
      <vt:variant>
        <vt:lpstr>Polices utilisées</vt:lpstr>
      </vt:variant>
      <vt:variant>
        <vt:i4>8</vt:i4>
      </vt:variant>
      <vt:variant>
        <vt:lpstr>Thème</vt:lpstr>
      </vt:variant>
      <vt:variant>
        <vt:i4>15</vt:i4>
      </vt:variant>
      <vt:variant>
        <vt:lpstr>Titres des diapositives</vt:lpstr>
      </vt:variant>
      <vt:variant>
        <vt:i4>14</vt:i4>
      </vt:variant>
    </vt:vector>
  </HeadingPairs>
  <TitlesOfParts>
    <vt:vector size="37" baseType="lpstr">
      <vt:lpstr>Calibri</vt:lpstr>
      <vt:lpstr>Mistral</vt:lpstr>
      <vt:lpstr>Wingdings</vt:lpstr>
      <vt:lpstr>Dosis ExtraBold</vt:lpstr>
      <vt:lpstr>Dosis SemiBold</vt:lpstr>
      <vt:lpstr>Arial</vt:lpstr>
      <vt:lpstr>Dosis Medium</vt:lpstr>
      <vt:lpstr>Dosis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1_Révision</vt:lpstr>
      <vt:lpstr>Présentation PowerPoint</vt:lpstr>
      <vt:lpstr>Présentation PowerPoint</vt:lpstr>
      <vt:lpstr>Présentation PowerPoint</vt:lpstr>
      <vt:lpstr>Organisation de la semaine d’évaluation </vt:lpstr>
      <vt:lpstr>Présentation PowerPoint</vt:lpstr>
      <vt:lpstr>Présentation PowerPoint</vt:lpstr>
      <vt:lpstr>Présentation PowerPoint</vt:lpstr>
      <vt:lpstr>Bonjour cher élève. Nous allons faire quelques activités d’évaluation.</vt:lpstr>
      <vt:lpstr>Présentation PowerPoint</vt:lpstr>
      <vt:lpstr>Lis les phrases suivantes correctement et avec fluidité.</vt:lpstr>
      <vt:lpstr>Présentation PowerPoint</vt:lpstr>
      <vt:lpstr>Voici le texte que tu vas lire. Observe le texte pendant 30 secondes. Après tu commences la lecture. Tu dois Lire le texte correctement et avec fluidité.</vt:lpstr>
      <vt:lpstr>Voici le texte que tu vas lire. Observe le texte pendant 30 secondes. Après tu commences la lecture. Tu dois Lire le texte correctement et avec fluidité.</vt:lpstr>
      <vt:lpstr>La séance d’aujourd’hui est terminée. À la maison, réviser les exercices de la page 32.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dc:creator>
  <cp:lastModifiedBy>HAMID.ZMIMOU</cp:lastModifiedBy>
  <cp:revision>54</cp:revision>
  <cp:lastPrinted>2025-08-13T10:11:39Z</cp:lastPrinted>
  <dcterms:created xsi:type="dcterms:W3CDTF">2025-08-01T12:31:49Z</dcterms:created>
  <dcterms:modified xsi:type="dcterms:W3CDTF">2025-12-04T00:42:13Z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