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4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5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6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7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9" r:id="rId15"/>
    <p:sldMasterId id="2147483859" r:id="rId16"/>
    <p:sldMasterId id="2147483869" r:id="rId17"/>
    <p:sldMasterId id="2147483879" r:id="rId18"/>
  </p:sldMasterIdLst>
  <p:notesMasterIdLst>
    <p:notesMasterId r:id="rId62"/>
  </p:notesMasterIdLst>
  <p:handoutMasterIdLst>
    <p:handoutMasterId r:id="rId63"/>
  </p:handoutMasterIdLst>
  <p:sldIdLst>
    <p:sldId id="258" r:id="rId19"/>
    <p:sldId id="1103" r:id="rId20"/>
    <p:sldId id="951" r:id="rId21"/>
    <p:sldId id="1045" r:id="rId22"/>
    <p:sldId id="984" r:id="rId23"/>
    <p:sldId id="799" r:id="rId24"/>
    <p:sldId id="779" r:id="rId25"/>
    <p:sldId id="780" r:id="rId26"/>
    <p:sldId id="784" r:id="rId27"/>
    <p:sldId id="1104" r:id="rId28"/>
    <p:sldId id="1048" r:id="rId29"/>
    <p:sldId id="1049" r:id="rId30"/>
    <p:sldId id="1032" r:id="rId31"/>
    <p:sldId id="1033" r:id="rId32"/>
    <p:sldId id="800" r:id="rId33"/>
    <p:sldId id="902" r:id="rId34"/>
    <p:sldId id="867" r:id="rId35"/>
    <p:sldId id="1102" r:id="rId36"/>
    <p:sldId id="1064" r:id="rId37"/>
    <p:sldId id="1065" r:id="rId38"/>
    <p:sldId id="1068" r:id="rId39"/>
    <p:sldId id="1066" r:id="rId40"/>
    <p:sldId id="1067" r:id="rId41"/>
    <p:sldId id="1069" r:id="rId42"/>
    <p:sldId id="1070" r:id="rId43"/>
    <p:sldId id="1071" r:id="rId44"/>
    <p:sldId id="1072" r:id="rId45"/>
    <p:sldId id="1073" r:id="rId46"/>
    <p:sldId id="1074" r:id="rId47"/>
    <p:sldId id="1039" r:id="rId48"/>
    <p:sldId id="805" r:id="rId49"/>
    <p:sldId id="1076" r:id="rId50"/>
    <p:sldId id="1084" r:id="rId51"/>
    <p:sldId id="1086" r:id="rId52"/>
    <p:sldId id="1087" r:id="rId53"/>
    <p:sldId id="1091" r:id="rId54"/>
    <p:sldId id="1094" r:id="rId55"/>
    <p:sldId id="1095" r:id="rId56"/>
    <p:sldId id="895" r:id="rId57"/>
    <p:sldId id="1013" r:id="rId58"/>
    <p:sldId id="1014" r:id="rId59"/>
    <p:sldId id="983" r:id="rId60"/>
    <p:sldId id="1105" r:id="rId61"/>
  </p:sldIdLst>
  <p:sldSz cx="9144000" cy="6858000" type="screen4x3"/>
  <p:notesSz cx="6735763" cy="9866313"/>
  <p:embeddedFontLst>
    <p:embeddedFont>
      <p:font typeface="Dosis" pitchFamily="2" charset="0"/>
      <p:regular r:id="rId64"/>
      <p:bold r:id="rId65"/>
    </p:embeddedFont>
    <p:embeddedFont>
      <p:font typeface="Dosis ExtraBold" pitchFamily="2" charset="0"/>
      <p:bold r:id="rId66"/>
    </p:embeddedFont>
    <p:embeddedFont>
      <p:font typeface="Dosis Medium" pitchFamily="2" charset="0"/>
      <p:regular r:id="rId67"/>
    </p:embeddedFont>
    <p:embeddedFont>
      <p:font typeface="Dosis SemiBold" pitchFamily="2" charset="0"/>
      <p:bold r:id="rId6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E84234"/>
    <a:srgbClr val="4B5377"/>
    <a:srgbClr val="565F88"/>
    <a:srgbClr val="00ACA4"/>
    <a:srgbClr val="F26553"/>
    <a:srgbClr val="2AB6D7"/>
    <a:srgbClr val="55B7DE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87607" autoAdjust="0"/>
  </p:normalViewPr>
  <p:slideViewPr>
    <p:cSldViewPr snapToGrid="0">
      <p:cViewPr varScale="1">
        <p:scale>
          <a:sx n="57" d="100"/>
          <a:sy n="57" d="100"/>
        </p:scale>
        <p:origin x="1698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3036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handoutMaster" Target="handoutMasters/handoutMaster1.xml"/><Relationship Id="rId68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font" Target="fonts/font1.fntdata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font" Target="fonts/font4.fntdata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notesMaster" Target="notesMasters/notesMaster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font" Target="fonts/font2.fntdata"/><Relationship Id="rId73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8E69A76-CC9A-4CAB-0DD3-EAB2DD0938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4C9BAF-6A10-052C-63BB-C652082001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9A5921-9957-4897-9968-90007B6EA16F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97085AA-038F-4B5C-0A1D-D5E15752AD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0219909-8CF1-5877-4D0E-CD409DEB4F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4724A-AD15-4737-9983-ED686C9FBEA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0309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26.86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26.8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51.81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51.81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6:19.33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6:19.33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7:37.75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7:37.75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8:00.34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8:00.34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9:08.61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9:08.61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34.22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34.22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57.98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57.98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2:20.57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2:20.57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2:46.19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2:46.19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572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881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01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426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73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589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756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7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832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50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158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38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830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857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906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479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805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0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370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827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658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827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088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470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242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307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02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64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3687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733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480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330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562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130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332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70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477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683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2745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495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749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812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591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278623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44274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6689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090923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516795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41659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941796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58574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965493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936358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4768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image" Target="../media/image10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121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30.xml"/><Relationship Id="rId10" Type="http://schemas.openxmlformats.org/officeDocument/2006/relationships/theme" Target="../theme/theme1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image" Target="../media/image10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39.xml"/><Relationship Id="rId10" Type="http://schemas.openxmlformats.org/officeDocument/2006/relationships/theme" Target="../theme/theme16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image" Target="../media/image10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48.xml"/><Relationship Id="rId10" Type="http://schemas.openxmlformats.org/officeDocument/2006/relationships/theme" Target="../theme/theme17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image" Target="../media/image10.pn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5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709847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98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22076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09" y="209734"/>
            <a:ext cx="14902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Oral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Oral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57086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4902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95895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68915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91846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64819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DAA0F-561D-4310-B270-430A07023EF2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07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13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15.png"/><Relationship Id="rId5" Type="http://schemas.openxmlformats.org/officeDocument/2006/relationships/image" Target="../media/image390.png"/><Relationship Id="rId4" Type="http://schemas.openxmlformats.org/officeDocument/2006/relationships/customXml" Target="../ink/ink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6.xml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5.xml"/><Relationship Id="rId5" Type="http://schemas.openxmlformats.org/officeDocument/2006/relationships/image" Target="../media/image360.png"/><Relationship Id="rId4" Type="http://schemas.openxmlformats.org/officeDocument/2006/relationships/customXml" Target="../ink/ink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9.xml"/><Relationship Id="rId5" Type="http://schemas.openxmlformats.org/officeDocument/2006/relationships/image" Target="../media/image360.png"/><Relationship Id="rId4" Type="http://schemas.openxmlformats.org/officeDocument/2006/relationships/customXml" Target="../ink/ink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14.xml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13.xml"/><Relationship Id="rId5" Type="http://schemas.openxmlformats.org/officeDocument/2006/relationships/image" Target="../media/image360.png"/><Relationship Id="rId4" Type="http://schemas.openxmlformats.org/officeDocument/2006/relationships/customXml" Target="../ink/ink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18.xml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17.xml"/><Relationship Id="rId5" Type="http://schemas.openxmlformats.org/officeDocument/2006/relationships/image" Target="../media/image360.png"/><Relationship Id="rId4" Type="http://schemas.openxmlformats.org/officeDocument/2006/relationships/customXml" Target="../ink/ink1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22.xml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21.xml"/><Relationship Id="rId5" Type="http://schemas.openxmlformats.org/officeDocument/2006/relationships/image" Target="../media/image360.png"/><Relationship Id="rId4" Type="http://schemas.openxmlformats.org/officeDocument/2006/relationships/customXml" Target="../ink/ink2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0.png"/><Relationship Id="rId7" Type="http://schemas.openxmlformats.org/officeDocument/2006/relationships/customXml" Target="../ink/ink26.xml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25.xml"/><Relationship Id="rId5" Type="http://schemas.openxmlformats.org/officeDocument/2006/relationships/image" Target="../media/image360.png"/><Relationship Id="rId4" Type="http://schemas.openxmlformats.org/officeDocument/2006/relationships/customXml" Target="../ink/ink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15.png"/><Relationship Id="rId5" Type="http://schemas.openxmlformats.org/officeDocument/2006/relationships/image" Target="../media/image360.png"/><Relationship Id="rId4" Type="http://schemas.openxmlformats.org/officeDocument/2006/relationships/customXml" Target="../ink/ink2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32.xml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31.xml"/><Relationship Id="rId5" Type="http://schemas.openxmlformats.org/officeDocument/2006/relationships/image" Target="../media/image360.png"/><Relationship Id="rId4" Type="http://schemas.openxmlformats.org/officeDocument/2006/relationships/customXml" Target="../ink/ink3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36.xml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35.xml"/><Relationship Id="rId5" Type="http://schemas.openxmlformats.org/officeDocument/2006/relationships/image" Target="../media/image360.png"/><Relationship Id="rId4" Type="http://schemas.openxmlformats.org/officeDocument/2006/relationships/customXml" Target="../ink/ink3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0.png"/><Relationship Id="rId7" Type="http://schemas.openxmlformats.org/officeDocument/2006/relationships/customXml" Target="../ink/ink40.xml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39.xml"/><Relationship Id="rId5" Type="http://schemas.openxmlformats.org/officeDocument/2006/relationships/image" Target="../media/image360.png"/><Relationship Id="rId4" Type="http://schemas.openxmlformats.org/officeDocument/2006/relationships/customXml" Target="../ink/ink3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44.xml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43.xml"/><Relationship Id="rId5" Type="http://schemas.openxmlformats.org/officeDocument/2006/relationships/image" Target="../media/image360.png"/><Relationship Id="rId4" Type="http://schemas.openxmlformats.org/officeDocument/2006/relationships/customXml" Target="../ink/ink4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7" Type="http://schemas.openxmlformats.org/officeDocument/2006/relationships/image" Target="../media/image230.png"/><Relationship Id="rId2" Type="http://schemas.openxmlformats.org/officeDocument/2006/relationships/customXml" Target="../ink/ink45.xml"/><Relationship Id="rId1" Type="http://schemas.openxmlformats.org/officeDocument/2006/relationships/slideLayout" Target="../slideLayouts/slideLayout93.xml"/><Relationship Id="rId6" Type="http://schemas.openxmlformats.org/officeDocument/2006/relationships/customXml" Target="../ink/ink46.xml"/><Relationship Id="rId5" Type="http://schemas.openxmlformats.org/officeDocument/2006/relationships/image" Target="../media/image220.png"/><Relationship Id="rId9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ustomXml" Target="../ink/ink47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48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93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50.xml"/><Relationship Id="rId11" Type="http://schemas.openxmlformats.org/officeDocument/2006/relationships/image" Target="../media/image39.png"/><Relationship Id="rId5" Type="http://schemas.openxmlformats.org/officeDocument/2006/relationships/image" Target="../media/image47.png"/><Relationship Id="rId10" Type="http://schemas.openxmlformats.org/officeDocument/2006/relationships/image" Target="../media/image38.png"/><Relationship Id="rId4" Type="http://schemas.openxmlformats.org/officeDocument/2006/relationships/customXml" Target="../ink/ink49.xml"/><Relationship Id="rId9" Type="http://schemas.openxmlformats.org/officeDocument/2006/relationships/image" Target="../media/image31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0.png"/><Relationship Id="rId2" Type="http://schemas.openxmlformats.org/officeDocument/2006/relationships/customXml" Target="../ink/ink51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5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ustomXml" Target="../ink/ink53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5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png"/><Relationship Id="rId2" Type="http://schemas.openxmlformats.org/officeDocument/2006/relationships/customXml" Target="../ink/ink55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7.png"/><Relationship Id="rId5" Type="http://schemas.openxmlformats.org/officeDocument/2006/relationships/image" Target="../media/image391.png"/><Relationship Id="rId4" Type="http://schemas.openxmlformats.org/officeDocument/2006/relationships/customXml" Target="../ink/ink5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7" Type="http://schemas.openxmlformats.org/officeDocument/2006/relationships/image" Target="../media/image17.png"/><Relationship Id="rId2" Type="http://schemas.openxmlformats.org/officeDocument/2006/relationships/customXml" Target="../ink/ink57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391.png"/><Relationship Id="rId5" Type="http://schemas.openxmlformats.org/officeDocument/2006/relationships/customXml" Target="../ink/ink58.xml"/><Relationship Id="rId4" Type="http://schemas.openxmlformats.org/officeDocument/2006/relationships/image" Target="../media/image38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4.png"/><Relationship Id="rId2" Type="http://schemas.openxmlformats.org/officeDocument/2006/relationships/customXml" Target="../ink/ink59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51.png"/><Relationship Id="rId4" Type="http://schemas.openxmlformats.org/officeDocument/2006/relationships/customXml" Target="../ink/ink60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6.png"/><Relationship Id="rId7" Type="http://schemas.openxmlformats.org/officeDocument/2006/relationships/image" Target="../media/image45.png"/><Relationship Id="rId2" Type="http://schemas.openxmlformats.org/officeDocument/2006/relationships/customXml" Target="../ink/ink61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470.png"/><Relationship Id="rId4" Type="http://schemas.openxmlformats.org/officeDocument/2006/relationships/customXml" Target="../ink/ink6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7" Type="http://schemas.openxmlformats.org/officeDocument/2006/relationships/image" Target="../media/image15.png"/><Relationship Id="rId2" Type="http://schemas.openxmlformats.org/officeDocument/2006/relationships/customXml" Target="../ink/ink63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470.png"/><Relationship Id="rId5" Type="http://schemas.openxmlformats.org/officeDocument/2006/relationships/customXml" Target="../ink/ink64.xml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5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52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F9C0CD6-9CF2-6358-E7BB-33D3C021A6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87921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D4498D7-9F52-BED1-DF2E-1B4C0D049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391042"/>
            <a:ext cx="7886700" cy="720000"/>
          </a:xfrm>
        </p:spPr>
        <p:txBody>
          <a:bodyPr/>
          <a:lstStyle/>
          <a:p>
            <a:r>
              <a:rPr lang="fr-MA" dirty="0"/>
              <a:t>Contenu de la semaine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05D767A-9EFE-FEAB-F3CF-FBF69DF01B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AB9411-714D-2CEC-1384-CBB9F53E485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4F2278-00B9-26FC-E97C-CA889A3A244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703D642C-BBF2-7E53-9C9A-578D6616A97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ED10211A-F176-595A-54DE-E50E85A579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582" y="2563189"/>
            <a:ext cx="1627903" cy="244971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0F51B9-BD97-ECF7-40C0-CF2F420DBF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509" y="2581786"/>
            <a:ext cx="1596341" cy="24485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26E91C1-696D-5A89-7516-EFA9334C3A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753" y="2513188"/>
            <a:ext cx="1694743" cy="259950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E4CB369-04EA-333D-3D6A-071A1538B8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418" y="2513188"/>
            <a:ext cx="1703701" cy="261324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7618B13-A27C-A1BA-8437-C036DAC9C4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43" y="2481426"/>
            <a:ext cx="1703702" cy="261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32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640" y="3429000"/>
            <a:ext cx="3831420" cy="136201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213146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187946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28649" y="5292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44649" y="5040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15350" y="234975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44649" y="391660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51350" y="38908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5019493" y="34065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D56B172-1195-985E-86B9-D95FAEBDB8BE}"/>
              </a:ext>
            </a:extLst>
          </p:cNvPr>
          <p:cNvSpPr txBox="1">
            <a:spLocks/>
          </p:cNvSpPr>
          <p:nvPr/>
        </p:nvSpPr>
        <p:spPr>
          <a:xfrm>
            <a:off x="864000" y="5508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5" name="Titre 30">
            <a:extLst>
              <a:ext uri="{FF2B5EF4-FFF2-40B4-BE49-F238E27FC236}">
                <a16:creationId xmlns:a16="http://schemas.microsoft.com/office/drawing/2014/main" id="{3A62F5C4-B38E-F186-259E-EA60FEA9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2DF38F5-C0DA-A36F-337B-527EC6D85F6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F38EC9-5BCA-A7F3-C479-6B1FD2937AF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17B273-259F-FF9B-189B-5D919532C7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8BF125DD-36A8-6481-1294-6A2E37F96FF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67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473BA22-D869-734A-7B4D-1403F50190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073208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Comprendre un texte.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162541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47419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 mon frère ou de ma sœur et de  ce que j’ai fait avec mes grands-parents à la campagne.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423D451-1907-A573-C8FB-AD8AFFFD8EC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AD5DDEE-348F-CD58-BBF8-05D44BD5ABF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1F10EC1-68BA-4D60-5D3C-5D10D3839EE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CE2A1C11-7711-631D-3DAF-3EDC7D35CF6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  <p:pic>
        <p:nvPicPr>
          <p:cNvPr id="8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ED3811F-732C-FA60-DCB3-8990F9D83D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30910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46483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 ce que j’ai fait avec mes grands-parents à la campagne. en français.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4_P2_W2_S5 (oral)">
            <a:hlinkClick r:id="" action="ppaction://media"/>
            <a:extLst>
              <a:ext uri="{FF2B5EF4-FFF2-40B4-BE49-F238E27FC236}">
                <a16:creationId xmlns:a16="http://schemas.microsoft.com/office/drawing/2014/main" id="{06632890-ED62-994F-0F1D-296D997BA9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2335" y="2046678"/>
            <a:ext cx="7108969" cy="399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4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640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98776" cy="6120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vous allez  prendre la parole pour parler de votre  frère ou de votre sœur et de  ce que vous avez  fait avec vos grands-parents. Vous allez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</p:spTree>
    <p:extLst>
      <p:ext uri="{BB962C8B-B14F-4D97-AF65-F5344CB8AC3E}">
        <p14:creationId xmlns:p14="http://schemas.microsoft.com/office/powerpoint/2010/main" val="65811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 :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36" y="3691817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84830" y="3429000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1578586" y="2150520"/>
            <a:ext cx="6168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arle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ton frère ou de ta sœur et de ce que tu as fait avec tes grands-parents.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766" y="3759506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31023" y="3363837"/>
            <a:ext cx="938876" cy="104890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259A859-2FB4-A854-1674-D246F098852F}"/>
              </a:ext>
            </a:extLst>
          </p:cNvPr>
          <p:cNvSpPr txBox="1"/>
          <p:nvPr/>
        </p:nvSpPr>
        <p:spPr>
          <a:xfrm>
            <a:off x="1578586" y="2150520"/>
            <a:ext cx="6168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arle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ton frère ou de ta sœur et de ce que tu as fait avec tes grands-parents. </a:t>
            </a: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B59B32-6216-524A-F409-24F5A2264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410" y="2718105"/>
            <a:ext cx="2133600" cy="32004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DD4087-928B-9AAB-C62D-22742D2E853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898" y="2154675"/>
            <a:ext cx="1219370" cy="136226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5085D94-D486-C9D3-3587-2AE6DDEAF8D8}"/>
              </a:ext>
            </a:extLst>
          </p:cNvPr>
          <p:cNvSpPr/>
          <p:nvPr/>
        </p:nvSpPr>
        <p:spPr>
          <a:xfrm>
            <a:off x="4112400" y="3259141"/>
            <a:ext cx="4419600" cy="200712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886B34B-4E7F-534D-7D6F-21402007068D}"/>
              </a:ext>
            </a:extLst>
          </p:cNvPr>
          <p:cNvSpPr txBox="1"/>
          <p:nvPr/>
        </p:nvSpPr>
        <p:spPr>
          <a:xfrm>
            <a:off x="4315825" y="3326046"/>
            <a:ext cx="3966631" cy="1702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J’ai 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un ______________ </a:t>
            </a:r>
            <a:r>
              <a:rPr lang="fr-FR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[frère ou sœur].</a:t>
            </a:r>
          </a:p>
          <a:p>
            <a:pPr lvl="0">
              <a:lnSpc>
                <a:spcPct val="150000"/>
              </a:lnSpc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Il s’appelle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__________ 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   Il est ______________ 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J’ai __________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avec  ___________  .</a:t>
            </a:r>
          </a:p>
          <a:p>
            <a:pPr lvl="0">
              <a:lnSpc>
                <a:spcPct val="150000"/>
              </a:lnSpc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_________________ se trouve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_____________ 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DC7F31C-B726-9BF7-84AA-E42D7732E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 Maintenant, vous allez prendre la parole. Qui veut passer au tableau ?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AE1DE89-A34C-7860-88E6-1A05EFB39F54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B393856-930C-5F89-CCF5-EBEDDC96DA40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2E348F2-084D-3D12-69EF-E8B09075EF7D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DC95C61-5481-9213-FF20-07C454E3E1BC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de ce qu’il a fait avec ses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grands-parents. Je vais passer entre les rangs pour vous aider.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186A8E-1B42-F4C8-C122-7CD548078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2B0E816-C668-91EC-D2B7-C93A034CD3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14736" y="3497177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50334" y="2520979"/>
            <a:ext cx="5460121" cy="756000"/>
          </a:xfrm>
        </p:spPr>
        <p:txBody>
          <a:bodyPr/>
          <a:lstStyle/>
          <a:p>
            <a:r>
              <a:rPr lang="fr-FR" sz="1400" dirty="0"/>
              <a:t>Prendre la parole pour parler de mon frère ou de ma sœur et de  ce que j’ai fait avec mes grands-parents à la campagne.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Comprendre un texte.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98C3C06-2D8E-AF68-B654-DA3B4FF1E942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5281BF-748D-A560-1AD4-493798AD74F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510697C-28AF-D182-445D-99ADF9615DE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009A0FA1-8E19-B5B4-0631-CD4C341EEE8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242A26-0ACF-F71F-1F62-F486DF0A0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571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42. Nous avons déjà lu ce texte. Maintenant, on va essayer de le comprendre, partie par partie.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EA3B04-7166-827A-5FC8-7BF634A21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pic>
        <p:nvPicPr>
          <p:cNvPr id="3" name="Image 2" descr="Une image contenant texte, capture d’écran, lettre, conception&#10;&#10;Le contenu généré par l’IA peut être incorrect.">
            <a:extLst>
              <a:ext uri="{FF2B5EF4-FFF2-40B4-BE49-F238E27FC236}">
                <a16:creationId xmlns:a16="http://schemas.microsoft.com/office/drawing/2014/main" id="{82DFEB03-B8B8-4B92-3139-0A5A51654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8303" y="1691860"/>
            <a:ext cx="3568987" cy="494064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76BB103-7C90-1C34-2B91-9C38E3622295}"/>
              </a:ext>
            </a:extLst>
          </p:cNvPr>
          <p:cNvSpPr/>
          <p:nvPr/>
        </p:nvSpPr>
        <p:spPr>
          <a:xfrm>
            <a:off x="3539041" y="2592125"/>
            <a:ext cx="2877420" cy="135997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7ECBABE-9167-9ED8-2DF5-63E26C3DE859}"/>
              </a:ext>
            </a:extLst>
          </p:cNvPr>
          <p:cNvSpPr/>
          <p:nvPr/>
        </p:nvSpPr>
        <p:spPr>
          <a:xfrm>
            <a:off x="6131192" y="2752343"/>
            <a:ext cx="2331022" cy="25699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C002DEF-1B99-872A-35D7-0FBE02BABFFC}"/>
              </a:ext>
            </a:extLst>
          </p:cNvPr>
          <p:cNvSpPr/>
          <p:nvPr/>
        </p:nvSpPr>
        <p:spPr>
          <a:xfrm>
            <a:off x="3463691" y="2754821"/>
            <a:ext cx="2331022" cy="25699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7E2AD42-3DE7-FF72-068B-B8B2F9B0B7A5}"/>
              </a:ext>
            </a:extLst>
          </p:cNvPr>
          <p:cNvSpPr/>
          <p:nvPr/>
        </p:nvSpPr>
        <p:spPr>
          <a:xfrm>
            <a:off x="754185" y="2791327"/>
            <a:ext cx="2331022" cy="25699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F8BD085-C810-AE70-36F6-50BBF564E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Pour chaque partie du texte, on va suivre les mêmes étapes.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9E2316-7816-20E6-09FC-C4EFDBEBC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79B56BC-9190-2EDE-B796-B65BB3CAB36E}"/>
              </a:ext>
            </a:extLst>
          </p:cNvPr>
          <p:cNvSpPr/>
          <p:nvPr/>
        </p:nvSpPr>
        <p:spPr>
          <a:xfrm>
            <a:off x="1310092" y="2598820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46A6EDB-9980-670F-71CA-C770C6B1AF63}"/>
              </a:ext>
            </a:extLst>
          </p:cNvPr>
          <p:cNvSpPr txBox="1"/>
          <p:nvPr/>
        </p:nvSpPr>
        <p:spPr>
          <a:xfrm>
            <a:off x="1512091" y="262840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Étape 1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4D93103-DCB7-2E10-8546-B4551CE1BFA7}"/>
              </a:ext>
            </a:extLst>
          </p:cNvPr>
          <p:cNvSpPr txBox="1"/>
          <p:nvPr/>
        </p:nvSpPr>
        <p:spPr>
          <a:xfrm>
            <a:off x="1112433" y="3439630"/>
            <a:ext cx="16362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lis en silence </a:t>
            </a: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j’essaie de comprendre le texte.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2AA33DB-479C-C198-EDEC-310DC8B5E439}"/>
              </a:ext>
            </a:extLst>
          </p:cNvPr>
          <p:cNvSpPr/>
          <p:nvPr/>
        </p:nvSpPr>
        <p:spPr>
          <a:xfrm>
            <a:off x="3990246" y="2503812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13FFFCA-E165-27FA-310D-7EDC2B6BCD56}"/>
              </a:ext>
            </a:extLst>
          </p:cNvPr>
          <p:cNvSpPr txBox="1"/>
          <p:nvPr/>
        </p:nvSpPr>
        <p:spPr>
          <a:xfrm>
            <a:off x="4211494" y="253339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prstClr val="white">
                    <a:lumMod val="95000"/>
                  </a:prst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tape 2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A4C80AA-83FC-68D0-EA4F-621537FB920E}"/>
              </a:ext>
            </a:extLst>
          </p:cNvPr>
          <p:cNvSpPr txBox="1"/>
          <p:nvPr/>
        </p:nvSpPr>
        <p:spPr>
          <a:xfrm>
            <a:off x="3661683" y="3336989"/>
            <a:ext cx="19470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repère les mots difficiles </a:t>
            </a: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je demande à mon enseignant(e) de me les expliquer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77AC3F7-D1BA-328F-FCCE-53E9341EC2CF}"/>
              </a:ext>
            </a:extLst>
          </p:cNvPr>
          <p:cNvSpPr/>
          <p:nvPr/>
        </p:nvSpPr>
        <p:spPr>
          <a:xfrm>
            <a:off x="6665737" y="2503812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38572A1-A560-C96B-3E8A-2679F9394C19}"/>
              </a:ext>
            </a:extLst>
          </p:cNvPr>
          <p:cNvSpPr txBox="1"/>
          <p:nvPr/>
        </p:nvSpPr>
        <p:spPr>
          <a:xfrm>
            <a:off x="6867736" y="253339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prstClr val="white">
                    <a:lumMod val="95000"/>
                  </a:prst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tape 3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6BD9437-2A03-318E-C18C-60BD2838D929}"/>
              </a:ext>
            </a:extLst>
          </p:cNvPr>
          <p:cNvSpPr txBox="1"/>
          <p:nvPr/>
        </p:nvSpPr>
        <p:spPr>
          <a:xfrm>
            <a:off x="6352572" y="3373497"/>
            <a:ext cx="1796906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lis la question, puis </a:t>
            </a: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cherche la réponse </a:t>
            </a: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dans le texte.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 w="0"/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28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92F61-CF3A-554E-EBB6-F85CAD80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909FE360-C4D2-1ECF-E09A-BF53B31150E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909FE360-C4D2-1ECF-E09A-BF53B31150E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792154D0-F293-CC0D-4677-6DF1E273259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792154D0-F293-CC0D-4677-6DF1E273259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AFA9CC-A684-296B-9EB9-BFABE122E5E0}"/>
              </a:ext>
            </a:extLst>
          </p:cNvPr>
          <p:cNvSpPr/>
          <p:nvPr/>
        </p:nvSpPr>
        <p:spPr>
          <a:xfrm>
            <a:off x="3303745" y="164085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FABE667-62A4-2A47-2821-35C1295C4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 texte et essayez de le comprendre.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6E1B4D0-62A7-3937-4C60-CCFF192CBA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E1A9947-5F3E-AA4C-329C-D62292E4EF9C}"/>
              </a:ext>
            </a:extLst>
          </p:cNvPr>
          <p:cNvSpPr txBox="1"/>
          <p:nvPr/>
        </p:nvSpPr>
        <p:spPr>
          <a:xfrm>
            <a:off x="3505744" y="167044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Étape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F9BBD6D-4C64-E22E-EA8A-DDFBE45BAC21}"/>
              </a:ext>
            </a:extLst>
          </p:cNvPr>
          <p:cNvSpPr txBox="1"/>
          <p:nvPr/>
        </p:nvSpPr>
        <p:spPr>
          <a:xfrm>
            <a:off x="1602171" y="1670440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F679B62-59FC-455E-B086-7CAE348123A2}"/>
              </a:ext>
            </a:extLst>
          </p:cNvPr>
          <p:cNvSpPr/>
          <p:nvPr/>
        </p:nvSpPr>
        <p:spPr>
          <a:xfrm>
            <a:off x="5023234" y="164085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2459D30-7F53-BC09-4BCF-A5F7129918BC}"/>
              </a:ext>
            </a:extLst>
          </p:cNvPr>
          <p:cNvSpPr txBox="1"/>
          <p:nvPr/>
        </p:nvSpPr>
        <p:spPr>
          <a:xfrm>
            <a:off x="5225233" y="167044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8841A36-98E6-2863-87C6-1D523A76B0F6}"/>
              </a:ext>
            </a:extLst>
          </p:cNvPr>
          <p:cNvSpPr/>
          <p:nvPr/>
        </p:nvSpPr>
        <p:spPr>
          <a:xfrm>
            <a:off x="6742723" y="165288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C5FC351-DAF4-280B-2AC6-8C138F737BC8}"/>
              </a:ext>
            </a:extLst>
          </p:cNvPr>
          <p:cNvSpPr txBox="1"/>
          <p:nvPr/>
        </p:nvSpPr>
        <p:spPr>
          <a:xfrm>
            <a:off x="6944722" y="168247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Ét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ACE7AC4-28C5-5BAB-871F-06FB050154F2}"/>
              </a:ext>
            </a:extLst>
          </p:cNvPr>
          <p:cNvSpPr txBox="1"/>
          <p:nvPr/>
        </p:nvSpPr>
        <p:spPr>
          <a:xfrm>
            <a:off x="607078" y="2705841"/>
            <a:ext cx="7614315" cy="279307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  <a:cs typeface="Calibri" panose="020F0502020204030204" pitchFamily="34" charset="0"/>
              </a:rPr>
              <a:t>La maison de mes grands-parents </a:t>
            </a:r>
          </a:p>
          <a:p>
            <a:pPr algn="ctr">
              <a:lnSpc>
                <a:spcPct val="150000"/>
              </a:lnSpc>
            </a:pPr>
            <a:endParaRPr lang="fr-FR" sz="2400" b="1" dirty="0">
              <a:solidFill>
                <a:srgbClr val="565F88"/>
              </a:solidFill>
              <a:latin typeface="Dosis SemiBold" pitchFamily="2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  <a:cs typeface="Calibri" panose="020F0502020204030204" pitchFamily="34" charset="0"/>
              </a:rPr>
              <a:t>   Dimanche dernier, nous avons passé la journée chez mes grands-parents. Ils habitent dans une maison à la campagne, près de la ville de Fès.</a:t>
            </a:r>
          </a:p>
        </p:txBody>
      </p:sp>
    </p:spTree>
    <p:extLst>
      <p:ext uri="{BB962C8B-B14F-4D97-AF65-F5344CB8AC3E}">
        <p14:creationId xmlns:p14="http://schemas.microsoft.com/office/powerpoint/2010/main" val="223597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8685C-90E9-8040-4CEB-F98008E85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444B4544-644A-EDE3-C57A-4CE2DCAAAC6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444B4544-644A-EDE3-C57A-4CE2DCAAAC6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B32611B3-CC56-EEBE-6926-A5AF2F2F579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B32611B3-CC56-EEBE-6926-A5AF2F2F579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5D9D66A-79DD-051D-902F-456B478E168B}"/>
              </a:ext>
            </a:extLst>
          </p:cNvPr>
          <p:cNvSpPr/>
          <p:nvPr/>
        </p:nvSpPr>
        <p:spPr>
          <a:xfrm>
            <a:off x="3263343" y="161301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0981CC0-CA09-A9BD-C802-73FF3AEDC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09092097-3FFE-EEB3-78EC-400A252AED4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09092097-3FFE-EEB3-78EC-400A252AED4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7CDE47CF-2F19-079D-6FD6-96A42B17A26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7CDE47CF-2F19-079D-6FD6-96A42B17A26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FD9AA370-96FA-9B11-3F37-DC1ABAFBD0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5B57BC2-5A1D-EF79-939D-72EA4D1554E7}"/>
              </a:ext>
            </a:extLst>
          </p:cNvPr>
          <p:cNvSpPr/>
          <p:nvPr/>
        </p:nvSpPr>
        <p:spPr>
          <a:xfrm>
            <a:off x="4952306" y="16123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BAFD4AF-9F86-B5E6-FCCA-CBB1D7B8E7D6}"/>
              </a:ext>
            </a:extLst>
          </p:cNvPr>
          <p:cNvSpPr txBox="1"/>
          <p:nvPr/>
        </p:nvSpPr>
        <p:spPr>
          <a:xfrm>
            <a:off x="3434816" y="16491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70F4DC5-A0A3-EC84-EB87-85FB439F29BD}"/>
              </a:ext>
            </a:extLst>
          </p:cNvPr>
          <p:cNvSpPr txBox="1"/>
          <p:nvPr/>
        </p:nvSpPr>
        <p:spPr>
          <a:xfrm>
            <a:off x="1576811" y="1641888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8916F2-1DDB-7A75-00BE-27174D22E719}"/>
              </a:ext>
            </a:extLst>
          </p:cNvPr>
          <p:cNvSpPr txBox="1"/>
          <p:nvPr/>
        </p:nvSpPr>
        <p:spPr>
          <a:xfrm>
            <a:off x="5144680" y="16491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9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ED5F23B-66DF-8C7F-95B7-7DCB7B4186AB}"/>
              </a:ext>
            </a:extLst>
          </p:cNvPr>
          <p:cNvSpPr/>
          <p:nvPr/>
        </p:nvSpPr>
        <p:spPr>
          <a:xfrm>
            <a:off x="6671795" y="16123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1AD8A81-4116-F7BF-9C93-B86080D712A0}"/>
              </a:ext>
            </a:extLst>
          </p:cNvPr>
          <p:cNvSpPr txBox="1"/>
          <p:nvPr/>
        </p:nvSpPr>
        <p:spPr>
          <a:xfrm>
            <a:off x="6873794" y="16418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CEF9206-2B2B-CD26-83A7-AAFC965FF64A}"/>
              </a:ext>
            </a:extLst>
          </p:cNvPr>
          <p:cNvSpPr txBox="1"/>
          <p:nvPr/>
        </p:nvSpPr>
        <p:spPr>
          <a:xfrm>
            <a:off x="917685" y="2713791"/>
            <a:ext cx="7614315" cy="279307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  <a:cs typeface="Calibri" panose="020F0502020204030204" pitchFamily="34" charset="0"/>
              </a:rPr>
              <a:t>La maison de mes grands-parents </a:t>
            </a:r>
          </a:p>
          <a:p>
            <a:pPr algn="ctr">
              <a:lnSpc>
                <a:spcPct val="150000"/>
              </a:lnSpc>
            </a:pPr>
            <a:endParaRPr lang="fr-FR" sz="2400" b="1" dirty="0">
              <a:solidFill>
                <a:srgbClr val="565F88"/>
              </a:solidFill>
              <a:latin typeface="Dosis SemiBold" pitchFamily="2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  <a:cs typeface="Calibri" panose="020F0502020204030204" pitchFamily="34" charset="0"/>
              </a:rPr>
              <a:t>   Dimanche dernier, nous avons passé la journée chez mes grands-parents. Ils habitent dans une maison à la campagne, près de la ville de Fès.</a:t>
            </a:r>
          </a:p>
        </p:txBody>
      </p:sp>
    </p:spTree>
    <p:extLst>
      <p:ext uri="{BB962C8B-B14F-4D97-AF65-F5344CB8AC3E}">
        <p14:creationId xmlns:p14="http://schemas.microsoft.com/office/powerpoint/2010/main" val="222521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3F8C9-3506-E40E-4D90-C3B41CF3B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76246566-2FB7-FE9E-3286-312BFBECF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76246566-2FB7-FE9E-3286-312BFBECF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046E7A74-7372-78B0-C71E-2FBE0924BB9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046E7A74-7372-78B0-C71E-2FBE0924BB9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2899167A-D5DA-F647-F4FD-892E5F56D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90024A23-D02C-5954-E117-DC048EC08E0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90024A23-D02C-5954-E117-DC048EC08E0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862722CC-208D-C911-F9C3-20BF398FD2A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862722CC-208D-C911-F9C3-20BF398FD2A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96EEC795-98DB-E3B5-2A4C-D1C89C03147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11F5F9E-7E9F-442A-6B2F-A46B2B1442C6}"/>
              </a:ext>
            </a:extLst>
          </p:cNvPr>
          <p:cNvSpPr txBox="1"/>
          <p:nvPr/>
        </p:nvSpPr>
        <p:spPr>
          <a:xfrm>
            <a:off x="1091771" y="2302060"/>
            <a:ext cx="72786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Question 1 : Où habitent les grands parents de Salma ?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31D37D0-E2DC-3129-0E35-739B9AAB57C2}"/>
              </a:ext>
            </a:extLst>
          </p:cNvPr>
          <p:cNvSpPr/>
          <p:nvPr/>
        </p:nvSpPr>
        <p:spPr>
          <a:xfrm>
            <a:off x="3235740" y="1585327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00C24F-F3CA-0B5D-0F8E-8FBB85E20B47}"/>
              </a:ext>
            </a:extLst>
          </p:cNvPr>
          <p:cNvSpPr txBox="1"/>
          <p:nvPr/>
        </p:nvSpPr>
        <p:spPr>
          <a:xfrm>
            <a:off x="3407213" y="162142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0263BF0-A762-8723-2BD5-585B001926F9}"/>
              </a:ext>
            </a:extLst>
          </p:cNvPr>
          <p:cNvSpPr txBox="1"/>
          <p:nvPr/>
        </p:nvSpPr>
        <p:spPr>
          <a:xfrm>
            <a:off x="1592546" y="1636498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F97DC67-1216-204D-A24F-15576ED99540}"/>
              </a:ext>
            </a:extLst>
          </p:cNvPr>
          <p:cNvSpPr/>
          <p:nvPr/>
        </p:nvSpPr>
        <p:spPr>
          <a:xfrm>
            <a:off x="4969398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69956C1-564A-F6D6-EB13-3C7CC24DCCBF}"/>
              </a:ext>
            </a:extLst>
          </p:cNvPr>
          <p:cNvSpPr txBox="1"/>
          <p:nvPr/>
        </p:nvSpPr>
        <p:spPr>
          <a:xfrm>
            <a:off x="5171397" y="163345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A208A2B-4982-1967-254C-25A2C3418B92}"/>
              </a:ext>
            </a:extLst>
          </p:cNvPr>
          <p:cNvSpPr/>
          <p:nvPr/>
        </p:nvSpPr>
        <p:spPr>
          <a:xfrm>
            <a:off x="6686127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1212CF-CEC8-DF68-F0D8-1EF5A1A67571}"/>
              </a:ext>
            </a:extLst>
          </p:cNvPr>
          <p:cNvSpPr txBox="1"/>
          <p:nvPr/>
        </p:nvSpPr>
        <p:spPr>
          <a:xfrm>
            <a:off x="6878501" y="164067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85DE2AF-B4D4-1D83-AD61-DAFAC98ED0EE}"/>
              </a:ext>
            </a:extLst>
          </p:cNvPr>
          <p:cNvSpPr txBox="1"/>
          <p:nvPr/>
        </p:nvSpPr>
        <p:spPr>
          <a:xfrm>
            <a:off x="756067" y="3039946"/>
            <a:ext cx="7614315" cy="22390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  <a:cs typeface="Calibri" panose="020F0502020204030204" pitchFamily="34" charset="0"/>
              </a:rPr>
              <a:t>La maison de mes grands-parents 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  <a:cs typeface="Calibri" panose="020F0502020204030204" pitchFamily="34" charset="0"/>
              </a:rPr>
              <a:t>   Dimanche dernier, nous avons passé la journée chez mes grands-parents. Ils habitent dans une maison à la campagne, près de la ville de Fès.</a:t>
            </a:r>
          </a:p>
        </p:txBody>
      </p:sp>
    </p:spTree>
    <p:extLst>
      <p:ext uri="{BB962C8B-B14F-4D97-AF65-F5344CB8AC3E}">
        <p14:creationId xmlns:p14="http://schemas.microsoft.com/office/powerpoint/2010/main" val="121803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F263C-4AA4-9B47-4241-C90130DBB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0FE89B91-8CC5-63ED-DD39-2D63657FFD5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0FE89B91-8CC5-63ED-DD39-2D63657FFD5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5786B489-2C44-0D79-DA2E-0E1EA9EB103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5786B489-2C44-0D79-DA2E-0E1EA9EB103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ECFA55C6-C8B9-5A23-4E5C-3986C8825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« où? ». Je cherche dans le texte un lieu. La réponse est : Ils habitent dans une maison à la campagne, près de la ville de Fès.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EB69C06C-64CA-F880-5834-05821BD9D2A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EB69C06C-64CA-F880-5834-05821BD9D2A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A38316E5-AB46-24EC-0737-84CFEAFA0E5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A38316E5-AB46-24EC-0737-84CFEAFA0E5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99DFF3F-4901-D9F3-64C6-1A4E501B777A}"/>
              </a:ext>
            </a:extLst>
          </p:cNvPr>
          <p:cNvSpPr/>
          <p:nvPr/>
        </p:nvSpPr>
        <p:spPr>
          <a:xfrm>
            <a:off x="3235740" y="1585327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36CEEB-EAC8-E877-CC78-32976936467C}"/>
              </a:ext>
            </a:extLst>
          </p:cNvPr>
          <p:cNvSpPr txBox="1"/>
          <p:nvPr/>
        </p:nvSpPr>
        <p:spPr>
          <a:xfrm>
            <a:off x="3407213" y="162142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03B9DAB-1890-F763-5F1E-DA459322EBC0}"/>
              </a:ext>
            </a:extLst>
          </p:cNvPr>
          <p:cNvSpPr txBox="1"/>
          <p:nvPr/>
        </p:nvSpPr>
        <p:spPr>
          <a:xfrm>
            <a:off x="1592546" y="1607623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FF56E45-2F8C-2E0F-0410-6719905BE15D}"/>
              </a:ext>
            </a:extLst>
          </p:cNvPr>
          <p:cNvSpPr/>
          <p:nvPr/>
        </p:nvSpPr>
        <p:spPr>
          <a:xfrm>
            <a:off x="4950148" y="157499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7C32EAF-B07C-1907-C01F-49811C6D640D}"/>
              </a:ext>
            </a:extLst>
          </p:cNvPr>
          <p:cNvSpPr txBox="1"/>
          <p:nvPr/>
        </p:nvSpPr>
        <p:spPr>
          <a:xfrm>
            <a:off x="5152147" y="1604577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A837AAC-3DAB-4912-444A-C88133BFF838}"/>
              </a:ext>
            </a:extLst>
          </p:cNvPr>
          <p:cNvSpPr/>
          <p:nvPr/>
        </p:nvSpPr>
        <p:spPr>
          <a:xfrm>
            <a:off x="6666877" y="1574993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7F6A21D-D32F-E79E-FEB6-CAFED51A4AB4}"/>
              </a:ext>
            </a:extLst>
          </p:cNvPr>
          <p:cNvSpPr txBox="1"/>
          <p:nvPr/>
        </p:nvSpPr>
        <p:spPr>
          <a:xfrm>
            <a:off x="6859251" y="1611795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77057BC-5E3B-94C8-5BBB-D1262842A7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7BD0D25-EA02-1F05-8D59-A85B5325D360}"/>
              </a:ext>
            </a:extLst>
          </p:cNvPr>
          <p:cNvSpPr txBox="1"/>
          <p:nvPr/>
        </p:nvSpPr>
        <p:spPr>
          <a:xfrm>
            <a:off x="764842" y="3111508"/>
            <a:ext cx="7614315" cy="22390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  <a:cs typeface="Calibri" panose="020F0502020204030204" pitchFamily="34" charset="0"/>
              </a:rPr>
              <a:t>La maison de mes grands-parents 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  <a:cs typeface="Calibri" panose="020F0502020204030204" pitchFamily="34" charset="0"/>
              </a:rPr>
              <a:t>   Dimanche dernier, nous avons passé la journée chez mes grands-parents.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cs typeface="Calibri" panose="020F0502020204030204" pitchFamily="34" charset="0"/>
              </a:rPr>
              <a:t>Ils habitent dans une maison à la campagne, près de la ville de Fès.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6267672-895F-5BD7-1B0A-34585CAA2C1F}"/>
              </a:ext>
            </a:extLst>
          </p:cNvPr>
          <p:cNvSpPr txBox="1"/>
          <p:nvPr/>
        </p:nvSpPr>
        <p:spPr>
          <a:xfrm>
            <a:off x="1091771" y="2302060"/>
            <a:ext cx="72786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Question 1 : </a:t>
            </a:r>
            <a:r>
              <a:rPr lang="fr-FR" sz="2400" b="1" dirty="0">
                <a:solidFill>
                  <a:srgbClr val="C00000"/>
                </a:solidFill>
                <a:latin typeface="Dosis" pitchFamily="2" charset="0"/>
              </a:rPr>
              <a:t>Où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habitent les grands parents de Salma ?</a:t>
            </a:r>
          </a:p>
        </p:txBody>
      </p:sp>
    </p:spTree>
    <p:extLst>
      <p:ext uri="{BB962C8B-B14F-4D97-AF65-F5344CB8AC3E}">
        <p14:creationId xmlns:p14="http://schemas.microsoft.com/office/powerpoint/2010/main" val="148739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46F97-31A5-CF94-1459-90EFE07ED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E9D16DA6-7812-5961-F344-36D9D8E5AF1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E9D16DA6-7812-5961-F344-36D9D8E5AF1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37D7DD0A-A3F7-E1E4-BCDC-5A775642DC3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37D7DD0A-A3F7-E1E4-BCDC-5A775642DC3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6A53CB8-A6F4-1505-7331-8931629D00E1}"/>
              </a:ext>
            </a:extLst>
          </p:cNvPr>
          <p:cNvSpPr/>
          <p:nvPr/>
        </p:nvSpPr>
        <p:spPr>
          <a:xfrm>
            <a:off x="2993458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DE8E616-CA42-08CA-C630-AB4E6A097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deuxième partie du texte. Lisez en silence et essayez de comprendre.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DCA08EB8-CB76-21F4-600E-11B0DF8078C7}"/>
                  </a:ext>
                </a:extLst>
              </p14:cNvPr>
              <p14:cNvContentPartPr/>
              <p14:nvPr/>
            </p14:nvContentPartPr>
            <p14:xfrm>
              <a:off x="381127" y="1146750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DCA08EB8-CB76-21F4-600E-11B0DF8078C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2127" y="113775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41C7E88-5020-B7EA-92A0-B69D334ABF5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41C7E88-5020-B7EA-92A0-B69D334ABF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D8AD1276-34C6-CEE2-3007-838B47E801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FFF747A-4C9F-6DF2-7ACC-AE59CF2B87C2}"/>
              </a:ext>
            </a:extLst>
          </p:cNvPr>
          <p:cNvSpPr txBox="1"/>
          <p:nvPr/>
        </p:nvSpPr>
        <p:spPr>
          <a:xfrm>
            <a:off x="3195457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9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B823CAD-6398-F5E6-6668-FED4557D1F6B}"/>
              </a:ext>
            </a:extLst>
          </p:cNvPr>
          <p:cNvSpPr txBox="1"/>
          <p:nvPr/>
        </p:nvSpPr>
        <p:spPr>
          <a:xfrm>
            <a:off x="1494144" y="165171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D9BB762-6ADE-0C4E-FAB9-4563E1EB4619}"/>
              </a:ext>
            </a:extLst>
          </p:cNvPr>
          <p:cNvSpPr/>
          <p:nvPr/>
        </p:nvSpPr>
        <p:spPr>
          <a:xfrm>
            <a:off x="4712947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5F7DE5F-46A8-F43E-3E06-DA4511287DE0}"/>
              </a:ext>
            </a:extLst>
          </p:cNvPr>
          <p:cNvSpPr txBox="1"/>
          <p:nvPr/>
        </p:nvSpPr>
        <p:spPr>
          <a:xfrm>
            <a:off x="4914946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8CEDB74-E910-D574-C91B-D74146D1B425}"/>
              </a:ext>
            </a:extLst>
          </p:cNvPr>
          <p:cNvSpPr/>
          <p:nvPr/>
        </p:nvSpPr>
        <p:spPr>
          <a:xfrm>
            <a:off x="6432436" y="1634160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E9BF061-A34E-A07B-2940-D7766CCDE4CB}"/>
              </a:ext>
            </a:extLst>
          </p:cNvPr>
          <p:cNvSpPr txBox="1"/>
          <p:nvPr/>
        </p:nvSpPr>
        <p:spPr>
          <a:xfrm>
            <a:off x="6634435" y="166374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D28BABB-7626-18CA-0712-2866E6A11AE7}"/>
              </a:ext>
            </a:extLst>
          </p:cNvPr>
          <p:cNvSpPr txBox="1"/>
          <p:nvPr/>
        </p:nvSpPr>
        <p:spPr>
          <a:xfrm>
            <a:off x="914349" y="3166390"/>
            <a:ext cx="7756936" cy="16850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  <a:cs typeface="Calibri" panose="020F0502020204030204" pitchFamily="34" charset="0"/>
              </a:rPr>
              <a:t> Devant la maison, il y a un joli jardin et des arbres fruitiers. </a:t>
            </a:r>
          </a:p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  <a:cs typeface="Calibri" panose="020F0502020204030204" pitchFamily="34" charset="0"/>
              </a:rPr>
              <a:t>Au-dessous des arbres, grand-père a placé un banc. Sur la terrasse, grand-mère a mis des pots  de fleurs.</a:t>
            </a:r>
          </a:p>
        </p:txBody>
      </p:sp>
    </p:spTree>
    <p:extLst>
      <p:ext uri="{BB962C8B-B14F-4D97-AF65-F5344CB8AC3E}">
        <p14:creationId xmlns:p14="http://schemas.microsoft.com/office/powerpoint/2010/main" val="228400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D28E3-C175-8D1E-5B29-1C399378C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E23DE442-E2AF-0FD5-582D-1AAA5B5F800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E23DE442-E2AF-0FD5-582D-1AAA5B5F800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DF281F64-E7DA-61C1-0998-82D56BC17BF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DF281F64-E7DA-61C1-0998-82D56BC17BF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FBCE2D4-1E63-C735-6F46-B751C1D9E1E8}"/>
              </a:ext>
            </a:extLst>
          </p:cNvPr>
          <p:cNvSpPr/>
          <p:nvPr/>
        </p:nvSpPr>
        <p:spPr>
          <a:xfrm>
            <a:off x="3424100" y="1595965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A99DF69-C09E-A611-C017-00660DFE4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2C2A7341-8316-A4D2-71E2-433595DEB79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2C2A7341-8316-A4D2-71E2-433595DEB79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9BDAAE4A-9F1B-D59D-9375-0B9A25934D0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9BDAAE4A-9F1B-D59D-9375-0B9A25934D0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7EE881A2-BB4F-4467-E7C0-052273D2A3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14E49D-9D5D-F270-C69D-34C9BD3286F8}"/>
              </a:ext>
            </a:extLst>
          </p:cNvPr>
          <p:cNvSpPr/>
          <p:nvPr/>
        </p:nvSpPr>
        <p:spPr>
          <a:xfrm>
            <a:off x="5113063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C2761D5-5E37-AB5A-7C7C-1CB0ABAB9639}"/>
              </a:ext>
            </a:extLst>
          </p:cNvPr>
          <p:cNvSpPr txBox="1"/>
          <p:nvPr/>
        </p:nvSpPr>
        <p:spPr>
          <a:xfrm>
            <a:off x="3595573" y="163205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D1E162-E540-1FD7-C06D-593CBDF7B250}"/>
              </a:ext>
            </a:extLst>
          </p:cNvPr>
          <p:cNvSpPr txBox="1"/>
          <p:nvPr/>
        </p:nvSpPr>
        <p:spPr>
          <a:xfrm>
            <a:off x="1692000" y="163699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3EB0CAD-49B8-F85D-7760-9641A593971B}"/>
              </a:ext>
            </a:extLst>
          </p:cNvPr>
          <p:cNvSpPr txBox="1"/>
          <p:nvPr/>
        </p:nvSpPr>
        <p:spPr>
          <a:xfrm>
            <a:off x="5305437" y="165130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349A73B-3ACF-02B7-3B39-441F7758BFD4}"/>
              </a:ext>
            </a:extLst>
          </p:cNvPr>
          <p:cNvSpPr/>
          <p:nvPr/>
        </p:nvSpPr>
        <p:spPr>
          <a:xfrm>
            <a:off x="6832552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B207E26-094B-C642-C94C-825487FAB477}"/>
              </a:ext>
            </a:extLst>
          </p:cNvPr>
          <p:cNvSpPr txBox="1"/>
          <p:nvPr/>
        </p:nvSpPr>
        <p:spPr>
          <a:xfrm>
            <a:off x="7034551" y="164409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BE721D5-1557-7D67-AEAA-DDE5FEC93F24}"/>
              </a:ext>
            </a:extLst>
          </p:cNvPr>
          <p:cNvSpPr txBox="1"/>
          <p:nvPr/>
        </p:nvSpPr>
        <p:spPr>
          <a:xfrm>
            <a:off x="772053" y="3166390"/>
            <a:ext cx="7756936" cy="16850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  <a:cs typeface="Calibri" panose="020F0502020204030204" pitchFamily="34" charset="0"/>
              </a:rPr>
              <a:t>Devant la maison, il y a un joli jardin et des arbres fruitiers. </a:t>
            </a:r>
          </a:p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  <a:cs typeface="Calibri" panose="020F0502020204030204" pitchFamily="34" charset="0"/>
              </a:rPr>
              <a:t>Au-dessous des arbres, grand-père a placé un banc. Sur la terrasse, grand-mère a mis des pots  de fleurs.</a:t>
            </a:r>
          </a:p>
        </p:txBody>
      </p:sp>
    </p:spTree>
    <p:extLst>
      <p:ext uri="{BB962C8B-B14F-4D97-AF65-F5344CB8AC3E}">
        <p14:creationId xmlns:p14="http://schemas.microsoft.com/office/powerpoint/2010/main" val="271256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F813B-9136-DDC6-FA14-EE2E2D8B4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75056187-5A11-4D3A-E281-CED25AF129B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75056187-5A11-4D3A-E281-CED25AF129B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5FAECC30-7E89-96D4-C683-C98F2A1128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5FAECC30-7E89-96D4-C683-C98F2A1128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14E68EDE-7397-82C3-B2F9-19971929F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6EC1C9C2-C72C-F1FA-C187-47DFAA704A8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6EC1C9C2-C72C-F1FA-C187-47DFAA704A8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58D93B54-46F9-AADB-B74C-5B9C2E26C8F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58D93B54-46F9-AADB-B74C-5B9C2E26C8F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Image 17">
            <a:extLst>
              <a:ext uri="{FF2B5EF4-FFF2-40B4-BE49-F238E27FC236}">
                <a16:creationId xmlns:a16="http://schemas.microsoft.com/office/drawing/2014/main" id="{BF675FBB-E0E3-0AD5-BA3D-AA78C4ACD9B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3D7C677-C9B4-DE55-1896-14774F8AC7D7}"/>
              </a:ext>
            </a:extLst>
          </p:cNvPr>
          <p:cNvSpPr txBox="1"/>
          <p:nvPr/>
        </p:nvSpPr>
        <p:spPr>
          <a:xfrm>
            <a:off x="1383550" y="2381389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Question 2 : Où se trouve le jardin ? 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5171E87-B158-E27F-1CD3-B03A86613A26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E66E052-3C4E-BC3F-5406-F57E24F9815D}"/>
              </a:ext>
            </a:extLst>
          </p:cNvPr>
          <p:cNvSpPr txBox="1"/>
          <p:nvPr/>
        </p:nvSpPr>
        <p:spPr>
          <a:xfrm>
            <a:off x="3583180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D0A7273-0CDA-F85E-1A94-74618B085312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17328AB-20A6-21B1-BDB0-DB247E8ABC32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48F2FC4-DB39-AC39-C622-C2489BD8096E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6605CA8-0BC4-95DF-3CC6-D587F7406479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4232EEA-EF31-F56C-A025-2AEB6AD4C788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582DC8B-8ED1-D673-E035-A9219DEE411A}"/>
              </a:ext>
            </a:extLst>
          </p:cNvPr>
          <p:cNvSpPr txBox="1"/>
          <p:nvPr/>
        </p:nvSpPr>
        <p:spPr>
          <a:xfrm>
            <a:off x="759220" y="3172408"/>
            <a:ext cx="7756936" cy="16850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  <a:cs typeface="Calibri" panose="020F0502020204030204" pitchFamily="34" charset="0"/>
              </a:rPr>
              <a:t>Devant la maison, il y a un joli jardin et des arbres fruitiers. </a:t>
            </a:r>
          </a:p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  <a:cs typeface="Calibri" panose="020F0502020204030204" pitchFamily="34" charset="0"/>
              </a:rPr>
              <a:t>Au-dessous des arbres, grand-père a placé un banc. Sur la terrasse, grand-mère a mis des pots  de fleurs.</a:t>
            </a:r>
          </a:p>
        </p:txBody>
      </p:sp>
    </p:spTree>
    <p:extLst>
      <p:ext uri="{BB962C8B-B14F-4D97-AF65-F5344CB8AC3E}">
        <p14:creationId xmlns:p14="http://schemas.microsoft.com/office/powerpoint/2010/main" val="72290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2E668-9D20-0799-EE38-A0550C509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FE44B57C-0FB2-5A44-72CB-28ED3AD6315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FE44B57C-0FB2-5A44-72CB-28ED3AD6315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A1C8326A-AE97-99B7-A679-5D72384CF4D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A1C8326A-AE97-99B7-A679-5D72384CF4D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7E9B770F-3BC3-39D1-29DC-1C0A830D8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758468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« où? ». Je cherche un lieu ou une position. La réponse est : Le jardin est devant la maison.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15C9F7C-F2A7-44C9-896F-C514C6F98B60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9B338F-2BA5-0656-3C78-1BD26DD87D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8D8623F-AF22-9E93-4A88-928AA9D8FA66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90548DE-5D7A-0701-82F1-87E25BD5F442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0D7EE1-99F4-9C87-8967-A9AE58F30A7F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49687DC-1C8B-8B7D-52F2-0811FFF8A93B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C2C9B3A-FDB0-EA10-BB90-29E9AFC413B4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B4F3D89-5736-BF2B-4360-0AB24FB1B818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B1E4EA4-6808-CA36-8669-E884944F5954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Ét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A503F98-2362-C7B9-ED4B-B5C368FB5901}"/>
              </a:ext>
            </a:extLst>
          </p:cNvPr>
          <p:cNvSpPr txBox="1"/>
          <p:nvPr/>
        </p:nvSpPr>
        <p:spPr>
          <a:xfrm>
            <a:off x="902335" y="3246062"/>
            <a:ext cx="7482853" cy="16850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  <a:cs typeface="Calibri" panose="020F0502020204030204" pitchFamily="34" charset="0"/>
              </a:rPr>
              <a:t>Devant la maison,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  <a:cs typeface="Calibri" panose="020F0502020204030204" pitchFamily="34" charset="0"/>
              </a:rPr>
              <a:t>il y a un joli jardin et des arbres fruitiers.  Au-dessous des arbres, grand-père a placé un banc. Sur la terrasse, grand-mère a mis des pots  de fleurs.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677A18-C8CD-DF1B-FEE7-74A1B97CDB27}"/>
              </a:ext>
            </a:extLst>
          </p:cNvPr>
          <p:cNvSpPr txBox="1"/>
          <p:nvPr/>
        </p:nvSpPr>
        <p:spPr>
          <a:xfrm>
            <a:off x="1383550" y="2495174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Question 2 : Où se trouve le jardin ? </a:t>
            </a:r>
          </a:p>
        </p:txBody>
      </p:sp>
    </p:spTree>
    <p:extLst>
      <p:ext uri="{BB962C8B-B14F-4D97-AF65-F5344CB8AC3E}">
        <p14:creationId xmlns:p14="http://schemas.microsoft.com/office/powerpoint/2010/main" val="415916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FAF9A-7FC0-9DA3-B488-CF9703A06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D21EFB9F-31BA-71AC-8FD5-C091415E6C5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D21EFB9F-31BA-71AC-8FD5-C091415E6C5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ABEE6D0F-EE87-F75B-655A-81A5F1CC5D7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ABEE6D0F-EE87-F75B-655A-81A5F1CC5D7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7A966D5-8948-DAAD-7EFB-555DC7A2EC25}"/>
              </a:ext>
            </a:extLst>
          </p:cNvPr>
          <p:cNvSpPr/>
          <p:nvPr/>
        </p:nvSpPr>
        <p:spPr>
          <a:xfrm>
            <a:off x="2993458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84EA90E-5A5E-365C-087D-3E15ECBDA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troisième partie du texte. Lisez en silence et essayez de comprendre.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DF31DF09-A3C8-77D2-B649-57E280A4DAAA}"/>
                  </a:ext>
                </a:extLst>
              </p14:cNvPr>
              <p14:cNvContentPartPr/>
              <p14:nvPr/>
            </p14:nvContentPartPr>
            <p14:xfrm>
              <a:off x="381127" y="1146750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DF31DF09-A3C8-77D2-B649-57E280A4DAA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2127" y="113775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98C1125E-7E9C-80EB-FD2D-005B4876C2B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98C1125E-7E9C-80EB-FD2D-005B4876C2B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8E09ABFC-4350-029D-D456-EEB27FD4E2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94474B6-ECE3-7206-D2DB-405F4E939E4D}"/>
              </a:ext>
            </a:extLst>
          </p:cNvPr>
          <p:cNvSpPr txBox="1"/>
          <p:nvPr/>
        </p:nvSpPr>
        <p:spPr>
          <a:xfrm>
            <a:off x="3195457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95000"/>
                  </a:schemeClr>
                </a:solidFill>
                <a:latin typeface="Dosis" pitchFamily="2" charset="0"/>
              </a:rPr>
              <a:t>Ét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068326-B118-36AF-2A22-CA3BE24E7545}"/>
              </a:ext>
            </a:extLst>
          </p:cNvPr>
          <p:cNvSpPr txBox="1"/>
          <p:nvPr/>
        </p:nvSpPr>
        <p:spPr>
          <a:xfrm>
            <a:off x="1494144" y="165171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</a:t>
            </a:r>
            <a:r>
              <a:rPr lang="fr-FR" sz="2200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66A193C-B876-179D-CFF1-31C4EC6769B9}"/>
              </a:ext>
            </a:extLst>
          </p:cNvPr>
          <p:cNvSpPr/>
          <p:nvPr/>
        </p:nvSpPr>
        <p:spPr>
          <a:xfrm>
            <a:off x="4712947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1B66E19-B553-42E1-E89A-CD757BEAEE1A}"/>
              </a:ext>
            </a:extLst>
          </p:cNvPr>
          <p:cNvSpPr txBox="1"/>
          <p:nvPr/>
        </p:nvSpPr>
        <p:spPr>
          <a:xfrm>
            <a:off x="4914946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6B14365-3FD5-D087-52BD-C4017916FA22}"/>
              </a:ext>
            </a:extLst>
          </p:cNvPr>
          <p:cNvSpPr/>
          <p:nvPr/>
        </p:nvSpPr>
        <p:spPr>
          <a:xfrm>
            <a:off x="6432436" y="1634160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4E6CA1B-041B-5B6F-EA82-39BF7A359248}"/>
              </a:ext>
            </a:extLst>
          </p:cNvPr>
          <p:cNvSpPr txBox="1"/>
          <p:nvPr/>
        </p:nvSpPr>
        <p:spPr>
          <a:xfrm>
            <a:off x="6634435" y="166374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1E0E76D-512D-7036-AC78-86D1593C3199}"/>
              </a:ext>
            </a:extLst>
          </p:cNvPr>
          <p:cNvSpPr txBox="1"/>
          <p:nvPr/>
        </p:nvSpPr>
        <p:spPr>
          <a:xfrm>
            <a:off x="693532" y="2855589"/>
            <a:ext cx="7756936" cy="22390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Calibri" panose="020F0502020204030204" pitchFamily="34" charset="0"/>
              </a:rPr>
              <a:t>Derrière la maison, on trouve un potager où mon  grand-père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Calibri" panose="020F0502020204030204" pitchFamily="34" charset="0"/>
              </a:rPr>
              <a:t>a planté des légumes. À l’intérieur, il y a une cour, des chambres et une salle de bain.  Mon frère et moi, nous avons beaucoup joué à l’extérieur de cette grande maison.</a:t>
            </a:r>
          </a:p>
        </p:txBody>
      </p:sp>
    </p:spTree>
    <p:extLst>
      <p:ext uri="{BB962C8B-B14F-4D97-AF65-F5344CB8AC3E}">
        <p14:creationId xmlns:p14="http://schemas.microsoft.com/office/powerpoint/2010/main" val="163156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5329D-E117-9C71-B05F-C5F151089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C3AC2E9E-F56F-C79E-5831-1C2787948BC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C3AC2E9E-F56F-C79E-5831-1C2787948BC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2BE93578-C38A-87D8-0457-41A7F2C1AAB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2BE93578-C38A-87D8-0457-41A7F2C1AAB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D07CAA5-19EB-C010-E9F1-E449D6E3AC50}"/>
              </a:ext>
            </a:extLst>
          </p:cNvPr>
          <p:cNvSpPr/>
          <p:nvPr/>
        </p:nvSpPr>
        <p:spPr>
          <a:xfrm>
            <a:off x="3424100" y="1595965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33E69FD-03A4-A8FC-5F5C-7C6544307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7F9744DA-750D-2262-6009-165C2BBA13C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7F9744DA-750D-2262-6009-165C2BBA13C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07BA0F66-E40D-2880-4CB2-2C0E24025A2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07BA0F66-E40D-2880-4CB2-2C0E24025A2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80B930AF-E233-629C-4652-9179FF671C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F76E61-9645-C40D-D38F-978C09D43867}"/>
              </a:ext>
            </a:extLst>
          </p:cNvPr>
          <p:cNvSpPr/>
          <p:nvPr/>
        </p:nvSpPr>
        <p:spPr>
          <a:xfrm>
            <a:off x="5113063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685025-D78C-7FF6-0BD1-4BE2485BA769}"/>
              </a:ext>
            </a:extLst>
          </p:cNvPr>
          <p:cNvSpPr txBox="1"/>
          <p:nvPr/>
        </p:nvSpPr>
        <p:spPr>
          <a:xfrm>
            <a:off x="3595573" y="163205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924772-1489-0868-A528-B0C764E94D56}"/>
              </a:ext>
            </a:extLst>
          </p:cNvPr>
          <p:cNvSpPr txBox="1"/>
          <p:nvPr/>
        </p:nvSpPr>
        <p:spPr>
          <a:xfrm>
            <a:off x="1692000" y="163699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</a:t>
            </a:r>
            <a:r>
              <a:rPr lang="fr-FR" sz="2200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/3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D2B7C3-8129-5A0E-F70C-95862453A471}"/>
              </a:ext>
            </a:extLst>
          </p:cNvPr>
          <p:cNvSpPr txBox="1"/>
          <p:nvPr/>
        </p:nvSpPr>
        <p:spPr>
          <a:xfrm>
            <a:off x="5305437" y="165130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DA76441-4B1F-9C55-0F18-D32BF3C269AC}"/>
              </a:ext>
            </a:extLst>
          </p:cNvPr>
          <p:cNvSpPr/>
          <p:nvPr/>
        </p:nvSpPr>
        <p:spPr>
          <a:xfrm>
            <a:off x="6832552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6FFB5B7-1C2F-97E9-63E2-2DCE681DAF47}"/>
              </a:ext>
            </a:extLst>
          </p:cNvPr>
          <p:cNvSpPr txBox="1"/>
          <p:nvPr/>
        </p:nvSpPr>
        <p:spPr>
          <a:xfrm>
            <a:off x="7034551" y="164409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F5A1189-9DF8-484C-9834-9B49255C4E2B}"/>
              </a:ext>
            </a:extLst>
          </p:cNvPr>
          <p:cNvSpPr txBox="1"/>
          <p:nvPr/>
        </p:nvSpPr>
        <p:spPr>
          <a:xfrm>
            <a:off x="684420" y="3018238"/>
            <a:ext cx="7756936" cy="22390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Calibri" panose="020F0502020204030204" pitchFamily="34" charset="0"/>
              </a:rPr>
              <a:t>Derrière la maison, on trouve un potager où mon  grand-père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Calibri" panose="020F0502020204030204" pitchFamily="34" charset="0"/>
              </a:rPr>
              <a:t>a planté des légumes. À l’intérieur, il y a une cour, des chambres et une salle de bain.  Mon frère et moi, nous avons beaucoup joué à l’extérieur de cette grande maison.</a:t>
            </a:r>
          </a:p>
        </p:txBody>
      </p:sp>
    </p:spTree>
    <p:extLst>
      <p:ext uri="{BB962C8B-B14F-4D97-AF65-F5344CB8AC3E}">
        <p14:creationId xmlns:p14="http://schemas.microsoft.com/office/powerpoint/2010/main" val="200732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4CA3B-9961-77D8-173C-E124A2CC4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FC4625B6-9A7E-E53D-6AC2-A498D5E9518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FC4625B6-9A7E-E53D-6AC2-A498D5E9518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EBECAE48-45D3-26C8-BAA9-EED978EA8D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EBECAE48-45D3-26C8-BAA9-EED978EA8D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9252AAD3-6371-D874-50AA-F965424E1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5676551E-588C-6C73-40BA-69742E57755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5676551E-588C-6C73-40BA-69742E57755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5D20094D-4237-D32B-5482-877AFFB23B3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5D20094D-4237-D32B-5482-877AFFB23B3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44F8D82D-896F-8B70-163E-4C18106C3E4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6EB8BF7-8C48-DE1F-6A2A-7ADD3B43CE00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2B20DA-58C6-B492-A546-FA3DE7F90C5C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3784E6D-FD30-FB41-FA64-8819AD553C3A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</a:t>
            </a:r>
            <a:r>
              <a:rPr lang="fr-FR" sz="2200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/3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FCEC048-3FF3-5FA5-C94C-0484D22DA00D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88B7D98-0733-5029-7D11-906CED9F6D38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CFC23D3-C195-9CD6-41A1-366453F2BF22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52CF78-3CA5-03BC-EF4E-81650EE0F9A7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0FFDC5C-74AC-E762-698C-CB2ABB055DAA}"/>
              </a:ext>
            </a:extLst>
          </p:cNvPr>
          <p:cNvSpPr txBox="1"/>
          <p:nvPr/>
        </p:nvSpPr>
        <p:spPr>
          <a:xfrm>
            <a:off x="525418" y="2421972"/>
            <a:ext cx="86185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Question 3 :  Qu’est ce que le grand-père a planté dans </a:t>
            </a:r>
          </a:p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                           le potager  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2C3C931-B111-B6A0-F3FB-94DC4F3F76AD}"/>
              </a:ext>
            </a:extLst>
          </p:cNvPr>
          <p:cNvSpPr txBox="1"/>
          <p:nvPr/>
        </p:nvSpPr>
        <p:spPr>
          <a:xfrm>
            <a:off x="604919" y="3204211"/>
            <a:ext cx="7756936" cy="22390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Calibri" panose="020F0502020204030204" pitchFamily="34" charset="0"/>
              </a:rPr>
              <a:t>Derrière la maison, on trouve un potager où mon  grand-père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Calibri" panose="020F0502020204030204" pitchFamily="34" charset="0"/>
              </a:rPr>
              <a:t>a planté des légumes. À l’intérieur, il y a une cour, des chambres et une salle de bain.  Mon frère et moi, nous avons beaucoup joué à l’extérieur de cette grande maison.</a:t>
            </a:r>
          </a:p>
        </p:txBody>
      </p:sp>
    </p:spTree>
    <p:extLst>
      <p:ext uri="{BB962C8B-B14F-4D97-AF65-F5344CB8AC3E}">
        <p14:creationId xmlns:p14="http://schemas.microsoft.com/office/powerpoint/2010/main" val="379688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73528-9F9B-4D24-2D5A-9EEBB78C6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AC809070-8E75-F1A9-5B2F-1427ACB4D60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AC809070-8E75-F1A9-5B2F-1427ACB4D60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A5258A06-9250-9746-F64B-7EB9FC4B39D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A5258A06-9250-9746-F64B-7EB9FC4B39D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8095D223-EF77-AC87-ECC9-D78C502E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« qu’est-ce que ? » Je cherche un objet  dans le texte. La réponse est : il a planté des légumes.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C1BED743-43DA-1AD9-D58E-3834F9E1D6B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C1BED743-43DA-1AD9-D58E-3834F9E1D6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14405BA3-713D-5941-4CEB-6353F0AE259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14405BA3-713D-5941-4CEB-6353F0AE259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6AB1519-0C1D-7E1B-2089-26A952472848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8F8F3B-42FE-D805-1D4B-DBEB01ADDF2C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69EB62-7BE8-2830-86FF-6D4092FCFB09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3/3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CAA678D-C773-F027-7DBC-0236D5D3DEC1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D4FD697-92B3-57F8-A47A-4147528EEDCF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D007F49-195D-72CD-E691-FF382DD69524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9B85EE2-BCA3-DC1C-6620-EDC0D658E641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0E719BC-8F07-57CF-86E2-046A2266FE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79E3760-2BCA-5739-3793-907235330DB8}"/>
              </a:ext>
            </a:extLst>
          </p:cNvPr>
          <p:cNvSpPr txBox="1"/>
          <p:nvPr/>
        </p:nvSpPr>
        <p:spPr>
          <a:xfrm>
            <a:off x="525418" y="2421972"/>
            <a:ext cx="86185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Question 3 :  Qu’est ce que le grand-père a planté dans </a:t>
            </a:r>
          </a:p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                           le potager  ?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5336E68-C3A9-F42D-E83B-AF7DFAEF74C0}"/>
              </a:ext>
            </a:extLst>
          </p:cNvPr>
          <p:cNvSpPr txBox="1"/>
          <p:nvPr/>
        </p:nvSpPr>
        <p:spPr>
          <a:xfrm>
            <a:off x="693532" y="3429000"/>
            <a:ext cx="7756936" cy="22390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Calibri" panose="020F0502020204030204" pitchFamily="34" charset="0"/>
              </a:rPr>
              <a:t>Derrière la maison, on trouve un potager où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Calibri" panose="020F0502020204030204" pitchFamily="34" charset="0"/>
              </a:rPr>
              <a:t>mon  grand-père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Calibri" panose="020F0502020204030204" pitchFamily="34" charset="0"/>
              </a:rPr>
              <a:t>a planté des légumes.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Calibri" panose="020F0502020204030204" pitchFamily="34" charset="0"/>
              </a:rPr>
              <a:t> À l’intérieur, il y a une cour, des chambres et une salle de bain.  Mon frère et moi, nous avons beaucoup joué à l’extérieur de cette grande maison.</a:t>
            </a:r>
          </a:p>
        </p:txBody>
      </p:sp>
    </p:spTree>
    <p:extLst>
      <p:ext uri="{BB962C8B-B14F-4D97-AF65-F5344CB8AC3E}">
        <p14:creationId xmlns:p14="http://schemas.microsoft.com/office/powerpoint/2010/main" val="1516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2AC17-7A7E-79B4-1347-BB211F439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ECBE6AE4-DF3F-3BC8-3221-E1676FCF8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849" y="779799"/>
            <a:ext cx="7099460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42. Relisez le texte en silence pour le comprendre. Si vous ne comprenez pas un mot, demandez à votre voisin ou levez la main pour que je vous aide.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269EC9C-D706-2FC1-000A-0E90BED9D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pic>
        <p:nvPicPr>
          <p:cNvPr id="4" name="Image 3" descr="Une image contenant texte, capture d’écran, lettre, conception&#10;&#10;Le contenu généré par l’IA peut être incorrect.">
            <a:extLst>
              <a:ext uri="{FF2B5EF4-FFF2-40B4-BE49-F238E27FC236}">
                <a16:creationId xmlns:a16="http://schemas.microsoft.com/office/drawing/2014/main" id="{6038F4A0-D6C6-7476-C6BC-452EBFE81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3719" y="1588347"/>
            <a:ext cx="3568987" cy="494064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018D892-5851-20E5-7267-D21522693756}"/>
              </a:ext>
            </a:extLst>
          </p:cNvPr>
          <p:cNvSpPr/>
          <p:nvPr/>
        </p:nvSpPr>
        <p:spPr>
          <a:xfrm>
            <a:off x="3526977" y="2464903"/>
            <a:ext cx="2862470" cy="135967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165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326F116-0B3B-22A7-E59B-9844B25FE9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24715" y="5007713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Comprendre un texte.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Prendre la parole pour parler de mon frère ou de ma sœur  et de  ce que j’ai fait avec mes grands-parents à la campagne.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Écriture 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des phrases.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C02BC1B-704A-1658-BE6D-9546A24FFD97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F08BF98-F3A9-6079-526A-A06775282D9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7FDDCF9-C46D-908A-6E90-9FDCCB10A9F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238CFC-3237-6DAC-90A7-D2BA4E68F16E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D90BECDA-7FF6-2297-9B6F-D68831D2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l’écriture.  Prenez vos cahiers.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89BBAC-7A06-3409-EC30-D28A328722E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3A3A46-15FE-AD54-170D-AF0E429487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68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2B60-9B95-EE19-E53F-4C42148CF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C591B86B-5AE3-6C48-E7F8-4130E14EC6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35F64DC-D814-866A-CB2C-D43292056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E712A35-0E84-0EFE-C94C-B39FC14F3D68}"/>
              </a:ext>
            </a:extLst>
          </p:cNvPr>
          <p:cNvSpPr txBox="1"/>
          <p:nvPr/>
        </p:nvSpPr>
        <p:spPr>
          <a:xfrm>
            <a:off x="562900" y="3019272"/>
            <a:ext cx="8018199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Karim a planté un arbre fruitier.</a:t>
            </a:r>
          </a:p>
        </p:txBody>
      </p:sp>
    </p:spTree>
    <p:extLst>
      <p:ext uri="{BB962C8B-B14F-4D97-AF65-F5344CB8AC3E}">
        <p14:creationId xmlns:p14="http://schemas.microsoft.com/office/powerpoint/2010/main" val="296100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CAD28F-2527-C269-ECB0-0FDE98A4C6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09BCFC-F941-DAC2-EF27-38F72ADEC2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2" name="Dictée N4 sem 3">
            <a:hlinkClick r:id="" action="ppaction://media"/>
            <a:extLst>
              <a:ext uri="{FF2B5EF4-FFF2-40B4-BE49-F238E27FC236}">
                <a16:creationId xmlns:a16="http://schemas.microsoft.com/office/drawing/2014/main" id="{50613600-7EC1-C518-4B1E-E196AAF1B9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19461" y="884333"/>
            <a:ext cx="398104" cy="39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0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81B136-3D71-B232-8F91-67F995341E3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144" r="27107" b="39706"/>
          <a:stretch>
            <a:fillRect/>
          </a:stretch>
        </p:blipFill>
        <p:spPr>
          <a:xfrm>
            <a:off x="507402" y="2345960"/>
            <a:ext cx="8129196" cy="216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34F53-348A-881C-A3A1-F1FF5A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70AA31-1878-19D4-A94B-B87BACFCE0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FA97A32-2CF8-FE46-DA6A-E5325567901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75B7399F-6262-B923-EA49-510D48E5DA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093E587-CAA5-81B8-36BD-02A97DC17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écrivez sur vos cahiers une phrase correcte avec les deux mots suivants.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C93D29D-2E36-45FB-1413-7496A5AB5D72}"/>
              </a:ext>
            </a:extLst>
          </p:cNvPr>
          <p:cNvSpPr txBox="1"/>
          <p:nvPr/>
        </p:nvSpPr>
        <p:spPr>
          <a:xfrm>
            <a:off x="662864" y="3364029"/>
            <a:ext cx="78691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kern="0" dirty="0">
                <a:solidFill>
                  <a:srgbClr val="565F88"/>
                </a:solidFill>
                <a:latin typeface="Dosis SemiBold" pitchFamily="2" charset="0"/>
              </a:rPr>
              <a:t>Le jardin</a:t>
            </a:r>
            <a:r>
              <a:rPr kumimoji="0" lang="fr-FR" sz="5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   -    la maison</a:t>
            </a:r>
          </a:p>
        </p:txBody>
      </p:sp>
    </p:spTree>
    <p:extLst>
      <p:ext uri="{BB962C8B-B14F-4D97-AF65-F5344CB8AC3E}">
        <p14:creationId xmlns:p14="http://schemas.microsoft.com/office/powerpoint/2010/main" val="215007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4DBEC-E480-2A95-5B3D-F658B19AA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0AF6F80-A8E4-6403-A05B-D7C3909EF4B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0AF6F80-A8E4-6403-A05B-D7C3909EF4B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2699F46-41A5-FE2F-3A23-CD4AF920EF7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A2699F46-41A5-FE2F-3A23-CD4AF920EF7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954501E-E9D8-50E9-E381-E744D0C90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9815CA-258A-A726-497E-FB7A44E958E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91D4D2D-B477-D5D2-132A-A0701842B89D}"/>
              </a:ext>
            </a:extLst>
          </p:cNvPr>
          <p:cNvSpPr txBox="1"/>
          <p:nvPr/>
        </p:nvSpPr>
        <p:spPr>
          <a:xfrm>
            <a:off x="662864" y="3364029"/>
            <a:ext cx="78691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kern="0" dirty="0">
                <a:solidFill>
                  <a:srgbClr val="565F88"/>
                </a:solidFill>
                <a:latin typeface="Dosis SemiBold" pitchFamily="2" charset="0"/>
              </a:rPr>
              <a:t>Le jardin</a:t>
            </a:r>
            <a:r>
              <a:rPr kumimoji="0" lang="fr-FR" sz="5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   -    la maison</a:t>
            </a:r>
          </a:p>
        </p:txBody>
      </p:sp>
    </p:spTree>
    <p:extLst>
      <p:ext uri="{BB962C8B-B14F-4D97-AF65-F5344CB8AC3E}">
        <p14:creationId xmlns:p14="http://schemas.microsoft.com/office/powerpoint/2010/main" val="376706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460DA-DA3C-C4AA-F333-7F954A920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E1DAA2B-DC99-3C80-DD79-60C7DB6B13D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E1DAA2B-DC99-3C80-DD79-60C7DB6B13D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48B0734-5F0D-CD2B-0E61-E424C9742B8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48B0734-5F0D-CD2B-0E61-E424C9742B8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06202ABF-D48A-C777-5C6F-E698AEE96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Une phrase correcte est : le jardin est derrière la maison.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58497B-A832-EFF7-95C5-E993CEFCF23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CB7C9E2-6861-1F78-B8E8-179DC5C39E2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7521" r="31586" b="36486"/>
          <a:stretch>
            <a:fillRect/>
          </a:stretch>
        </p:blipFill>
        <p:spPr>
          <a:xfrm>
            <a:off x="506649" y="2709680"/>
            <a:ext cx="7573306" cy="194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56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D840D-776B-0E04-4FFF-763299480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F61BB38-7CA4-A746-1F1D-B80ACE12B5B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245B913-089E-3ADD-60AE-792610C3070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9145ECC-000C-F876-22B9-FF30903C9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Dosis Medium" pitchFamily="2" charset="0"/>
              </a:rPr>
              <a:t>Prenez vos livrets à la page 43.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5C7856C-ABE3-8D94-20DE-72DCCF7066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5" name="Image 4" descr="Une image contenant texte, ordinateur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3DA320AD-EDEB-A9DC-C889-AD04FA9497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7528" y="1463041"/>
            <a:ext cx="3401065" cy="476784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5982739-218C-96E4-734D-302E21AB3F7A}"/>
              </a:ext>
            </a:extLst>
          </p:cNvPr>
          <p:cNvSpPr/>
          <p:nvPr/>
        </p:nvSpPr>
        <p:spPr>
          <a:xfrm>
            <a:off x="3465073" y="4908083"/>
            <a:ext cx="2983879" cy="97375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869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54150-2F35-6754-C451-065CB5A81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149C274-74C8-8CDE-5BB8-C39F2485BA8A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149C274-74C8-8CDE-5BB8-C39F2485BA8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DE2E85C-6FF4-AD7C-00F1-42032D59E01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DE2E85C-6FF4-AD7C-00F1-42032D59E01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itre 3">
            <a:extLst>
              <a:ext uri="{FF2B5EF4-FFF2-40B4-BE49-F238E27FC236}">
                <a16:creationId xmlns:a16="http://schemas.microsoft.com/office/drawing/2014/main" id="{8D95F4D8-E026-1B34-DB03-C19445F71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Dosis Medium" pitchFamily="2" charset="0"/>
              </a:rPr>
              <a:t>Vous allez faire l’activité 4. Je vais vous expliquer la consigne et passer entre les rangs pour vous aider.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5C09244-6C0F-16D7-A59A-C37CC07651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5895393-41AA-0107-90E0-6A7A4AD739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8866" y="2291056"/>
            <a:ext cx="2463678" cy="2463678"/>
          </a:xfrm>
          <a:prstGeom prst="rect">
            <a:avLst/>
          </a:prstGeom>
        </p:spPr>
      </p:pic>
      <p:pic>
        <p:nvPicPr>
          <p:cNvPr id="4" name="Image 3" descr="Une image contenant texte, capture d’écran, Police, reçu&#10;&#10;Le contenu généré par l’IA peut être incorrect.">
            <a:extLst>
              <a:ext uri="{FF2B5EF4-FFF2-40B4-BE49-F238E27FC236}">
                <a16:creationId xmlns:a16="http://schemas.microsoft.com/office/drawing/2014/main" id="{A86A155C-CBA2-329E-2CAF-A9A0B99338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150" y="2798932"/>
            <a:ext cx="5258256" cy="1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05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4C273-1C3B-6C88-E92A-39B97BA1D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0FEA410-8C89-B2D2-3ECB-3B00E96B8AB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0FEA410-8C89-B2D2-3ECB-3B00E96B8A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983A57-E8E8-D81E-A47F-5FC185AE346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983A57-E8E8-D81E-A47F-5FC185AE346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3">
            <a:extLst>
              <a:ext uri="{FF2B5EF4-FFF2-40B4-BE49-F238E27FC236}">
                <a16:creationId xmlns:a16="http://schemas.microsoft.com/office/drawing/2014/main" id="{B2400517-9BD0-6361-0CEA-F3209493A1A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F2FD95-E5F4-3C74-0949-AD956C4B7C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4" name="Image 3" descr="Une image contenant texte, capture d’écran, Police, reçu&#10;&#10;Le contenu généré par l’IA peut être incorrect.">
            <a:extLst>
              <a:ext uri="{FF2B5EF4-FFF2-40B4-BE49-F238E27FC236}">
                <a16:creationId xmlns:a16="http://schemas.microsoft.com/office/drawing/2014/main" id="{C4CDB374-52A8-8404-413B-805C96A82B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707" y="2605417"/>
            <a:ext cx="7960028" cy="219189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A354FA6-85FC-08AA-4B20-63B739F5110C}"/>
              </a:ext>
            </a:extLst>
          </p:cNvPr>
          <p:cNvSpPr txBox="1"/>
          <p:nvPr/>
        </p:nvSpPr>
        <p:spPr>
          <a:xfrm>
            <a:off x="4130056" y="2900382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La fille a planté des légumes.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5463513-6C34-5132-C394-C264E6B4054F}"/>
              </a:ext>
            </a:extLst>
          </p:cNvPr>
          <p:cNvSpPr txBox="1"/>
          <p:nvPr/>
        </p:nvSpPr>
        <p:spPr>
          <a:xfrm>
            <a:off x="4130056" y="3554421"/>
            <a:ext cx="44973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Le garçon a arrosé les arbres.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EE1F8D2-E888-0BE9-9145-6F6A021075D0}"/>
              </a:ext>
            </a:extLst>
          </p:cNvPr>
          <p:cNvSpPr txBox="1"/>
          <p:nvPr/>
        </p:nvSpPr>
        <p:spPr>
          <a:xfrm>
            <a:off x="4130056" y="4230568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Le potager est devant la maison.</a:t>
            </a:r>
          </a:p>
        </p:txBody>
      </p:sp>
    </p:spTree>
    <p:extLst>
      <p:ext uri="{BB962C8B-B14F-4D97-AF65-F5344CB8AC3E}">
        <p14:creationId xmlns:p14="http://schemas.microsoft.com/office/powerpoint/2010/main" val="348116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lettre, conception&#10;&#10;Le contenu généré par l’IA peut être incorrect.">
            <a:extLst>
              <a:ext uri="{FF2B5EF4-FFF2-40B4-BE49-F238E27FC236}">
                <a16:creationId xmlns:a16="http://schemas.microsoft.com/office/drawing/2014/main" id="{09801FB9-9450-5DF9-7729-2FEC9ED04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144" y="1855089"/>
            <a:ext cx="3211712" cy="444606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2702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allez relire  le texte de la page 42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répondre aux questions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4900A19-DE1F-7396-B1CD-71527197F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91D38EB-BCD9-C153-6788-1DA638A5D8C2}"/>
              </a:ext>
            </a:extLst>
          </p:cNvPr>
          <p:cNvSpPr/>
          <p:nvPr/>
        </p:nvSpPr>
        <p:spPr>
          <a:xfrm>
            <a:off x="3260564" y="2054275"/>
            <a:ext cx="2736276" cy="390625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058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2702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majd_wave">
            <a:hlinkClick r:id="" action="ppaction://media"/>
            <a:extLst>
              <a:ext uri="{FF2B5EF4-FFF2-40B4-BE49-F238E27FC236}">
                <a16:creationId xmlns:a16="http://schemas.microsoft.com/office/drawing/2014/main" id="{D37332B7-627B-1F75-C982-7A6A57E77D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92000" y="2458238"/>
            <a:ext cx="1893393" cy="3366033"/>
          </a:xfrm>
          <a:prstGeom prst="rect">
            <a:avLst/>
          </a:prstGeom>
        </p:spPr>
      </p:pic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4900A19-DE1F-7396-B1CD-71527197FD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7027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5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10757</TotalTime>
  <Words>1719</Words>
  <Application>Microsoft Office PowerPoint</Application>
  <PresentationFormat>Affichage à l'écran (4:3)</PresentationFormat>
  <Paragraphs>203</Paragraphs>
  <Slides>43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43</vt:i4>
      </vt:variant>
    </vt:vector>
  </HeadingPairs>
  <TitlesOfParts>
    <vt:vector size="70" baseType="lpstr">
      <vt:lpstr>Wingdings</vt:lpstr>
      <vt:lpstr>Dosis Medium</vt:lpstr>
      <vt:lpstr>Dosis ExtraBold</vt:lpstr>
      <vt:lpstr>Aptos Display</vt:lpstr>
      <vt:lpstr>Calibri</vt:lpstr>
      <vt:lpstr>Dosis SemiBold</vt:lpstr>
      <vt:lpstr>Dosis</vt:lpstr>
      <vt:lpstr>Aptos</vt:lpstr>
      <vt:lpstr>Arial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2_Oral</vt:lpstr>
      <vt:lpstr>4_Lecture</vt:lpstr>
      <vt:lpstr>5_Lecture</vt:lpstr>
      <vt:lpstr>2_Ecriture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 ce que j’ai fait avec mes grands-parents à la campagne. en français. Écoutez bien.</vt:lpstr>
      <vt:lpstr>Lecture de la vidéo.</vt:lpstr>
      <vt:lpstr>Maintenant, vous allez  prendre la parole pour parler de votre  frère ou de votre sœur et de  ce que vous avez  fait avec vos grands-parents. Vous allez le faire en 3 étapes. Soyez attentifs. </vt:lpstr>
      <vt:lpstr>Étape 1 : Je vais vous expliquer la situation. </vt:lpstr>
      <vt:lpstr>Étape 2.  Chacun réfléchit silencieusement à ce qu’il va dire dans sa prise de parole.</vt:lpstr>
      <vt:lpstr>Étape 3.  Maintenant, vous allez prendre la parole. Qui veut passer au tableau ? </vt:lpstr>
      <vt:lpstr>Maintenant, tout le monde participe. Chacun parle de ce qu’il a fait avec ses  grands-parents. Je vais passer entre les rangs pour vous aider.</vt:lpstr>
      <vt:lpstr>Plan de la séance  5 </vt:lpstr>
      <vt:lpstr>Prenez vos livrets à la page 42. Nous avons déjà lu ce texte. Maintenant, on va essayer de le comprendre, partie par partie. </vt:lpstr>
      <vt:lpstr>Pour chaque partie du texte, on va suivre les mêmes étapes. </vt:lpstr>
      <vt:lpstr>Lisez silencieusement le texte et essayez de le comprendre. </vt:lpstr>
      <vt:lpstr>Quels sont les mots difficiles dans le texte ? Levez la main. Je vais vous expliquer. </vt:lpstr>
      <vt:lpstr>Lisez la question et cherchez la réponse dans le texte. Qui veut répondre ?  </vt:lpstr>
      <vt:lpstr>La question est « où? ». Je cherche dans le texte un lieu. La réponse est : Ils habitent dans une maison à la campagne, près de la ville de Fès.</vt:lpstr>
      <vt:lpstr>On passe à la deuxième partie du texte. Lisez en silence et essayez de comprendre. </vt:lpstr>
      <vt:lpstr>Quels sont les mots difficiles dans le texte ? Levez la main. Je vais vous expliquer. </vt:lpstr>
      <vt:lpstr>Lisez la question et cherchez la réponse dans le texte. Qui veut répondre ?  </vt:lpstr>
      <vt:lpstr>La question est : « où? ». Je cherche un lieu ou une position. La réponse est : Le jardin est devant la maison. </vt:lpstr>
      <vt:lpstr>On passe à la troisième partie du texte. Lisez en silence et essayez de comprendre. </vt:lpstr>
      <vt:lpstr>Quels sont les mots difficiles dans le texte ? Levez la main. Je vais vous expliquer. </vt:lpstr>
      <vt:lpstr>Lisez la question et cherchez la réponse dans le texte. Qui veut répondre ?  </vt:lpstr>
      <vt:lpstr>La question est : « qu’est-ce que ? » Je cherche un objet  dans le texte. La réponse est : il a planté des légumes.</vt:lpstr>
      <vt:lpstr>Prenez vos livrets à la page 42. Relisez le texte en silence pour le comprendre. Si vous ne comprenez pas un mot, demandez à votre voisin ou levez la main pour que je vous aide.</vt:lpstr>
      <vt:lpstr>Plan de la séance 5</vt:lpstr>
      <vt:lpstr>Maintenant, nous allons faire de l’écriture.  Prenez vos cahiers.</vt:lpstr>
      <vt:lpstr>Lisez et observez cette phrase. Vous allez l’écrire après. Tenez-vous prêts.  </vt:lpstr>
      <vt:lpstr>Dictée en cours.</vt:lpstr>
      <vt:lpstr>Corrigez. </vt:lpstr>
      <vt:lpstr>Maintenant, écrivez sur vos cahiers une phrase correcte avec les deux mots suivants. </vt:lpstr>
      <vt:lpstr>Qui veut lire sa phrase ?</vt:lpstr>
      <vt:lpstr>Corrigez. Une phrase correcte est : le jardin est derrière la maison.</vt:lpstr>
      <vt:lpstr>Prenez vos livrets à la page 43.</vt:lpstr>
      <vt:lpstr>Vous allez faire l’activité 4. Je vais vous expliquer la consigne et passer entre les rangs pour vous aider.</vt:lpstr>
      <vt:lpstr>Présentation PowerPoint</vt:lpstr>
      <vt:lpstr>Notez les devoirs à faire à la maison. Vous allez relire  le texte de la page 42 et répondre aux questions.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23</cp:revision>
  <cp:lastPrinted>2025-08-13T10:11:39Z</cp:lastPrinted>
  <dcterms:created xsi:type="dcterms:W3CDTF">2025-08-01T12:31:49Z</dcterms:created>
  <dcterms:modified xsi:type="dcterms:W3CDTF">2025-12-23T23:48:57Z</dcterms:modified>
</cp:coreProperties>
</file>