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1" r:id="rId12"/>
  </p:sldMasterIdLst>
  <p:notesMasterIdLst>
    <p:notesMasterId r:id="rId80"/>
  </p:notesMasterIdLst>
  <p:sldIdLst>
    <p:sldId id="1164" r:id="rId13"/>
    <p:sldId id="951" r:id="rId14"/>
    <p:sldId id="567" r:id="rId15"/>
    <p:sldId id="984" r:id="rId16"/>
    <p:sldId id="1169" r:id="rId17"/>
    <p:sldId id="1041" r:id="rId18"/>
    <p:sldId id="1040" r:id="rId19"/>
    <p:sldId id="1155" r:id="rId20"/>
    <p:sldId id="1182" r:id="rId21"/>
    <p:sldId id="1092" r:id="rId22"/>
    <p:sldId id="1183" r:id="rId23"/>
    <p:sldId id="1157" r:id="rId24"/>
    <p:sldId id="1170" r:id="rId25"/>
    <p:sldId id="1171" r:id="rId26"/>
    <p:sldId id="1160" r:id="rId27"/>
    <p:sldId id="1184" r:id="rId28"/>
    <p:sldId id="1172" r:id="rId29"/>
    <p:sldId id="1173" r:id="rId30"/>
    <p:sldId id="1174" r:id="rId31"/>
    <p:sldId id="1146" r:id="rId32"/>
    <p:sldId id="1147" r:id="rId33"/>
    <p:sldId id="1148" r:id="rId34"/>
    <p:sldId id="1149" r:id="rId35"/>
    <p:sldId id="1150" r:id="rId36"/>
    <p:sldId id="1151" r:id="rId37"/>
    <p:sldId id="1152" r:id="rId38"/>
    <p:sldId id="1153" r:id="rId39"/>
    <p:sldId id="779" r:id="rId40"/>
    <p:sldId id="1082" r:id="rId41"/>
    <p:sldId id="1083" r:id="rId42"/>
    <p:sldId id="1084" r:id="rId43"/>
    <p:sldId id="1130" r:id="rId44"/>
    <p:sldId id="1131" r:id="rId45"/>
    <p:sldId id="1132" r:id="rId46"/>
    <p:sldId id="1133" r:id="rId47"/>
    <p:sldId id="1134" r:id="rId48"/>
    <p:sldId id="1135" r:id="rId49"/>
    <p:sldId id="1035" r:id="rId50"/>
    <p:sldId id="715" r:id="rId51"/>
    <p:sldId id="1176" r:id="rId52"/>
    <p:sldId id="1177" r:id="rId53"/>
    <p:sldId id="1175" r:id="rId54"/>
    <p:sldId id="1168" r:id="rId55"/>
    <p:sldId id="1088" r:id="rId56"/>
    <p:sldId id="1103" r:id="rId57"/>
    <p:sldId id="1186" r:id="rId58"/>
    <p:sldId id="1105" r:id="rId59"/>
    <p:sldId id="1179" r:id="rId60"/>
    <p:sldId id="664" r:id="rId61"/>
    <p:sldId id="1190" r:id="rId62"/>
    <p:sldId id="1090" r:id="rId63"/>
    <p:sldId id="1050" r:id="rId64"/>
    <p:sldId id="1118" r:id="rId65"/>
    <p:sldId id="1119" r:id="rId66"/>
    <p:sldId id="1188" r:id="rId67"/>
    <p:sldId id="1189" r:id="rId68"/>
    <p:sldId id="1120" r:id="rId69"/>
    <p:sldId id="1121" r:id="rId70"/>
    <p:sldId id="1140" r:id="rId71"/>
    <p:sldId id="1141" r:id="rId72"/>
    <p:sldId id="1037" r:id="rId73"/>
    <p:sldId id="1052" r:id="rId74"/>
    <p:sldId id="1091" r:id="rId75"/>
    <p:sldId id="1039" r:id="rId76"/>
    <p:sldId id="1056" r:id="rId77"/>
    <p:sldId id="1057" r:id="rId78"/>
    <p:sldId id="689" r:id="rId79"/>
  </p:sldIdLst>
  <p:sldSz cx="9144000" cy="6858000" type="screen4x3"/>
  <p:notesSz cx="6735763" cy="9866313"/>
  <p:embeddedFontLst>
    <p:embeddedFont>
      <p:font typeface="Dosis" pitchFamily="2" charset="0"/>
      <p:regular r:id="rId81"/>
      <p:bold r:id="rId82"/>
    </p:embeddedFont>
    <p:embeddedFont>
      <p:font typeface="Dosis ExtraBold" pitchFamily="2" charset="0"/>
      <p:bold r:id="rId83"/>
    </p:embeddedFont>
    <p:embeddedFont>
      <p:font typeface="Dosis Medium" pitchFamily="2" charset="0"/>
      <p:regular r:id="rId84"/>
    </p:embeddedFont>
    <p:embeddedFont>
      <p:font typeface="Dosis SemiBold" pitchFamily="2" charset="0"/>
      <p:bold r:id="rId85"/>
    </p:embeddedFont>
    <p:embeddedFont>
      <p:font typeface="Mistral" panose="03090702030407020403" pitchFamily="66" charset="0"/>
      <p:regular r:id="rId8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24D7B"/>
    <a:srgbClr val="565F88"/>
    <a:srgbClr val="2AB6D7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38" autoAdjust="0"/>
    <p:restoredTop sz="95363" autoAdjust="0"/>
  </p:normalViewPr>
  <p:slideViewPr>
    <p:cSldViewPr snapToGrid="0">
      <p:cViewPr varScale="1">
        <p:scale>
          <a:sx n="62" d="100"/>
          <a:sy n="62" d="100"/>
        </p:scale>
        <p:origin x="93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84" Type="http://schemas.openxmlformats.org/officeDocument/2006/relationships/font" Target="fonts/font4.fntdata"/><Relationship Id="rId89" Type="http://schemas.openxmlformats.org/officeDocument/2006/relationships/theme" Target="theme/theme1.xml"/><Relationship Id="rId16" Type="http://schemas.openxmlformats.org/officeDocument/2006/relationships/slide" Target="slides/slide4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font" Target="fonts/font3.fntdata"/><Relationship Id="rId88" Type="http://schemas.openxmlformats.org/officeDocument/2006/relationships/viewProps" Target="viewProps.xml"/><Relationship Id="rId9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slide" Target="slides/slide64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4" Type="http://schemas.openxmlformats.org/officeDocument/2006/relationships/slide" Target="slides/slide12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66" Type="http://schemas.openxmlformats.org/officeDocument/2006/relationships/slide" Target="slides/slide54.xml"/><Relationship Id="rId87" Type="http://schemas.openxmlformats.org/officeDocument/2006/relationships/presProps" Target="presProps.xml"/><Relationship Id="rId61" Type="http://schemas.openxmlformats.org/officeDocument/2006/relationships/slide" Target="slides/slide49.xml"/><Relationship Id="rId82" Type="http://schemas.openxmlformats.org/officeDocument/2006/relationships/font" Target="fonts/font2.fntdata"/><Relationship Id="rId19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13/12/2025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A7F6A-BEE2-E144-0F79-7FA15A1F7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C343055-3B50-3A26-2B0B-AF9BF5406D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4CF73D-54F3-E736-E370-0E6EE1E36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A0F388-643F-CCA6-D8EB-36DDADBBA7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719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6DB5-5BD6-FA0F-0F26-682405D6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8600DF-A5C7-2956-B389-E8161F958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C74CBF-E87D-2975-21C7-ACCEB2F5E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3B9122-7EB5-421F-0789-32198172B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467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6DB5-5BD6-FA0F-0F26-682405D6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8600DF-A5C7-2956-B389-E8161F958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C74CBF-E87D-2975-21C7-ACCEB2F5E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3B9122-7EB5-421F-0789-32198172B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457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77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78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38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13/12/2025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4068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688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1663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6290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81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1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22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752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89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7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1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09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953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6.png"/><Relationship Id="rId7" Type="http://schemas.openxmlformats.org/officeDocument/2006/relationships/image" Target="../media/image43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Relationship Id="rId9" Type="http://schemas.openxmlformats.org/officeDocument/2006/relationships/image" Target="../media/image4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35.png"/><Relationship Id="rId7" Type="http://schemas.openxmlformats.org/officeDocument/2006/relationships/image" Target="../media/image48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10" Type="http://schemas.openxmlformats.org/officeDocument/2006/relationships/image" Target="../media/image51.jpg"/><Relationship Id="rId4" Type="http://schemas.openxmlformats.org/officeDocument/2006/relationships/image" Target="../media/image36.png"/><Relationship Id="rId9" Type="http://schemas.openxmlformats.org/officeDocument/2006/relationships/image" Target="../media/image50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36.png"/><Relationship Id="rId7" Type="http://schemas.openxmlformats.org/officeDocument/2006/relationships/image" Target="../media/image48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jpg"/><Relationship Id="rId5" Type="http://schemas.openxmlformats.org/officeDocument/2006/relationships/image" Target="../media/image49.jpg"/><Relationship Id="rId4" Type="http://schemas.openxmlformats.org/officeDocument/2006/relationships/image" Target="../media/image46.jpg"/><Relationship Id="rId9" Type="http://schemas.openxmlformats.org/officeDocument/2006/relationships/image" Target="../media/image5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9.jpg"/><Relationship Id="rId7" Type="http://schemas.openxmlformats.org/officeDocument/2006/relationships/image" Target="../media/image48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jp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370.png"/><Relationship Id="rId4" Type="http://schemas.openxmlformats.org/officeDocument/2006/relationships/customXml" Target="../ink/ink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6.xml"/><Relationship Id="rId5" Type="http://schemas.openxmlformats.org/officeDocument/2006/relationships/image" Target="../media/image37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20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9.xml"/><Relationship Id="rId5" Type="http://schemas.openxmlformats.org/officeDocument/2006/relationships/image" Target="../media/image370.png"/><Relationship Id="rId4" Type="http://schemas.openxmlformats.org/officeDocument/2006/relationships/customXml" Target="../ink/ink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9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0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1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1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1AAEFF-7F98-2FA6-3BA9-0D8C5B32A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0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4ADF381-E3D1-D693-49E7-1CC3139A3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273" y="2688849"/>
            <a:ext cx="1544806" cy="23573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810024-A8F8-7056-DC1B-708190A89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33" y="2647100"/>
            <a:ext cx="1662476" cy="24551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C1DCE2F-FC34-ECC8-C35E-3E637686F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987" y="2619893"/>
            <a:ext cx="1663885" cy="249524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2B38A8C-8A23-0F4C-B829-638D41C509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67" y="2688849"/>
            <a:ext cx="1564058" cy="236795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9B8AEA9-17D0-060E-5535-47D386B3A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50" y="2619893"/>
            <a:ext cx="1683216" cy="250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30" y="504000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371853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346653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889640" y="5501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39212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lvl="0" indent="-269875">
              <a:buFont typeface="Wingdings" panose="05000000000000000000" pitchFamily="2" charset="2"/>
              <a:buChar char="m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 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7783" y="5017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lvl="0" indent="-269875">
              <a:buFont typeface="Wingdings" panose="05000000000000000000" pitchFamily="2" charset="2"/>
              <a:buChar char="m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5" name="Titre 30">
            <a:extLst>
              <a:ext uri="{FF2B5EF4-FFF2-40B4-BE49-F238E27FC236}">
                <a16:creationId xmlns:a16="http://schemas.microsoft.com/office/drawing/2014/main" id="{3A62F5C4-B38E-F186-259E-EA60FEA9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2DF38F5-C0DA-A36F-337B-527EC6D85F6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F38EC9-5BCA-A7F3-C479-6B1FD2937AF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17B273-259F-FF9B-189B-5D919532C7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8BF125DD-36A8-6481-1294-6A2E37F96FF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4F138-6753-7534-C1E6-1B85E7445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D9103EA-1BD2-39E7-EFC4-5E74830610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791A3E68-0AA1-6E09-5D98-10D87D2EFC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E82FBC22-33EB-0291-6778-67597AD37594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F0D19C09-4122-1BE0-1CDB-C80C1DD1CF8F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Le visiteur du jardin.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1B961BD8-C453-2AA4-99CB-2AB264B145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996E4DA-6671-D070-5D05-97E23EB1E635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159919A2-26D3-C655-D7D2-9094BA91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F8FAC0C-E4C7-73CC-B7DF-D7900341F81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8D865F-9259-669B-3E4C-5F43DF4E0FF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6F74235-D21A-1FD2-D24A-EC52AA1B205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F499C39-C686-EB4F-1F8E-8C0089B326E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578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2"/>
            <a:ext cx="6801287" cy="21722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27891" y="1810358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62754" y="3134487"/>
            <a:ext cx="533071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Écrire des phrases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la leçon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0A6160-B66C-12A0-EA60-0F723077C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7" name="Espace réservé du texte 6">
            <a:extLst>
              <a:ext uri="{FF2B5EF4-FFF2-40B4-BE49-F238E27FC236}">
                <a16:creationId xmlns:a16="http://schemas.microsoft.com/office/drawing/2014/main" id="{6236A252-7CBC-A3D7-158D-D2E771EB2041}"/>
              </a:ext>
            </a:extLst>
          </p:cNvPr>
          <p:cNvSpPr txBox="1">
            <a:spLocks/>
          </p:cNvSpPr>
          <p:nvPr/>
        </p:nvSpPr>
        <p:spPr>
          <a:xfrm>
            <a:off x="3720056" y="3431567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Sévère</a:t>
            </a:r>
          </a:p>
        </p:txBody>
      </p:sp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13C67F49-6B7E-F4A2-DA66-226E9EFC8A14}"/>
              </a:ext>
            </a:extLst>
          </p:cNvPr>
          <p:cNvSpPr txBox="1">
            <a:spLocks/>
          </p:cNvSpPr>
          <p:nvPr/>
        </p:nvSpPr>
        <p:spPr>
          <a:xfrm>
            <a:off x="5769901" y="3431567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Drôle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CF568A9-F290-52BD-1AEA-C2FC6692629B}"/>
              </a:ext>
            </a:extLst>
          </p:cNvPr>
          <p:cNvSpPr txBox="1"/>
          <p:nvPr/>
        </p:nvSpPr>
        <p:spPr>
          <a:xfrm>
            <a:off x="1671527" y="3426433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Lisse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FBBF9B-D051-49EE-C733-92350455FB3D}"/>
              </a:ext>
            </a:extLst>
          </p:cNvPr>
          <p:cNvSpPr txBox="1"/>
          <p:nvPr/>
        </p:nvSpPr>
        <p:spPr>
          <a:xfrm>
            <a:off x="3428937" y="5712640"/>
            <a:ext cx="254907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Court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84E4C86-8AF3-C72B-A35F-94FDD53C3065}"/>
              </a:ext>
            </a:extLst>
          </p:cNvPr>
          <p:cNvSpPr txBox="1"/>
          <p:nvPr/>
        </p:nvSpPr>
        <p:spPr>
          <a:xfrm>
            <a:off x="1324496" y="5660736"/>
            <a:ext cx="2395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Long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C45C682-449A-8CD3-1293-437E20ABAAD2}"/>
              </a:ext>
            </a:extLst>
          </p:cNvPr>
          <p:cNvSpPr txBox="1"/>
          <p:nvPr/>
        </p:nvSpPr>
        <p:spPr>
          <a:xfrm>
            <a:off x="5916169" y="5694173"/>
            <a:ext cx="1725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Délicieux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B71864-97E0-9355-0D8E-F3ABC31FB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3" y="1880355"/>
            <a:ext cx="1316280" cy="14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EC9952-BB61-BAB7-099C-EED0A38B0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41" y="1880355"/>
            <a:ext cx="1316280" cy="14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918D1CD-E350-954E-E977-3DB1A2CB41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600" y="4100482"/>
            <a:ext cx="1316280" cy="14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506DFA-C69D-F59B-5286-1EAF47614F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651" y="1880355"/>
            <a:ext cx="1316280" cy="14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532DE0-75C7-BEDE-4BA0-AD35AFFC20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41" y="4100482"/>
            <a:ext cx="1316280" cy="14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DE3881-45F3-060A-1074-BB5F29B7D2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3" y="4100482"/>
            <a:ext cx="1316280" cy="1440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1927584-BE17-A58A-FF5B-DC82C0DE9DA6}"/>
              </a:ext>
            </a:extLst>
          </p:cNvPr>
          <p:cNvSpPr txBox="1">
            <a:spLocks/>
          </p:cNvSpPr>
          <p:nvPr/>
        </p:nvSpPr>
        <p:spPr>
          <a:xfrm>
            <a:off x="1829954" y="78439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Lisse – Sévère –  Drôle – Long – Court – Délicieux.</a:t>
            </a:r>
          </a:p>
        </p:txBody>
      </p:sp>
    </p:spTree>
    <p:extLst>
      <p:ext uri="{BB962C8B-B14F-4D97-AF65-F5344CB8AC3E}">
        <p14:creationId xmlns:p14="http://schemas.microsoft.com/office/powerpoint/2010/main" val="94483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D46BE-DC65-15D1-1CF6-F6508E481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327D28-20A9-57F3-5D78-E7C54DAE5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474CEEF-A507-769F-75D0-0A07A4148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Ensemble – </a:t>
            </a:r>
            <a:r>
              <a:rPr lang="fr-MA" dirty="0"/>
              <a:t>Gentil – Bouclé - </a:t>
            </a:r>
            <a:r>
              <a:rPr lang="fr-FR" dirty="0"/>
              <a:t>Gros – Maigre -  </a:t>
            </a:r>
            <a:r>
              <a:rPr lang="en-US" dirty="0"/>
              <a:t>Gr</a:t>
            </a:r>
            <a:r>
              <a:rPr lang="fr-FR" dirty="0"/>
              <a:t>and.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F41BDC93-CAEB-1FB2-3679-980E49244224}"/>
              </a:ext>
            </a:extLst>
          </p:cNvPr>
          <p:cNvSpPr txBox="1">
            <a:spLocks/>
          </p:cNvSpPr>
          <p:nvPr/>
        </p:nvSpPr>
        <p:spPr>
          <a:xfrm>
            <a:off x="4141553" y="3259673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Gentil</a:t>
            </a:r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FDFDA0D4-5CB7-03BB-9EF5-8C1E507FF9B1}"/>
              </a:ext>
            </a:extLst>
          </p:cNvPr>
          <p:cNvSpPr txBox="1">
            <a:spLocks/>
          </p:cNvSpPr>
          <p:nvPr/>
        </p:nvSpPr>
        <p:spPr>
          <a:xfrm>
            <a:off x="6393976" y="3249000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Bouclé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530F5D-2600-18A2-D522-4935345849CA}"/>
              </a:ext>
            </a:extLst>
          </p:cNvPr>
          <p:cNvSpPr txBox="1"/>
          <p:nvPr/>
        </p:nvSpPr>
        <p:spPr>
          <a:xfrm>
            <a:off x="1850024" y="3227307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Ensemble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19E13-8C79-7C91-0A26-76F38D7DF696}"/>
              </a:ext>
            </a:extLst>
          </p:cNvPr>
          <p:cNvSpPr txBox="1"/>
          <p:nvPr/>
        </p:nvSpPr>
        <p:spPr>
          <a:xfrm>
            <a:off x="3878483" y="5732829"/>
            <a:ext cx="254907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Maigre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B4A40D-CA10-747B-5A37-1FEA6DA436BA}"/>
              </a:ext>
            </a:extLst>
          </p:cNvPr>
          <p:cNvSpPr txBox="1"/>
          <p:nvPr/>
        </p:nvSpPr>
        <p:spPr>
          <a:xfrm>
            <a:off x="1774042" y="5680925"/>
            <a:ext cx="2395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Gros</a:t>
            </a: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 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2EAF0C-AC95-F09E-60BA-529E10516255}"/>
              </a:ext>
            </a:extLst>
          </p:cNvPr>
          <p:cNvSpPr txBox="1"/>
          <p:nvPr/>
        </p:nvSpPr>
        <p:spPr>
          <a:xfrm>
            <a:off x="6507116" y="5699590"/>
            <a:ext cx="1725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Grand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C6777A-13A6-90DC-D746-6A7C8E75D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149" y="1625141"/>
            <a:ext cx="1524807" cy="16681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7EF955-E876-8CC3-1FDF-041E176F5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149" y="1625141"/>
            <a:ext cx="1524807" cy="16681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6DD4BA-C657-61C8-42D6-8AF5B2ED4F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976" y="3944194"/>
            <a:ext cx="1524806" cy="16681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2821D6-370D-2895-254A-89863305CB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131" y="3944193"/>
            <a:ext cx="1524807" cy="166814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5B54D49-F0C7-5C68-72BA-222B0AC1CA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131" y="1625141"/>
            <a:ext cx="1524807" cy="166815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5246AB2-C31C-908D-3BDF-53B74055CF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149" y="3944193"/>
            <a:ext cx="1524806" cy="166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8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4367922-274F-09C6-EE53-98CCA91447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9836E3B-CDB0-BC98-41CE-4F368FDE2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D64341-C473-0240-1484-E05BE64777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8FAF-E8AF-F472-669D-C26CAFF5C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AD84F9-41BF-0974-A2E8-217271206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B6559870-E3A6-FE13-9B58-521D07120A59}"/>
              </a:ext>
            </a:extLst>
          </p:cNvPr>
          <p:cNvSpPr txBox="1">
            <a:spLocks/>
          </p:cNvSpPr>
          <p:nvPr/>
        </p:nvSpPr>
        <p:spPr>
          <a:xfrm>
            <a:off x="1733018" y="73506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Répétons ensemble 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Lisse – Sévère –  Drôle – Long – Court – Délicieux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FBFBE7A0-08F1-5C12-BC6A-4614B1CA9F78}"/>
              </a:ext>
            </a:extLst>
          </p:cNvPr>
          <p:cNvSpPr txBox="1">
            <a:spLocks/>
          </p:cNvSpPr>
          <p:nvPr/>
        </p:nvSpPr>
        <p:spPr>
          <a:xfrm>
            <a:off x="3720056" y="3431567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Sévère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7AC86FA9-4AEF-3FE3-41A3-B02E09E86668}"/>
              </a:ext>
            </a:extLst>
          </p:cNvPr>
          <p:cNvSpPr txBox="1">
            <a:spLocks/>
          </p:cNvSpPr>
          <p:nvPr/>
        </p:nvSpPr>
        <p:spPr>
          <a:xfrm>
            <a:off x="5769901" y="3431567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Drôle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DBDD0B8-7842-62D8-4C15-C3458A362DF5}"/>
              </a:ext>
            </a:extLst>
          </p:cNvPr>
          <p:cNvSpPr txBox="1"/>
          <p:nvPr/>
        </p:nvSpPr>
        <p:spPr>
          <a:xfrm>
            <a:off x="1671527" y="3426433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Lisse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0C93D8-10C4-341E-1E5D-26233D90B8B0}"/>
              </a:ext>
            </a:extLst>
          </p:cNvPr>
          <p:cNvSpPr txBox="1"/>
          <p:nvPr/>
        </p:nvSpPr>
        <p:spPr>
          <a:xfrm>
            <a:off x="3428937" y="5712640"/>
            <a:ext cx="254907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Court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09E7C35-FECE-CB0D-5AC1-B2AC605B3C9F}"/>
              </a:ext>
            </a:extLst>
          </p:cNvPr>
          <p:cNvSpPr txBox="1"/>
          <p:nvPr/>
        </p:nvSpPr>
        <p:spPr>
          <a:xfrm>
            <a:off x="1324496" y="5660736"/>
            <a:ext cx="2395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Long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11C9F30-9F31-ABB6-D584-A55C56DE390C}"/>
              </a:ext>
            </a:extLst>
          </p:cNvPr>
          <p:cNvSpPr txBox="1"/>
          <p:nvPr/>
        </p:nvSpPr>
        <p:spPr>
          <a:xfrm>
            <a:off x="5916169" y="5694173"/>
            <a:ext cx="1725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Délicieux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A9EBEC3-97C6-905A-60F6-29CCA2D0C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3" y="1880355"/>
            <a:ext cx="1316280" cy="144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222DBA-306A-2573-DBB6-D48938EA8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41" y="1880355"/>
            <a:ext cx="1316280" cy="14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664845-F191-D0EB-DA85-378CB414CD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600" y="4100482"/>
            <a:ext cx="1316280" cy="144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CA9BDC9-1024-D704-645C-65DA2B393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651" y="1880355"/>
            <a:ext cx="1316280" cy="144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FFC4A21-FFD9-F0DD-647A-B7FCA594AB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41" y="4100482"/>
            <a:ext cx="1316280" cy="14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1631BE-B9CB-D995-D771-08ACC29FF1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3" y="4100482"/>
            <a:ext cx="131628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0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FC1F0-0BFF-A403-535E-182644473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AE0FF-72DF-09EC-3A25-49D22FE5A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894071-532D-C760-27B6-9A0697D52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D4BAC33-778A-9F1F-CCD8-C26C4AA05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3" y="1880355"/>
            <a:ext cx="1316280" cy="14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0155B8-8E49-7CB7-68AB-3B4879AD2F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41" y="1880355"/>
            <a:ext cx="1316280" cy="1440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7DA2C0B-C507-AEC1-B8AD-DA702A18AD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600" y="4100482"/>
            <a:ext cx="1316280" cy="14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810C459-37CC-88CC-0EEC-B2AFF3047C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651" y="1880355"/>
            <a:ext cx="1316280" cy="14400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97B8449-79CA-D564-2462-F85A544A03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41" y="4100482"/>
            <a:ext cx="1316280" cy="1440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5F941BA-4BD4-00BC-582E-256C2381E6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3" y="4100482"/>
            <a:ext cx="131628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26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89930-D188-19D7-060A-BA5E9727E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6AEDA5-456C-A685-48E6-E3B22D389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E48C57-1214-A3BF-D3FF-99713DE24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B0F33-4CAC-6ADD-B192-828AF4CF35FF}"/>
              </a:ext>
            </a:extLst>
          </p:cNvPr>
          <p:cNvSpPr txBox="1"/>
          <p:nvPr/>
        </p:nvSpPr>
        <p:spPr>
          <a:xfrm>
            <a:off x="4107684" y="1566952"/>
            <a:ext cx="183386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286C0D-BDF9-D013-3125-F500C34D2C6A}"/>
              </a:ext>
            </a:extLst>
          </p:cNvPr>
          <p:cNvSpPr txBox="1"/>
          <p:nvPr/>
        </p:nvSpPr>
        <p:spPr>
          <a:xfrm>
            <a:off x="6329264" y="3809750"/>
            <a:ext cx="179335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41328AB-6305-0699-9FA0-117C0CB495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3" y="1880355"/>
            <a:ext cx="1316280" cy="14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44C0A54-2F12-D961-6E60-BB309C05F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600" y="4100482"/>
            <a:ext cx="1316280" cy="144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F2683BF-6D4A-4A2D-40EE-D5701B7C76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651" y="1880355"/>
            <a:ext cx="1316280" cy="144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A7406EB-D524-9C70-E172-B0E6C0159D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41" y="4100482"/>
            <a:ext cx="131628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5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92A99-EBCD-5C87-8FD5-ADFAC9F33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93727-54FC-ED9A-FD21-556528E00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sévère et délicieux.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344CA5-EB6F-C37E-A8EC-157CFC8EE5BE}"/>
              </a:ext>
            </a:extLst>
          </p:cNvPr>
          <p:cNvSpPr/>
          <p:nvPr/>
        </p:nvSpPr>
        <p:spPr>
          <a:xfrm>
            <a:off x="3857387" y="1767352"/>
            <a:ext cx="1566388" cy="166600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4CED57-6668-9935-9467-96D62A11C69D}"/>
              </a:ext>
            </a:extLst>
          </p:cNvPr>
          <p:cNvSpPr/>
          <p:nvPr/>
        </p:nvSpPr>
        <p:spPr>
          <a:xfrm>
            <a:off x="5873815" y="3973867"/>
            <a:ext cx="1745215" cy="16932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A3828E-DC59-BBA2-1248-35127890307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F9EBD7-844D-4120-BDAC-179716BFC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B3F5D0-506A-9FBE-4E24-6B6988F3B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0A7BE44-5F75-EE9E-6D73-E1A0BA819E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3" y="1880355"/>
            <a:ext cx="1316280" cy="14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FF9896-1B75-D10B-2BE7-2773A6E6EA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41" y="1880355"/>
            <a:ext cx="1316280" cy="14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379AD0-BE3D-2DC1-19B1-65E343B200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600" y="4100482"/>
            <a:ext cx="1316280" cy="14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556C85-3B95-3505-903F-62EEAAEEC4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651" y="1880355"/>
            <a:ext cx="1316280" cy="144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9B2BA7-05FA-5836-B04D-31190A6A95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41" y="4100482"/>
            <a:ext cx="1316280" cy="14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8A98F51-2C0D-7CD3-070C-F6A75F21EE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3" y="4100482"/>
            <a:ext cx="131628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4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7761FA5-EB17-C9B7-66DE-FC9DA79C6E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FC171CA-0FB5-7A56-7FAE-92054A88B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9DF63D-05EB-49AD-6467-67C56B2FCF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4FC68-67E1-5C10-91B3-E268C8DE6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55B6D4-CB07-EA55-7252-B13E8BF81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1058313-06FF-BA28-D345-432C578AE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Ensemble – </a:t>
            </a:r>
            <a:r>
              <a:rPr lang="fr-MA" dirty="0"/>
              <a:t>Gentil – Bouclé - </a:t>
            </a:r>
            <a:r>
              <a:rPr lang="fr-FR" dirty="0"/>
              <a:t>Gros – Maigre -  </a:t>
            </a:r>
            <a:r>
              <a:rPr lang="en-US" dirty="0"/>
              <a:t>Gr</a:t>
            </a:r>
            <a:r>
              <a:rPr lang="fr-FR" dirty="0"/>
              <a:t>and.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F1DA004B-D2FB-4AD4-C1F6-A6DAE84F6FE9}"/>
              </a:ext>
            </a:extLst>
          </p:cNvPr>
          <p:cNvSpPr txBox="1">
            <a:spLocks/>
          </p:cNvSpPr>
          <p:nvPr/>
        </p:nvSpPr>
        <p:spPr>
          <a:xfrm>
            <a:off x="3857774" y="3496156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Gentil</a:t>
            </a:r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7269BFFC-7699-A3EC-0F0D-B50EA1B7D8B0}"/>
              </a:ext>
            </a:extLst>
          </p:cNvPr>
          <p:cNvSpPr txBox="1">
            <a:spLocks/>
          </p:cNvSpPr>
          <p:nvPr/>
        </p:nvSpPr>
        <p:spPr>
          <a:xfrm>
            <a:off x="6110197" y="3485483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Bouclé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E9BCB1-310E-FC55-A772-6AFA9FAC9650}"/>
              </a:ext>
            </a:extLst>
          </p:cNvPr>
          <p:cNvSpPr txBox="1"/>
          <p:nvPr/>
        </p:nvSpPr>
        <p:spPr>
          <a:xfrm>
            <a:off x="1566245" y="3463790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Ensemble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EA978F-4AAC-FA74-1BC3-940BBFE86A46}"/>
              </a:ext>
            </a:extLst>
          </p:cNvPr>
          <p:cNvSpPr txBox="1"/>
          <p:nvPr/>
        </p:nvSpPr>
        <p:spPr>
          <a:xfrm>
            <a:off x="3594704" y="5969312"/>
            <a:ext cx="254907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Maigre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DEC72C4-8EF4-6D55-B138-DD37928AB671}"/>
              </a:ext>
            </a:extLst>
          </p:cNvPr>
          <p:cNvSpPr txBox="1"/>
          <p:nvPr/>
        </p:nvSpPr>
        <p:spPr>
          <a:xfrm>
            <a:off x="1490263" y="5917408"/>
            <a:ext cx="2395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Gros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1015204-303A-63D1-E561-F18EF19A966D}"/>
              </a:ext>
            </a:extLst>
          </p:cNvPr>
          <p:cNvSpPr txBox="1"/>
          <p:nvPr/>
        </p:nvSpPr>
        <p:spPr>
          <a:xfrm>
            <a:off x="6223337" y="5936073"/>
            <a:ext cx="1725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Grand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1C77713-8268-22F5-A509-1F172197C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371" y="1764765"/>
            <a:ext cx="1524806" cy="16681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B5FB486-5B1F-8A18-5554-8F15C60694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388" y="1787783"/>
            <a:ext cx="1524807" cy="16681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F1D967-1874-FEFE-BA5D-1E4A52D600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371" y="4282697"/>
            <a:ext cx="1524806" cy="16681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7864A9-D265-8252-50AF-F1863777A4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944" y="4180677"/>
            <a:ext cx="1524806" cy="166814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203FD69-154B-34EC-D74B-AA95081E4A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225" y="1787783"/>
            <a:ext cx="1387087" cy="151748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58650EC-E678-3EDA-65F0-56E92E28C2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371" y="4247110"/>
            <a:ext cx="1524806" cy="166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85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BB217-9332-3507-45B7-114A2080D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84AF13-F5EA-8C66-3B77-29D5F1141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mots.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F0040A8-D7A5-A211-87F9-D102FB362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45D47A6-44FA-0EEB-0825-037658014E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0AEA9CE-0011-A63A-B5B0-2951DC1CC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28E345B-E02B-3C44-4234-C7160C354F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E52955C-F79A-7DA1-90A4-BE402A6304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16" y="1809000"/>
            <a:ext cx="1480815" cy="162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0A7164-D88C-03F3-F4F8-A010339D6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132" y="1819314"/>
            <a:ext cx="1480815" cy="162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7A1EFFE-030D-226E-F8E5-197D01939E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131" y="4212208"/>
            <a:ext cx="1480815" cy="162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C4A601C-44DF-4BCA-B74D-15B8BCFCD3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689" y="4212208"/>
            <a:ext cx="1480815" cy="162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8189BD-5907-6A1B-D401-4CA9CA380C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969" y="1819314"/>
            <a:ext cx="1480815" cy="162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58F9CD1-FE7A-EB38-9B85-1791BC5E66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16" y="4212208"/>
            <a:ext cx="1480815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398DF-BBA6-C25B-B33C-0A88DF931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2A1E6C-A839-B6E6-7A7B-1F509119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Quels sont les 2 mots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03F90E9-9ADC-C7BA-E063-35754C54F28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3045718-BF7B-CC08-3821-0134C233E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39F80A-957E-BC72-389A-CABDB3E71C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F3A51577-6050-2900-52FC-E472A80345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969" y="4212208"/>
            <a:ext cx="1480815" cy="162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B54A1CF-6862-08E2-6CDD-20C1F07193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16" y="1809000"/>
            <a:ext cx="1480815" cy="162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B25E34-2FB4-B217-7C1C-24120A112B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132" y="1819314"/>
            <a:ext cx="1480815" cy="162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7B786A3-0E6B-F0EE-3F46-B0FDD7E91A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131" y="4212208"/>
            <a:ext cx="1480815" cy="162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5E97D09-C0CF-DDBA-0066-418A497783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969" y="1819314"/>
            <a:ext cx="1480815" cy="162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EC8B9AC-B0F0-1B87-D020-172600FD91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16" y="4212208"/>
            <a:ext cx="1480815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8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F1382-E0ED-9F92-82D1-5B3B93589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E33ACE2-B3C1-8BE8-9902-2E269C776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969" y="4212208"/>
            <a:ext cx="1480815" cy="162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08369F9-0301-B9D8-5A37-968F4D1CB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16" y="1809000"/>
            <a:ext cx="1480815" cy="162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D018A7C-F4C9-4EA4-C873-6C25520D5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mots qui ont bougé sont: gentil et  gros.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6C1477E-A57C-5013-1885-DF9C8267B3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B710CC4-B975-05ED-B2A5-3F81150DA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58B101-C058-52A4-05D9-47C90CFEBC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DB5FF699-E2CB-82EF-814E-6565723BE7DC}"/>
              </a:ext>
            </a:extLst>
          </p:cNvPr>
          <p:cNvSpPr/>
          <p:nvPr/>
        </p:nvSpPr>
        <p:spPr>
          <a:xfrm>
            <a:off x="3925543" y="1762994"/>
            <a:ext cx="1566388" cy="166600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D0890C-28BF-633C-631D-C4B2532BDAC6}"/>
              </a:ext>
            </a:extLst>
          </p:cNvPr>
          <p:cNvSpPr/>
          <p:nvPr/>
        </p:nvSpPr>
        <p:spPr>
          <a:xfrm>
            <a:off x="2044969" y="4166202"/>
            <a:ext cx="1566388" cy="166600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BAB4DF-9615-9FAF-0BD9-49FABD76F7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132" y="1819314"/>
            <a:ext cx="1480815" cy="162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CFC3770-5B2E-F08D-65AA-B7D9C75A38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131" y="4212208"/>
            <a:ext cx="1480815" cy="162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F3A8A62-3488-388E-B2D7-8FF75EFCD9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969" y="1819314"/>
            <a:ext cx="1480815" cy="162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ACB291-DB61-051C-75CB-85CEC28E32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16" y="4212208"/>
            <a:ext cx="1480815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4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nous allons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BC1625-5C1C-67BB-5369-DEB808ABF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817119" y="2182214"/>
            <a:ext cx="7509761" cy="3018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6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m’appelle Lina. J’ai un grand frère qui s’appelle Walid. Il a quatorze ans, et moi, j’ai huit ans. Walid a les cheveux courts et lisses. Il est drôle et sportif. Il est très gentil, mais parfois il est un peu bruyant quand il joue à ses jeux vidéo.</a:t>
            </a:r>
            <a:endParaRPr lang="fr-FR" sz="26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67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2FBE49-D686-82DC-F1AC-E3FB4354F2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EDF6227-37EA-A4DD-1DE2-DBFBB1B8C17D}"/>
              </a:ext>
            </a:extLst>
          </p:cNvPr>
          <p:cNvSpPr txBox="1"/>
          <p:nvPr/>
        </p:nvSpPr>
        <p:spPr>
          <a:xfrm>
            <a:off x="817119" y="2182214"/>
            <a:ext cx="7509761" cy="3018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6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m’appelle Lina. J’ai un grand frère qui s’appelle Walid. Il a quatorze ans, et moi, j’ai huit ans. Walid a les cheveux courts et lisses. Il est drôle et sportif. Il est très gentil, mais parfois il est un peu bruyant quand il joue à ses jeux vidéo.</a:t>
            </a:r>
            <a:endParaRPr lang="fr-FR" sz="26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527443-C63E-3B4C-7DFE-867E47B34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1692000" y="1796815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Comment sont les cheveux de  Walid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0F9927-889B-F907-61F7-23D420A904ED}"/>
              </a:ext>
            </a:extLst>
          </p:cNvPr>
          <p:cNvSpPr txBox="1"/>
          <p:nvPr/>
        </p:nvSpPr>
        <p:spPr>
          <a:xfrm>
            <a:off x="867135" y="2544821"/>
            <a:ext cx="7509761" cy="3018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6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m’appelle Lina. J’ai un grand frère qui s’appelle Walid. Il a quatorze ans, et moi, j’ai huit ans. Walid a les cheveux courts et lisses. Il est drôle et sportif. Il est très gentil, mais parfois il est un peu bruyant quand il joue à ses jeux vidéo.</a:t>
            </a:r>
            <a:endParaRPr lang="fr-FR" sz="26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9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Walid a les cheveux courts et lisses.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8F1DF865-9997-439F-53ED-9E18E40A22A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C4E4C09-9959-A877-EE19-A413236ED778}"/>
              </a:ext>
            </a:extLst>
          </p:cNvPr>
          <p:cNvSpPr txBox="1"/>
          <p:nvPr/>
        </p:nvSpPr>
        <p:spPr>
          <a:xfrm>
            <a:off x="1418005" y="1962948"/>
            <a:ext cx="5831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Comment sont les cheveux de  Walid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06AE2D-C725-AC90-1B42-253CCF48D518}"/>
              </a:ext>
            </a:extLst>
          </p:cNvPr>
          <p:cNvSpPr txBox="1"/>
          <p:nvPr/>
        </p:nvSpPr>
        <p:spPr>
          <a:xfrm>
            <a:off x="834901" y="2483003"/>
            <a:ext cx="7509761" cy="3018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6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m’appelle Lina. J’ai un grand frère qui s’appelle Walid. Il a quatorze ans, et moi, j’ai huit ans. </a:t>
            </a:r>
            <a:r>
              <a:rPr lang="fr-FR" sz="2600" dirty="0">
                <a:ln w="0"/>
                <a:solidFill>
                  <a:srgbClr val="C00000"/>
                </a:solidFill>
                <a:latin typeface="Dosis SemiBold" pitchFamily="2" charset="0"/>
              </a:rPr>
              <a:t>Walid a les cheveux courts et lisses.</a:t>
            </a:r>
            <a:r>
              <a:rPr lang="fr-FR" sz="26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Il est drôle et sportif. Il est très gentil, mais parfois il est un peu bruyant quand il joue à ses jeux vidéo.</a:t>
            </a:r>
            <a:endParaRPr lang="fr-FR" sz="26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19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832C5-F3B7-C4A6-1ECA-7D97C47A5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A46909F-4A2D-691C-B84D-5C25C9933D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BBA1505D-5288-B0B7-9C34-00C9E35C566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52BAC717-38E6-23DF-7675-61DC493D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6150A5-68C2-696E-58E8-58A49D8F19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8955F61-0D73-5465-1A72-88A05FB8C739}"/>
              </a:ext>
            </a:extLst>
          </p:cNvPr>
          <p:cNvSpPr txBox="1"/>
          <p:nvPr/>
        </p:nvSpPr>
        <p:spPr>
          <a:xfrm>
            <a:off x="1005882" y="2410090"/>
            <a:ext cx="6840000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Avec mon grand frère, je fais beaucoup d’activités : on joue au ballon dans la cour, on prépare des sandwichs et on regarde des dessins animés.</a:t>
            </a:r>
          </a:p>
        </p:txBody>
      </p:sp>
    </p:spTree>
    <p:extLst>
      <p:ext uri="{BB962C8B-B14F-4D97-AF65-F5344CB8AC3E}">
        <p14:creationId xmlns:p14="http://schemas.microsoft.com/office/powerpoint/2010/main" val="38241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F4664-3550-F6CB-6499-07EFDD0FB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7BFDE7CF-D07E-B4FA-9564-F9D2552C04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8F80E1F-F985-A27E-1D1E-DFFD6CA1B8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2F3C9D3-C23D-E21E-B281-6C517913E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C59079-D52D-B7A9-95B3-288BEA5126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30A89F-0CA3-0BEC-92A5-6091548B58F8}"/>
              </a:ext>
            </a:extLst>
          </p:cNvPr>
          <p:cNvSpPr txBox="1"/>
          <p:nvPr/>
        </p:nvSpPr>
        <p:spPr>
          <a:xfrm>
            <a:off x="974351" y="2504684"/>
            <a:ext cx="6840000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Avec mon grand frère, je fais beaucoup d’activités : on joue au ballon dans la cour, on prépare des sandwichs et on regarde des dessins animés.</a:t>
            </a:r>
          </a:p>
        </p:txBody>
      </p:sp>
    </p:spTree>
    <p:extLst>
      <p:ext uri="{BB962C8B-B14F-4D97-AF65-F5344CB8AC3E}">
        <p14:creationId xmlns:p14="http://schemas.microsoft.com/office/powerpoint/2010/main" val="34913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ADE1E-2801-D476-804C-D620671BE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6D304E-B867-3088-B2C1-E08E92CE8CF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FE9CF5F3-A402-A10C-0C36-08451EF07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7977364-1032-82B4-7746-0804AFA7AB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B5FBAF-7D01-400B-FA81-6A955CD416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2F0A55B-F31B-0F19-E926-65AD5BF214AA}"/>
              </a:ext>
            </a:extLst>
          </p:cNvPr>
          <p:cNvSpPr txBox="1"/>
          <p:nvPr/>
        </p:nvSpPr>
        <p:spPr>
          <a:xfrm>
            <a:off x="1611891" y="2047181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 fait Lina avec son grand frère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4518A6-1385-0AF6-4375-0FD000722DCD}"/>
              </a:ext>
            </a:extLst>
          </p:cNvPr>
          <p:cNvSpPr txBox="1"/>
          <p:nvPr/>
        </p:nvSpPr>
        <p:spPr>
          <a:xfrm>
            <a:off x="1030010" y="2679613"/>
            <a:ext cx="6840000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Avec mon grand frère, je fais beaucoup d’activités : on joue au ballon dans la cour, on prépare des sandwichs et on regarde des dessins animés.</a:t>
            </a:r>
          </a:p>
        </p:txBody>
      </p:sp>
    </p:spTree>
    <p:extLst>
      <p:ext uri="{BB962C8B-B14F-4D97-AF65-F5344CB8AC3E}">
        <p14:creationId xmlns:p14="http://schemas.microsoft.com/office/powerpoint/2010/main" val="298138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7AB8D-0D6C-0AA9-E723-137328E24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28A58E89-493B-A9A4-0124-48F9DF66A8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658DBE4-FD77-01F8-1106-4506BB1BB17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1D2EBB12-CE79-FDD9-FF1F-43C4EF4F2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on joue au ballon dans la cour, on prépare des sandwichs et on regarde des dessins animés.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851EE70-EFCA-7EEC-D5D8-E6DAF77247B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E3447BEE-A761-1CEB-AB88-EAFF34B33C6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32B9FFBD-00A4-BFAE-9AD9-EA7724B0A1E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585578-A645-3227-5D6C-283A71BE8AEB}"/>
              </a:ext>
            </a:extLst>
          </p:cNvPr>
          <p:cNvSpPr txBox="1"/>
          <p:nvPr/>
        </p:nvSpPr>
        <p:spPr>
          <a:xfrm>
            <a:off x="1006156" y="2949957"/>
            <a:ext cx="6840000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Avec mon grand frère, je fais beaucoup d’activités : </a:t>
            </a:r>
            <a:r>
              <a:rPr lang="fr-FR" sz="2800" dirty="0">
                <a:ln w="0"/>
                <a:solidFill>
                  <a:srgbClr val="C00000"/>
                </a:solidFill>
                <a:latin typeface="Dosis SemiBold" pitchFamily="2" charset="0"/>
              </a:rPr>
              <a:t>on joue au ballon dans la cour, on prépare des sandwichs et on regarde des dessins animés.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37D329-FD92-B506-DA53-9E7E9B85BE85}"/>
              </a:ext>
            </a:extLst>
          </p:cNvPr>
          <p:cNvSpPr txBox="1"/>
          <p:nvPr/>
        </p:nvSpPr>
        <p:spPr>
          <a:xfrm>
            <a:off x="1611891" y="2047181"/>
            <a:ext cx="53658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 fait Lina avec son grand frère ? </a:t>
            </a:r>
          </a:p>
        </p:txBody>
      </p:sp>
    </p:spTree>
    <p:extLst>
      <p:ext uri="{BB962C8B-B14F-4D97-AF65-F5344CB8AC3E}">
        <p14:creationId xmlns:p14="http://schemas.microsoft.com/office/powerpoint/2010/main" val="64599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2D3860-4972-C57C-A15A-A8EFA9ED05E0}"/>
              </a:ext>
            </a:extLst>
          </p:cNvPr>
          <p:cNvSpPr/>
          <p:nvPr/>
        </p:nvSpPr>
        <p:spPr>
          <a:xfrm>
            <a:off x="955790" y="3429000"/>
            <a:ext cx="129052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507CEB-479D-9D1A-ECA2-D731F5FD5B94}"/>
              </a:ext>
            </a:extLst>
          </p:cNvPr>
          <p:cNvSpPr txBox="1"/>
          <p:nvPr/>
        </p:nvSpPr>
        <p:spPr>
          <a:xfrm>
            <a:off x="834901" y="3455123"/>
            <a:ext cx="1479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des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9A69C0-043D-C68D-AC73-773DB2A699DB}"/>
              </a:ext>
            </a:extLst>
          </p:cNvPr>
          <p:cNvSpPr/>
          <p:nvPr/>
        </p:nvSpPr>
        <p:spPr>
          <a:xfrm>
            <a:off x="2496710" y="3455123"/>
            <a:ext cx="208119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5EF2DC-16DB-FD30-1BA1-9DA29DC83710}"/>
              </a:ext>
            </a:extLst>
          </p:cNvPr>
          <p:cNvSpPr txBox="1"/>
          <p:nvPr/>
        </p:nvSpPr>
        <p:spPr>
          <a:xfrm>
            <a:off x="2550345" y="3471766"/>
            <a:ext cx="2002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sandwichs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053DF62-B3F8-C739-F3F9-4567E95505EC}"/>
              </a:ext>
            </a:extLst>
          </p:cNvPr>
          <p:cNvSpPr/>
          <p:nvPr/>
        </p:nvSpPr>
        <p:spPr>
          <a:xfrm>
            <a:off x="4828300" y="3455123"/>
            <a:ext cx="150652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11658F-3237-17BE-BE61-78D7A56E85A0}"/>
              </a:ext>
            </a:extLst>
          </p:cNvPr>
          <p:cNvSpPr txBox="1"/>
          <p:nvPr/>
        </p:nvSpPr>
        <p:spPr>
          <a:xfrm>
            <a:off x="4677957" y="3455123"/>
            <a:ext cx="1950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prépare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977D849-EEDB-4411-E1A6-32216C3043D3}"/>
              </a:ext>
            </a:extLst>
          </p:cNvPr>
          <p:cNvSpPr/>
          <p:nvPr/>
        </p:nvSpPr>
        <p:spPr>
          <a:xfrm>
            <a:off x="6878426" y="3455123"/>
            <a:ext cx="92180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DAFC107-24D4-3EE9-867E-2F6CE145D24E}"/>
              </a:ext>
            </a:extLst>
          </p:cNvPr>
          <p:cNvSpPr txBox="1"/>
          <p:nvPr/>
        </p:nvSpPr>
        <p:spPr>
          <a:xfrm>
            <a:off x="6057430" y="3471766"/>
            <a:ext cx="2474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on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C3EF-34AA-E46F-25DA-301D48C3C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F5EC8D6-2DFA-CFC1-721A-E8B20190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CCC845-12EA-8A84-8E2C-1346BE723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092E66-805D-7F2E-CA9C-BB6CF3FF5E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83293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1998B2F-D5F6-1110-17D0-E9F1F4594AD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242" t="15125" r="26724" b="28295"/>
          <a:stretch>
            <a:fillRect/>
          </a:stretch>
        </p:blipFill>
        <p:spPr>
          <a:xfrm>
            <a:off x="834901" y="2222937"/>
            <a:ext cx="6879199" cy="269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7CBC8-3932-12A6-95EC-9D22F5449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48CC9FB-3491-CCE7-A498-7E3A88AE4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753B27-1299-14F8-CE68-88DC0D12DE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D92A746-6792-E47D-34E0-B2FE3FA9A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15D1DB7-7C02-0AF6-1C5A-78C8501549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B8D2D7B-D28F-EE29-7BDF-BC091EAF69C7}"/>
              </a:ext>
            </a:extLst>
          </p:cNvPr>
          <p:cNvSpPr/>
          <p:nvPr/>
        </p:nvSpPr>
        <p:spPr>
          <a:xfrm>
            <a:off x="2767990" y="3385754"/>
            <a:ext cx="194326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5989466-5705-6AC2-8330-2E7D0FDC60BD}"/>
              </a:ext>
            </a:extLst>
          </p:cNvPr>
          <p:cNvSpPr/>
          <p:nvPr/>
        </p:nvSpPr>
        <p:spPr>
          <a:xfrm>
            <a:off x="4919787" y="3381720"/>
            <a:ext cx="128731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D3019E4-0093-A27C-85E0-3BF2D486DD85}"/>
              </a:ext>
            </a:extLst>
          </p:cNvPr>
          <p:cNvSpPr/>
          <p:nvPr/>
        </p:nvSpPr>
        <p:spPr>
          <a:xfrm>
            <a:off x="600012" y="3394235"/>
            <a:ext cx="199570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2DBB75-EAD8-ECD7-46C2-5AE59D2F0428}"/>
              </a:ext>
            </a:extLst>
          </p:cNvPr>
          <p:cNvSpPr txBox="1"/>
          <p:nvPr/>
        </p:nvSpPr>
        <p:spPr>
          <a:xfrm>
            <a:off x="2709980" y="3438625"/>
            <a:ext cx="2129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frère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C838CF-F496-EEB3-27A5-3388F3E56AFB}"/>
              </a:ext>
            </a:extLst>
          </p:cNvPr>
          <p:cNvSpPr txBox="1"/>
          <p:nvPr/>
        </p:nvSpPr>
        <p:spPr>
          <a:xfrm>
            <a:off x="571903" y="3470500"/>
            <a:ext cx="2023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ac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tif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0DA747-5451-A0D9-CFC7-48B2C700B7B2}"/>
              </a:ext>
            </a:extLst>
          </p:cNvPr>
          <p:cNvSpPr txBox="1"/>
          <p:nvPr/>
        </p:nvSpPr>
        <p:spPr>
          <a:xfrm>
            <a:off x="4980840" y="3409524"/>
            <a:ext cx="1297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est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D41BD18-E33C-F7BE-7457-B25177B5E1C9}"/>
              </a:ext>
            </a:extLst>
          </p:cNvPr>
          <p:cNvSpPr/>
          <p:nvPr/>
        </p:nvSpPr>
        <p:spPr>
          <a:xfrm>
            <a:off x="6548285" y="3381720"/>
            <a:ext cx="192352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</a:rPr>
              <a:t>pas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8D18B7-6526-82DD-C602-ECB969831B04}"/>
              </a:ext>
            </a:extLst>
          </p:cNvPr>
          <p:cNvSpPr txBox="1"/>
          <p:nvPr/>
        </p:nvSpPr>
        <p:spPr>
          <a:xfrm>
            <a:off x="6447995" y="3426110"/>
            <a:ext cx="2023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mon</a:t>
            </a:r>
          </a:p>
        </p:txBody>
      </p:sp>
    </p:spTree>
    <p:extLst>
      <p:ext uri="{BB962C8B-B14F-4D97-AF65-F5344CB8AC3E}">
        <p14:creationId xmlns:p14="http://schemas.microsoft.com/office/powerpoint/2010/main" val="94104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EFEE3-51A0-34E5-E669-BB2F09CD7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5882328-030B-6CC3-E36C-27EF2C582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76C726-8B9E-57ED-A869-B03DD87BB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935214-9969-9462-9E8E-0778106771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72818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C954B-1E59-958F-8537-02C3B721A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78893943-DCB7-C217-5DEE-BB727C16A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6565E07-9C2B-E69F-65B1-2B900AC5C5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4573C91-36CD-49D5-D7C7-A2B5D295D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BEA35D-58B9-B798-DA51-15B19FD49B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0ADCE0D-10D0-64F4-C0EC-18EE4E765B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241" t="17571" r="37242" b="35853"/>
          <a:stretch>
            <a:fillRect/>
          </a:stretch>
        </p:blipFill>
        <p:spPr>
          <a:xfrm>
            <a:off x="772952" y="2254468"/>
            <a:ext cx="7598096" cy="277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4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16150-3699-43CB-788B-9258905E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D038457-6315-5762-E14C-86E2A267D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51" y="777795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sur vos cahiers une phrase correcte en utilisant ces mots. Attention, il faut ajouter d’autres mots pour obtenir une phrase correcte.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835A65B-2A0C-33CF-DE06-48632BA05A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2007AA7-809F-AF59-2575-7A385AB38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7E8922-BFD4-2D4D-BEDD-EEBE149A0D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3F79F54-765B-318F-F750-C3BACF0DE95E}"/>
              </a:ext>
            </a:extLst>
          </p:cNvPr>
          <p:cNvSpPr txBox="1"/>
          <p:nvPr/>
        </p:nvSpPr>
        <p:spPr>
          <a:xfrm>
            <a:off x="-462012" y="2898085"/>
            <a:ext cx="9881225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joue        ballon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617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4058-3D21-C906-15D9-C176C8ED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363EC-B00F-B500-3453-E4BFDF60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24E245-D71C-9A77-19DC-0A5916AE8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231BFB-0C4E-C80D-FB1B-FE1D56CA75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79991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5A9AC-91B9-F210-BA34-83B14EBE4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C67D1B0-C21E-A939-B380-764DCDE0C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Une phrase correcte est : on joue au ballon.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1AE2C2C-81CF-511A-0003-165869AA368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7772318-96A0-5CF5-3617-5A0DA86B6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28F70A-B937-04B3-E1F9-726CF0617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CA58A03-6F3F-4568-A341-CD5F126E1F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548" t="18183" r="38548" b="33527"/>
          <a:stretch>
            <a:fillRect/>
          </a:stretch>
        </p:blipFill>
        <p:spPr>
          <a:xfrm>
            <a:off x="1103587" y="2459420"/>
            <a:ext cx="6624466" cy="252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1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764092" y="420948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58356-93DB-4E1D-3FD9-3832B645D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466759B-C975-2BBA-0F93-44B82DF2F9E5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93903D5-5D45-FE72-FC6F-5E16F2F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âge as-tu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005993E-C72F-21CD-952E-78971AB494E8}"/>
              </a:ext>
            </a:extLst>
          </p:cNvPr>
          <p:cNvSpPr txBox="1">
            <a:spLocks/>
          </p:cNvSpPr>
          <p:nvPr/>
        </p:nvSpPr>
        <p:spPr>
          <a:xfrm>
            <a:off x="1764092" y="420948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âge as-tu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B06290-2F2C-8AF5-00C5-AE104DDA4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143840E-9C37-ECF2-5430-0889DE57368A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3677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90C31-2299-1A1C-5740-B7B0F2E1F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07437C-0AB6-90CC-972D-86B374E0535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B40D9E8-0CCF-07D8-29C7-8C2D0A442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un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675E16E-7F77-0BE9-AF94-7F56C030359D}"/>
              </a:ext>
            </a:extLst>
          </p:cNvPr>
          <p:cNvSpPr txBox="1">
            <a:spLocks/>
          </p:cNvSpPr>
          <p:nvPr/>
        </p:nvSpPr>
        <p:spPr>
          <a:xfrm>
            <a:off x="1478583" y="3920837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0B4D9F-1531-4DE1-2637-03FC8C743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6D30F5D-1809-48EF-17B0-233B6514BE3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0759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2254D-D827-E26D-DB98-9079514AF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BC829F-2FC5-A3AD-9D49-8F1BD965E42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4BC3E5-3DE4-B856-30EC-49FF96044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ton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A1D30AB-B5F8-8235-31A8-E6D4FF3F3DEF}"/>
              </a:ext>
            </a:extLst>
          </p:cNvPr>
          <p:cNvSpPr txBox="1">
            <a:spLocks/>
          </p:cNvSpPr>
          <p:nvPr/>
        </p:nvSpPr>
        <p:spPr>
          <a:xfrm>
            <a:off x="1692000" y="4035193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est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AB7150-D167-66F6-CA70-B820DFECB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4D93DD8-1C95-B594-63B6-6E2FD73B407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1862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D1812-1906-62E3-9E09-7B21A1C8F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47E00B-191B-2772-9508-9CE9CCDB2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sont ses cheveux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694D3B-AD4F-E29C-0BA0-335E07A1B3FF}"/>
              </a:ext>
            </a:extLst>
          </p:cNvPr>
          <p:cNvSpPr txBox="1">
            <a:spLocks/>
          </p:cNvSpPr>
          <p:nvPr/>
        </p:nvSpPr>
        <p:spPr>
          <a:xfrm>
            <a:off x="831531" y="3661377"/>
            <a:ext cx="748093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endParaRPr lang="fr-FR" sz="3600" b="1" dirty="0">
              <a:ln w="0"/>
              <a:solidFill>
                <a:srgbClr val="2196B1"/>
              </a:solidFill>
              <a:latin typeface="Dosis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8EA00F-D728-E34F-485B-3458CD1ED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728E4EE-07B2-D1A5-2B9A-34B096224312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DCB40AE-B420-E8D4-3146-FC5B3DC8B24C}"/>
              </a:ext>
            </a:extLst>
          </p:cNvPr>
          <p:cNvSpPr txBox="1">
            <a:spLocks/>
          </p:cNvSpPr>
          <p:nvPr/>
        </p:nvSpPr>
        <p:spPr>
          <a:xfrm>
            <a:off x="1478581" y="4000006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sont ses cheveux ?</a:t>
            </a:r>
          </a:p>
        </p:txBody>
      </p:sp>
    </p:spTree>
    <p:extLst>
      <p:ext uri="{BB962C8B-B14F-4D97-AF65-F5344CB8AC3E}">
        <p14:creationId xmlns:p14="http://schemas.microsoft.com/office/powerpoint/2010/main" val="272418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763D7-CE14-0310-12A2-B99302A2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90DEB-2AC9-824C-CCEF-C8254EF4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avec ton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9E82658-05A6-8BD9-1F3E-F524D96DA8F7}"/>
              </a:ext>
            </a:extLst>
          </p:cNvPr>
          <p:cNvSpPr txBox="1">
            <a:spLocks/>
          </p:cNvSpPr>
          <p:nvPr/>
        </p:nvSpPr>
        <p:spPr>
          <a:xfrm>
            <a:off x="221548" y="4017289"/>
            <a:ext cx="87009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ton frère ou ta sœur?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B22A99-EA76-757B-E69B-B614FCC8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5" y="197583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C79B3FA-85E0-85B2-84A9-EA065453FC5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0346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visiteur du jardin.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00C43-BEC8-FADD-A25D-BBE065EEE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8F23E7AA-F974-43D7-0EDD-5368E0020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Aujourd’hui, nous allons découvrir une nouvelle histoire  qui s’appelle : «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Le visiteur du jardin ».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032DAA0-143A-2517-9C90-8E763BA14F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F49E6FD-A320-A5FB-4E0A-A4B438C2E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060597-8139-70A4-D217-AE477FA4F1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garçon, jeune enfant, habits, personne&#10;&#10;Le contenu généré par l’IA peut être incorrect.">
            <a:extLst>
              <a:ext uri="{FF2B5EF4-FFF2-40B4-BE49-F238E27FC236}">
                <a16:creationId xmlns:a16="http://schemas.microsoft.com/office/drawing/2014/main" id="{98EED8A1-AB10-0922-BA76-C41510856D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900" r="-559" b="1"/>
          <a:stretch>
            <a:fillRect/>
          </a:stretch>
        </p:blipFill>
        <p:spPr>
          <a:xfrm>
            <a:off x="2734869" y="1624017"/>
            <a:ext cx="4286133" cy="450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découvrir le premier épisode de l’histoire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visiteur du jardin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Ecoutez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texte, Police, Rectangle, mémoire flash&#10;&#10;Le contenu généré par l’IA peut être incorrect.">
            <a:extLst>
              <a:ext uri="{FF2B5EF4-FFF2-40B4-BE49-F238E27FC236}">
                <a16:creationId xmlns:a16="http://schemas.microsoft.com/office/drawing/2014/main" id="{DDE9992E-DE29-8D92-1D88-445E5ADA28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325" y="2218220"/>
            <a:ext cx="7506031" cy="393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B570-D268-2A53-7D7A-8F2B2A8A7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AC7DD9B-929A-003E-C71F-FE3458675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D54975B-F58E-3A26-A179-FA3223086E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C4525C-1117-2F30-BCC3-CA750D107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N4_P2_SEM1_Le visiteur du jardin_E01">
            <a:hlinkClick r:id="" action="ppaction://media"/>
            <a:extLst>
              <a:ext uri="{FF2B5EF4-FFF2-40B4-BE49-F238E27FC236}">
                <a16:creationId xmlns:a16="http://schemas.microsoft.com/office/drawing/2014/main" id="{755B119E-95C2-82FB-7820-2D0CB405B5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7432" y="1982011"/>
            <a:ext cx="7669136" cy="431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6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5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354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B570-D268-2A53-7D7A-8F2B2A8A7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AC7DD9B-929A-003E-C71F-FE3458675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D54975B-F58E-3A26-A179-FA3223086E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C4525C-1117-2F30-BCC3-CA750D107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N4_P2_SEM1_Le visiteur du jardin_E01">
            <a:hlinkClick r:id="" action="ppaction://media"/>
            <a:extLst>
              <a:ext uri="{FF2B5EF4-FFF2-40B4-BE49-F238E27FC236}">
                <a16:creationId xmlns:a16="http://schemas.microsoft.com/office/drawing/2014/main" id="{755B119E-95C2-82FB-7820-2D0CB405B5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7432" y="1982011"/>
            <a:ext cx="7669136" cy="431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5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354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Yasmine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habits, personne, herbe, plante&#10;&#10;Le contenu généré par l’IA peut être incorrect.">
            <a:extLst>
              <a:ext uri="{FF2B5EF4-FFF2-40B4-BE49-F238E27FC236}">
                <a16:creationId xmlns:a16="http://schemas.microsoft.com/office/drawing/2014/main" id="{689ED4BA-05ED-8481-1601-C2CDFC787A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69" r="2962"/>
          <a:stretch>
            <a:fillRect/>
          </a:stretch>
        </p:blipFill>
        <p:spPr>
          <a:xfrm>
            <a:off x="2491198" y="2065283"/>
            <a:ext cx="3591254" cy="366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Yasmine invite son amie Nora à la maison.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243975" y="1624017"/>
            <a:ext cx="710145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Yasmine invite son amie Nora à la maison.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habits, personne, herbe, plante&#10;&#10;Le contenu généré par l’IA peut être incorrect.">
            <a:extLst>
              <a:ext uri="{FF2B5EF4-FFF2-40B4-BE49-F238E27FC236}">
                <a16:creationId xmlns:a16="http://schemas.microsoft.com/office/drawing/2014/main" id="{EDC78DF9-30CC-7657-0566-9B5818BBA3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9" r="2962"/>
          <a:stretch>
            <a:fillRect/>
          </a:stretch>
        </p:blipFill>
        <p:spPr>
          <a:xfrm>
            <a:off x="2952510" y="2753139"/>
            <a:ext cx="3000824" cy="306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57A15-5F6B-12F6-1793-C10CE06F1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057758-F1F9-1658-8C67-AD7E3AF0E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" r="2055"/>
          <a:stretch>
            <a:fillRect/>
          </a:stretch>
        </p:blipFill>
        <p:spPr>
          <a:xfrm>
            <a:off x="3018170" y="2209169"/>
            <a:ext cx="3107659" cy="3188532"/>
          </a:xfrm>
          <a:prstGeom prst="rect">
            <a:avLst/>
          </a:prstGeom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B75E9C5B-DBF5-AE50-00B0-CE33DD6A6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Hamza, le frère de Nora, à Yasmine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3D71BF-732E-2FDC-BE29-A29B5BE85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8696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B945-41A0-DB3B-6B95-30C12AA1F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081E6DE-C5E7-7FB0-9B5A-91F783D3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Hamza dit à Yasmine : - « tu as des frères et des sœurs ? » 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F9E25CE-FD6E-8310-C5F9-85CA0905DD35}"/>
              </a:ext>
            </a:extLst>
          </p:cNvPr>
          <p:cNvSpPr txBox="1">
            <a:spLocks/>
          </p:cNvSpPr>
          <p:nvPr/>
        </p:nvSpPr>
        <p:spPr>
          <a:xfrm>
            <a:off x="670591" y="1681768"/>
            <a:ext cx="780281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dit à Yasmine : « tu as des frères et des sœurs ? »  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8D14759-840E-1AAC-1228-09CA238A9A4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D53B326-81F2-D32E-DC7B-F0DB048B1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36C614-2EBF-E40A-52A4-8D87E7170D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8C925E5-B55E-C6B6-CA7A-B97A6AABAA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" r="2055"/>
          <a:stretch>
            <a:fillRect/>
          </a:stretch>
        </p:blipFill>
        <p:spPr>
          <a:xfrm>
            <a:off x="3162184" y="2810890"/>
            <a:ext cx="2819629" cy="289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54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283E1-83AC-11A2-A21A-11A0A6B3B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85C249B-DE24-4EF0-F8A4-11E4637B4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Yasmine a des frères et des sœurs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E9FC50-C34C-124E-B095-C3B75DB8F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jouet, poupée, fille, intérieur&#10;&#10;Le contenu généré par l’IA peut être incorrect.">
            <a:extLst>
              <a:ext uri="{FF2B5EF4-FFF2-40B4-BE49-F238E27FC236}">
                <a16:creationId xmlns:a16="http://schemas.microsoft.com/office/drawing/2014/main" id="{0469D817-7A42-B226-801A-FAABB9773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422" y="2010191"/>
            <a:ext cx="3275155" cy="341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8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6AE4C-3ED4-E225-B8EA-D001845C7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435A69C-C2E2-1F95-B223-480C852B3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Yasmine a des frères et des sœurs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19A7D5-A480-C7C3-6CDE-D34AB1C50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jouet, poupée, fille, intérieur&#10;&#10;Le contenu généré par l’IA peut être incorrect.">
            <a:extLst>
              <a:ext uri="{FF2B5EF4-FFF2-40B4-BE49-F238E27FC236}">
                <a16:creationId xmlns:a16="http://schemas.microsoft.com/office/drawing/2014/main" id="{0C6E261F-C115-EDDD-DFA1-B09E90296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763" y="2789959"/>
            <a:ext cx="3172474" cy="331204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4B2E89-FCBA-31BE-3C43-545C079F3A39}"/>
              </a:ext>
            </a:extLst>
          </p:cNvPr>
          <p:cNvSpPr txBox="1"/>
          <p:nvPr/>
        </p:nvSpPr>
        <p:spPr>
          <a:xfrm>
            <a:off x="1692000" y="1817369"/>
            <a:ext cx="63229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Oui, Yasmine a un frère et une sœur. </a:t>
            </a:r>
            <a:endParaRPr lang="fr-MA" sz="16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43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A1DFC-B4C6-19CD-5DF8-587807788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2A32810-AEC3-2584-D970-21563AF4F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la sœur de Yasmine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4D3880D-2CBB-CD96-ABA8-ADB7653C7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jouet, poupée, fille, intérieur&#10;&#10;Le contenu généré par l’IA peut être incorrect.">
            <a:extLst>
              <a:ext uri="{FF2B5EF4-FFF2-40B4-BE49-F238E27FC236}">
                <a16:creationId xmlns:a16="http://schemas.microsoft.com/office/drawing/2014/main" id="{CC3DDE28-D32A-1D83-ABDE-0645AB1B7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908" y="2207171"/>
            <a:ext cx="3192183" cy="333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1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5A82E-0882-54C7-9636-3268A192D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6F7AB89-BF9F-59DD-E96E-79ABBAB1B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sœur de Yasmine a les cheveux  longs et lisses.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63B6357-3228-2728-8712-C179200F2A64}"/>
              </a:ext>
            </a:extLst>
          </p:cNvPr>
          <p:cNvSpPr txBox="1">
            <a:spLocks/>
          </p:cNvSpPr>
          <p:nvPr/>
        </p:nvSpPr>
        <p:spPr>
          <a:xfrm>
            <a:off x="1025030" y="1732182"/>
            <a:ext cx="750697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La sœur de Yasmine a les cheveux longs et lisses.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B67B26-753D-2E6A-D619-D1AE7E9B8D2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A7FBF8F-0941-E392-5254-8D658C5EB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B8CF87F-AECC-9224-DFDA-6DD6C5641C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jouet, poupée, fille, intérieur&#10;&#10;Le contenu généré par l’IA peut être incorrect.">
            <a:extLst>
              <a:ext uri="{FF2B5EF4-FFF2-40B4-BE49-F238E27FC236}">
                <a16:creationId xmlns:a16="http://schemas.microsoft.com/office/drawing/2014/main" id="{81C04FC1-0400-83D4-3575-FF36616A0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094" y="2861304"/>
            <a:ext cx="3127811" cy="326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5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5ABD9-6ECC-E0FA-1594-DE6037379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21A1014-6A14-C366-6CD1-3D1DE533F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le petit frère de Yasmine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38E5F3-77C9-6422-5DFB-95809D8B3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 descr="Une image contenant jouet, poupée, fille, intérieur&#10;&#10;Le contenu généré par l’IA peut être incorrect.">
            <a:extLst>
              <a:ext uri="{FF2B5EF4-FFF2-40B4-BE49-F238E27FC236}">
                <a16:creationId xmlns:a16="http://schemas.microsoft.com/office/drawing/2014/main" id="{E87CCDDB-D88A-D914-7505-987696874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207" y="2247411"/>
            <a:ext cx="3159586" cy="329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9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D1CB7-3272-B5DB-B5D6-B6BDB0610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61AF5FB-F9A3-AC9F-C824-948729A7E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petit frère de Yasmine est drôle et il a les cheveux bouclés.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0F7AA3E-F2E6-E110-AF16-04A0BF10C551}"/>
              </a:ext>
            </a:extLst>
          </p:cNvPr>
          <p:cNvSpPr txBox="1">
            <a:spLocks/>
          </p:cNvSpPr>
          <p:nvPr/>
        </p:nvSpPr>
        <p:spPr>
          <a:xfrm>
            <a:off x="-159235" y="1627819"/>
            <a:ext cx="946247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petit frère de Yasmine  est drôle et il a les cheveux bouclés.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3E8D912-5A37-C5AF-CB4D-2A6253E71D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FAC3D30-2B53-9DB3-69D4-94C8749FE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253CAAB-8AFB-D909-0E72-833A68AF2A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jouet, poupée, fille, intérieur&#10;&#10;Le contenu généré par l’IA peut être incorrect.">
            <a:extLst>
              <a:ext uri="{FF2B5EF4-FFF2-40B4-BE49-F238E27FC236}">
                <a16:creationId xmlns:a16="http://schemas.microsoft.com/office/drawing/2014/main" id="{BC852D81-6A2D-F288-9EC2-9129C5A7C8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5714" y="2731236"/>
            <a:ext cx="3373039" cy="352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5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D0C9-1AD6-FCF6-B7F5-CBB5F478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996066A-6591-E373-A250-3457E8F6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voient les enfants devant la porte du garage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D483DC-19E6-0542-B94D-88B71E59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garçon, fille, jouet, habits&#10;&#10;Le contenu généré par l’IA peut être incorrect.">
            <a:extLst>
              <a:ext uri="{FF2B5EF4-FFF2-40B4-BE49-F238E27FC236}">
                <a16:creationId xmlns:a16="http://schemas.microsoft.com/office/drawing/2014/main" id="{C00E9377-3A47-7AE9-F155-E38FFC29D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642" y="2042753"/>
            <a:ext cx="3712716" cy="382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enfants voient des petites traces par terre à côté du pot de fleurs.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74064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enfants voient des petites traces par terre.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garçon, fille, jouet, habits&#10;&#10;Le contenu généré par l’IA peut être incorrect.">
            <a:extLst>
              <a:ext uri="{FF2B5EF4-FFF2-40B4-BE49-F238E27FC236}">
                <a16:creationId xmlns:a16="http://schemas.microsoft.com/office/drawing/2014/main" id="{4D1534AB-D311-EC2F-7632-CB8B3822F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864" y="2742307"/>
            <a:ext cx="3526271" cy="363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2D9AA-7E5C-ED83-E5CD-3A4139882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EC01871-FAA9-15F5-7377-856DB620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les enfants ont trouvé l’animal recherché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A3D2AA-2087-6864-D19D-4E09E8DD3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meubles, arbre, fille, jeune enfant&#10;&#10;Le contenu généré par l’IA peut être incorrect.">
            <a:extLst>
              <a:ext uri="{FF2B5EF4-FFF2-40B4-BE49-F238E27FC236}">
                <a16:creationId xmlns:a16="http://schemas.microsoft.com/office/drawing/2014/main" id="{AE28DCD7-77C7-2BC8-62C6-AF676D0D7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147" y="2005857"/>
            <a:ext cx="4013946" cy="409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4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3BF40-4736-E18F-DA35-03C1A9AE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688EB2-CB5F-25F2-1BD7-7F7853AE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Non, les enfants n’ont pas trouvé l’animal recherché.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6A9DEE3-9979-6109-FB91-45E5FCBE1876}"/>
              </a:ext>
            </a:extLst>
          </p:cNvPr>
          <p:cNvSpPr txBox="1">
            <a:spLocks/>
          </p:cNvSpPr>
          <p:nvPr/>
        </p:nvSpPr>
        <p:spPr>
          <a:xfrm>
            <a:off x="571902" y="1681768"/>
            <a:ext cx="814627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Non, les enfants n’ont pas trouvé l’animal recherché.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412D6DC-0700-0BF5-F10A-759179C890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3F3D752-0AE4-FEA3-1476-49360D23E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C554E7-946B-2E0B-97CE-87F490B9E9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meubles, arbre, fille, jeune enfant&#10;&#10;Le contenu généré par l’IA peut être incorrect.">
            <a:extLst>
              <a:ext uri="{FF2B5EF4-FFF2-40B4-BE49-F238E27FC236}">
                <a16:creationId xmlns:a16="http://schemas.microsoft.com/office/drawing/2014/main" id="{F73206F9-DF69-67AC-5CB8-EDC635E6D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942" y="2868641"/>
            <a:ext cx="3378115" cy="344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0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8EE80B-3185-40C5-3BC2-513031AE7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Cet épisode est terminé. A la semaine prochaine avec une nouvel épisode.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garçon, sourire, fille, habits&#10;&#10;Le contenu généré par l’IA peut être incorrect.">
            <a:extLst>
              <a:ext uri="{FF2B5EF4-FFF2-40B4-BE49-F238E27FC236}">
                <a16:creationId xmlns:a16="http://schemas.microsoft.com/office/drawing/2014/main" id="{F840366F-6C23-6FAF-CC77-08E1A614E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901" y="2155784"/>
            <a:ext cx="6925586" cy="367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la maison,  écrivez trois phrases que vous avez entendues dans le premier épisode de l’histoire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visiteur du jardin ».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358F678-F9FC-7015-79A7-50DDA8C05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E50DC3-6A43-61E4-239F-B6689C3A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FDEDF06-1915-A5DC-E382-AC498EB5C4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9" name="majd_wave">
            <a:hlinkClick r:id="" action="ppaction://media"/>
            <a:extLst>
              <a:ext uri="{FF2B5EF4-FFF2-40B4-BE49-F238E27FC236}">
                <a16:creationId xmlns:a16="http://schemas.microsoft.com/office/drawing/2014/main" id="{B976E4A1-70D0-1D66-8EF1-86FC7EFECCC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42D5F5A-C99F-4DF5-8676-5D4D38AECD8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9784A9E-7057-745B-B7DA-0C6898161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E86A4-9964-261A-0BCE-87B83ECC9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6507</TotalTime>
  <Words>1607</Words>
  <Application>Microsoft Office PowerPoint</Application>
  <PresentationFormat>Affichage à l'écran (4:3)</PresentationFormat>
  <Paragraphs>194</Paragraphs>
  <Slides>67</Slides>
  <Notes>5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67</vt:i4>
      </vt:variant>
    </vt:vector>
  </HeadingPairs>
  <TitlesOfParts>
    <vt:vector size="89" baseType="lpstr">
      <vt:lpstr>Calibri</vt:lpstr>
      <vt:lpstr>Aptos</vt:lpstr>
      <vt:lpstr>Arial</vt:lpstr>
      <vt:lpstr>Dosis</vt:lpstr>
      <vt:lpstr>Dosis SemiBold</vt:lpstr>
      <vt:lpstr>Mistral</vt:lpstr>
      <vt:lpstr>Dosis ExtraBold</vt:lpstr>
      <vt:lpstr>Wingdings</vt:lpstr>
      <vt:lpstr>Dosis Medium</vt:lpstr>
      <vt:lpstr>Aptos Display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3_Conception personnalisée</vt:lpstr>
      <vt:lpstr>1_Env-Enseignant</vt:lpstr>
      <vt:lpstr>Présentation PowerPoint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la leçon de la semaine passée. Soyez attentifs.</vt:lpstr>
      <vt:lpstr>Présentation PowerPoint</vt:lpstr>
      <vt:lpstr>Répétons ensemble : Ensemble – Gentil – Bouclé - Gros – Maigre -  Grand.</vt:lpstr>
      <vt:lpstr>Nous allons jouer au jeu des mots invisibles. </vt:lpstr>
      <vt:lpstr>Présentation PowerPoint</vt:lpstr>
      <vt:lpstr>Observez bien les images. Je vais masquer deux images. Qui veut expliquer la consigne en arabe ? </vt:lpstr>
      <vt:lpstr>Quelles sont les images qui manquent ?</vt:lpstr>
      <vt:lpstr>Les deux images qui manquent sont : sévère et délicieux.</vt:lpstr>
      <vt:lpstr>Nous allons jouer au jeu des mots qui bougent. </vt:lpstr>
      <vt:lpstr>Répétons ensemble : Ensemble – Gentil – Bouclé - Gros – Maigre -  Grand.</vt:lpstr>
      <vt:lpstr>Observez bien. Je vais faire bouger 2 mots. Qui veut expliquer la consigne en arabe ? </vt:lpstr>
      <vt:lpstr>Quels sont les 2 mots qui ont bougé ? </vt:lpstr>
      <vt:lpstr>Les deux mots qui ont bougé sont: gentil et  gros.</vt:lpstr>
      <vt:lpstr>Maintenant nous allons faire de la lecture. Qui veut lire ce paragraphe ? </vt:lpstr>
      <vt:lpstr>Qui veut expliquer ce paragraphe dans sa langue ? </vt:lpstr>
      <vt:lpstr>Qui veut lire la question et y répondre ? </vt:lpstr>
      <vt:lpstr>La réponse est : Walid a les cheveux courts et lisses.</vt:lpstr>
      <vt:lpstr>Qui veut lire ce paragraphe ? </vt:lpstr>
      <vt:lpstr>Qui veut expliquer ce paragraphe dans sa langue ? </vt:lpstr>
      <vt:lpstr>Qui veut lire la question et y répondre ? </vt:lpstr>
      <vt:lpstr>La réponse est : on joue au ballon dans la cour, on prépare des sandwichs et on regarde des dessins animés.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Écrivez sur vos cahiers une phrase correcte en utilisant ces mots. Attention, il faut ajouter d’autres mots pour obtenir une phrase correcte. </vt:lpstr>
      <vt:lpstr>Qui veut lire sa phrase ?</vt:lpstr>
      <vt:lpstr>Corrigez. Une phrase correcte est : on joue au ballon. Je n’oublie pas la majuscule au début de la phrase et le point à la fin.  </vt:lpstr>
      <vt:lpstr>Maintenant, c’est l’activité des questions en rafales. Je vais désigner des élèves au hasard pour répondre. Tenez-vous prêts. </vt:lpstr>
      <vt:lpstr>Comment tu t’appelles ?</vt:lpstr>
      <vt:lpstr>Quel âge as-tu ?</vt:lpstr>
      <vt:lpstr>Tu as un frère ?</vt:lpstr>
      <vt:lpstr>Comment est ton frère ?</vt:lpstr>
      <vt:lpstr>Comment sont ses cheveux ?</vt:lpstr>
      <vt:lpstr>Qu’est-ce que tu aimes faire avec ton frère ?</vt:lpstr>
      <vt:lpstr>Plan de la séance 6</vt:lpstr>
      <vt:lpstr>Aujourd’hui, nous allons découvrir une nouvelle histoire  qui s’appelle : « Le visiteur du jardin ». </vt:lpstr>
      <vt:lpstr>Nous allons découvrir le premier épisode de l’histoire Le visiteur du jardin . Est-ce que vous êtes prêts ? Ecoutez bien. </vt:lpstr>
      <vt:lpstr>Lecture de la vidéo.</vt:lpstr>
      <vt:lpstr>Nous allons écouter l’histoire une deuxième fois. Soyez attentifs.</vt:lpstr>
      <vt:lpstr>Lecture de la vidéo.</vt:lpstr>
      <vt:lpstr>Que fait Yasmine ? Qui veut répondre ?  </vt:lpstr>
      <vt:lpstr>Yasmine invite son amie Nora à la maison.</vt:lpstr>
      <vt:lpstr>Que dit Hamza, le frère de Nora, à Yasmine ? Qui veut répondre ?  </vt:lpstr>
      <vt:lpstr>Hamza dit à Yasmine : - « tu as des frères et des sœurs ? » .</vt:lpstr>
      <vt:lpstr>Est-ce que Yasmine a des frères et des sœurs ? Qui veut répondre ?  </vt:lpstr>
      <vt:lpstr>Est-ce que Yasmine a des frères et des sœurs ? Qui veut répondre ?  </vt:lpstr>
      <vt:lpstr>Comment est la sœur de Yasmine ? Qui veut répondre ?  </vt:lpstr>
      <vt:lpstr>La sœur de Yasmine a les cheveux  longs et lisses.</vt:lpstr>
      <vt:lpstr>Comment est le petit frère de Yasmine ? Qui veut répondre ?  </vt:lpstr>
      <vt:lpstr>Le petit frère de Yasmine est drôle et il a les cheveux bouclés. </vt:lpstr>
      <vt:lpstr>Que voient les enfants devant la porte du garage ? Qui veut répondre ?  </vt:lpstr>
      <vt:lpstr>Les enfants voient des petites traces par terre à côté du pot de fleurs.</vt:lpstr>
      <vt:lpstr>Est-ce que les enfants ont trouvé l’animal recherché ? Qui veut répondre ?  </vt:lpstr>
      <vt:lpstr>Non, les enfants n’ont pas trouvé l’animal recherché.</vt:lpstr>
      <vt:lpstr>Cet épisode est terminé. A la semaine prochaine avec une nouvel épisode.</vt:lpstr>
      <vt:lpstr>A la maison,  écrivez trois phrases que vous avez entendues dans le premier épisode de l’histoire « Le visiteur du jardin ».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16</cp:revision>
  <cp:lastPrinted>2025-08-13T10:11:39Z</cp:lastPrinted>
  <dcterms:created xsi:type="dcterms:W3CDTF">2025-08-01T12:31:49Z</dcterms:created>
  <dcterms:modified xsi:type="dcterms:W3CDTF">2025-12-13T17:37:21Z</dcterms:modified>
</cp:coreProperties>
</file>