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7" r:id="rId9"/>
    <p:sldMasterId id="2147483772" r:id="rId10"/>
  </p:sldMasterIdLst>
  <p:notesMasterIdLst>
    <p:notesMasterId r:id="rId65"/>
  </p:notesMasterIdLst>
  <p:sldIdLst>
    <p:sldId id="256" r:id="rId11"/>
    <p:sldId id="1029" r:id="rId12"/>
    <p:sldId id="705" r:id="rId13"/>
    <p:sldId id="847" r:id="rId14"/>
    <p:sldId id="1038" r:id="rId15"/>
    <p:sldId id="864" r:id="rId16"/>
    <p:sldId id="779" r:id="rId17"/>
    <p:sldId id="1084" r:id="rId18"/>
    <p:sldId id="1048" r:id="rId19"/>
    <p:sldId id="1082" r:id="rId20"/>
    <p:sldId id="1083" r:id="rId21"/>
    <p:sldId id="780" r:id="rId22"/>
    <p:sldId id="884" r:id="rId23"/>
    <p:sldId id="887" r:id="rId24"/>
    <p:sldId id="1066" r:id="rId25"/>
    <p:sldId id="888" r:id="rId26"/>
    <p:sldId id="800" r:id="rId27"/>
    <p:sldId id="814" r:id="rId28"/>
    <p:sldId id="819" r:id="rId29"/>
    <p:sldId id="820" r:id="rId30"/>
    <p:sldId id="1069" r:id="rId31"/>
    <p:sldId id="1053" r:id="rId32"/>
    <p:sldId id="1054" r:id="rId33"/>
    <p:sldId id="853" r:id="rId34"/>
    <p:sldId id="1055" r:id="rId35"/>
    <p:sldId id="1056" r:id="rId36"/>
    <p:sldId id="1057" r:id="rId37"/>
    <p:sldId id="855" r:id="rId38"/>
    <p:sldId id="831" r:id="rId39"/>
    <p:sldId id="856" r:id="rId40"/>
    <p:sldId id="1050" r:id="rId41"/>
    <p:sldId id="805" r:id="rId42"/>
    <p:sldId id="653" r:id="rId43"/>
    <p:sldId id="835" r:id="rId44"/>
    <p:sldId id="837" r:id="rId45"/>
    <p:sldId id="839" r:id="rId46"/>
    <p:sldId id="866" r:id="rId47"/>
    <p:sldId id="858" r:id="rId48"/>
    <p:sldId id="834" r:id="rId49"/>
    <p:sldId id="836" r:id="rId50"/>
    <p:sldId id="865" r:id="rId51"/>
    <p:sldId id="857" r:id="rId52"/>
    <p:sldId id="1044" r:id="rId53"/>
    <p:sldId id="1045" r:id="rId54"/>
    <p:sldId id="1046" r:id="rId55"/>
    <p:sldId id="1047" r:id="rId56"/>
    <p:sldId id="1073" r:id="rId57"/>
    <p:sldId id="1074" r:id="rId58"/>
    <p:sldId id="1075" r:id="rId59"/>
    <p:sldId id="1076" r:id="rId60"/>
    <p:sldId id="817" r:id="rId61"/>
    <p:sldId id="818" r:id="rId62"/>
    <p:sldId id="843" r:id="rId63"/>
    <p:sldId id="679" r:id="rId64"/>
  </p:sldIdLst>
  <p:sldSz cx="9144000" cy="6858000" type="screen4x3"/>
  <p:notesSz cx="6735763" cy="9866313"/>
  <p:embeddedFontLst>
    <p:embeddedFont>
      <p:font typeface="Dosis" panose="02010703020202060003" pitchFamily="2" charset="0"/>
      <p:regular r:id="rId66"/>
      <p:bold r:id="rId67"/>
    </p:embeddedFont>
    <p:embeddedFont>
      <p:font typeface="Dosis ExtraBold" pitchFamily="2" charset="0"/>
      <p:bold r:id="rId68"/>
    </p:embeddedFont>
    <p:embeddedFont>
      <p:font typeface="Dosis Medium" pitchFamily="2" charset="0"/>
      <p:regular r:id="rId69"/>
      <p:bold r:id="rId70"/>
    </p:embeddedFont>
    <p:embeddedFont>
      <p:font typeface="Dosis SemiBold" panose="02010703020202060003" pitchFamily="2" charset="0"/>
      <p:regular r:id="rId71"/>
      <p:bold r:id="rId72"/>
    </p:embeddedFont>
    <p:embeddedFont>
      <p:font typeface="Mistral" panose="03090702030407020403" pitchFamily="66" charset="0"/>
      <p:regular r:id="rId7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239" userDrawn="1">
          <p15:clr>
            <a:srgbClr val="A4A3A4"/>
          </p15:clr>
        </p15:guide>
        <p15:guide id="2" pos="453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9E8E8"/>
    <a:srgbClr val="E13B82"/>
    <a:srgbClr val="424D7B"/>
    <a:srgbClr val="00ACA4"/>
    <a:srgbClr val="565F88"/>
    <a:srgbClr val="E84234"/>
    <a:srgbClr val="F26553"/>
    <a:srgbClr val="FEF1E3"/>
    <a:srgbClr val="00ADA4"/>
    <a:srgbClr val="2AB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97" autoAdjust="0"/>
    <p:restoredTop sz="94620" autoAdjust="0"/>
  </p:normalViewPr>
  <p:slideViewPr>
    <p:cSldViewPr snapToGrid="0">
      <p:cViewPr varScale="1">
        <p:scale>
          <a:sx n="82" d="100"/>
          <a:sy n="82" d="100"/>
        </p:scale>
        <p:origin x="1325" y="72"/>
      </p:cViewPr>
      <p:guideLst>
        <p:guide pos="5239"/>
        <p:guide pos="453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font" Target="fonts/font3.fntdata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font" Target="fonts/font1.fntdata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1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font" Target="fonts/font4.fntdata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1.xml"/><Relationship Id="rId72" Type="http://schemas.openxmlformats.org/officeDocument/2006/relationships/font" Target="fonts/font7.fntdata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font" Target="fonts/font2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font" Target="fonts/font5.fntdata"/><Relationship Id="rId75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notesMaster" Target="notesMasters/notesMaster1.xml"/><Relationship Id="rId73" Type="http://schemas.openxmlformats.org/officeDocument/2006/relationships/font" Target="fonts/font8.fntdata"/><Relationship Id="rId78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71" Type="http://schemas.openxmlformats.org/officeDocument/2006/relationships/font" Target="fonts/font6.fntdata"/><Relationship Id="rId2" Type="http://schemas.openxmlformats.org/officeDocument/2006/relationships/customXml" Target="../customXml/item2.xml"/><Relationship Id="rId29" Type="http://schemas.openxmlformats.org/officeDocument/2006/relationships/slide" Target="slides/slide19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28/12/2025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91F854F-C2FC-AF4D-25B0-67E7B33097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5" b="4691"/>
          <a:stretch>
            <a:fillRect/>
          </a:stretch>
        </p:blipFill>
        <p:spPr>
          <a:xfrm>
            <a:off x="0" y="30480"/>
            <a:ext cx="9144000" cy="682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136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3">
            <a:extLst>
              <a:ext uri="{FF2B5EF4-FFF2-40B4-BE49-F238E27FC236}">
                <a16:creationId xmlns:a16="http://schemas.microsoft.com/office/drawing/2014/main" id="{D8A3F1A0-5401-5371-C464-CD8FCF11AD6B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488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126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69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026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780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498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52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49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499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387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17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04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06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28/12/2025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51404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28/12/2025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184570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28/12/2025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06077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28/12/2025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69540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28/12/2025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7747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28/12/2025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41158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28/12/2025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63897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28/12/2025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113972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28/12/2025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98391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28/12/2025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620061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28/12/2025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8471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image" Target="../media/image8.jpg"/><Relationship Id="rId2" Type="http://schemas.openxmlformats.org/officeDocument/2006/relationships/slideLayout" Target="../slideLayouts/slideLayout10.xml"/><Relationship Id="rId16" Type="http://schemas.openxmlformats.org/officeDocument/2006/relationships/theme" Target="../theme/theme3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jp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38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4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8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  <p:sldLayoutId id="2147483770" r:id="rId1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6397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28/12/2025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582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7.png"/><Relationship Id="rId7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4.png"/><Relationship Id="rId5" Type="http://schemas.openxmlformats.org/officeDocument/2006/relationships/image" Target="../media/image43.gif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8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2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3.png"/><Relationship Id="rId5" Type="http://schemas.openxmlformats.org/officeDocument/2006/relationships/image" Target="../media/image42.png"/><Relationship Id="rId4" Type="http://schemas.openxmlformats.org/officeDocument/2006/relationships/image" Target="../media/image43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2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10" Type="http://schemas.openxmlformats.org/officeDocument/2006/relationships/image" Target="../media/image27.png"/><Relationship Id="rId9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4.xml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0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9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7" Type="http://schemas.openxmlformats.org/officeDocument/2006/relationships/image" Target="../media/image39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8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7.xml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0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9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9.png"/><Relationship Id="rId5" Type="http://schemas.openxmlformats.org/officeDocument/2006/relationships/image" Target="../media/image60.png"/><Relationship Id="rId4" Type="http://schemas.openxmlformats.org/officeDocument/2006/relationships/image" Target="../media/image430.png"/></Relationships>
</file>

<file path=ppt/slides/_rels/slide39.xml.rels><?xml version="1.0" encoding="UTF-8" standalone="yes"?>
<Relationships xmlns="http://schemas.openxmlformats.org/package/2006/relationships"><Relationship Id="rId7" Type="http://schemas.openxmlformats.org/officeDocument/2006/relationships/image" Target="../media/image38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8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11.xml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0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9" Type="http://schemas.openxmlformats.org/officeDocument/2006/relationships/image" Target="../media/image60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8.png"/><Relationship Id="rId5" Type="http://schemas.openxmlformats.org/officeDocument/2006/relationships/image" Target="../media/image60.png"/><Relationship Id="rId4" Type="http://schemas.openxmlformats.org/officeDocument/2006/relationships/image" Target="../media/image430.png"/></Relationships>
</file>

<file path=ppt/slides/_rels/slide43.xml.rels><?xml version="1.0" encoding="UTF-8" standalone="yes"?>
<Relationships xmlns="http://schemas.openxmlformats.org/package/2006/relationships"><Relationship Id="rId7" Type="http://schemas.openxmlformats.org/officeDocument/2006/relationships/image" Target="../media/image35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8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15.xml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0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9" Type="http://schemas.openxmlformats.org/officeDocument/2006/relationships/image" Target="../media/image60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5.png"/><Relationship Id="rId5" Type="http://schemas.openxmlformats.org/officeDocument/2006/relationships/image" Target="../media/image60.png"/><Relationship Id="rId4" Type="http://schemas.openxmlformats.org/officeDocument/2006/relationships/image" Target="../media/image43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8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19.xml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0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9" Type="http://schemas.openxmlformats.org/officeDocument/2006/relationships/image" Target="../media/image60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60.png"/><Relationship Id="rId4" Type="http://schemas.openxmlformats.org/officeDocument/2006/relationships/image" Target="../media/image4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6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7" Type="http://schemas.openxmlformats.org/officeDocument/2006/relationships/image" Target="../media/image62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53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63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4.png"/><Relationship Id="rId5" Type="http://schemas.openxmlformats.org/officeDocument/2006/relationships/slideLayout" Target="../slideLayouts/slideLayout34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E6D898-2372-4ED4-AD09-0E63BF4F62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31C2318E-890D-4060-807D-3EA52B9B7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056" y="2483222"/>
            <a:ext cx="1566526" cy="2671483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FA4DD0-C673-4FB2-AE44-081567BF8BBF}"/>
              </a:ext>
            </a:extLst>
          </p:cNvPr>
          <p:cNvGrpSpPr/>
          <p:nvPr/>
        </p:nvGrpSpPr>
        <p:grpSpPr>
          <a:xfrm>
            <a:off x="3665965" y="2483222"/>
            <a:ext cx="3115030" cy="2671483"/>
            <a:chOff x="-31423" y="-53337"/>
            <a:chExt cx="9015895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80769B6-0823-4B06-8104-CD6B04592F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423" y="-53337"/>
              <a:ext cx="4635017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434BEAF6-8043-4F8C-A859-9CD573F9B8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0445" y="-53337"/>
              <a:ext cx="4534027" cy="6858000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54AA0C0-10F3-4F5A-BF4E-04F9A89CC9BE}"/>
              </a:ext>
            </a:extLst>
          </p:cNvPr>
          <p:cNvGrpSpPr/>
          <p:nvPr/>
        </p:nvGrpSpPr>
        <p:grpSpPr>
          <a:xfrm>
            <a:off x="376010" y="2483222"/>
            <a:ext cx="3142844" cy="2671483"/>
            <a:chOff x="-4940533" y="-53337"/>
            <a:chExt cx="9096398" cy="685800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1EA17AA2-0971-48CE-85B6-2F9C4BE82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940533" y="-53337"/>
              <a:ext cx="4553582" cy="6858000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BF4F23F3-856E-4DC7-9A65-36B5DEC9B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06296" y="-53337"/>
              <a:ext cx="4562161" cy="68046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300" y="1119413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Point de langue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691639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A0C4F78-66B1-85DB-62FE-AB32821E248D}"/>
              </a:ext>
            </a:extLst>
          </p:cNvPr>
          <p:cNvSpPr/>
          <p:nvPr/>
        </p:nvSpPr>
        <p:spPr>
          <a:xfrm>
            <a:off x="828000" y="3797892"/>
            <a:ext cx="3420000" cy="889829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814762" y="3867307"/>
            <a:ext cx="3613238" cy="810588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Oral – Acte de parole</a:t>
            </a:r>
          </a:p>
          <a:p>
            <a:pPr lvl="0">
              <a:defRPr/>
            </a:pPr>
            <a:r>
              <a:rPr lang="fr-FR" dirty="0"/>
              <a:t>Lecture – Graphèmes : er - et - </a:t>
            </a:r>
            <a:r>
              <a:rPr lang="fr-FR" dirty="0" err="1"/>
              <a:t>ez</a:t>
            </a:r>
            <a:r>
              <a:rPr lang="fr-FR" dirty="0"/>
              <a:t>- es. </a:t>
            </a:r>
          </a:p>
          <a:p>
            <a:pPr lvl="0">
              <a:defRPr/>
            </a:pPr>
            <a:r>
              <a:rPr lang="fr-FR" dirty="0"/>
              <a:t>Ecriture – Graphèmes : er - et - </a:t>
            </a:r>
            <a:r>
              <a:rPr lang="fr-FR" dirty="0" err="1"/>
              <a:t>ez</a:t>
            </a:r>
            <a:r>
              <a:rPr lang="fr-FR" dirty="0"/>
              <a:t>- es.</a:t>
            </a: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1293755-6AF3-429E-701A-AC3A2F6019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192797" y="21524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Poser la question : « Qu’est-ce que tu aimes faire à l’école ? 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9" name="Espace réservé du texte 12">
            <a:extLst>
              <a:ext uri="{FF2B5EF4-FFF2-40B4-BE49-F238E27FC236}">
                <a16:creationId xmlns:a16="http://schemas.microsoft.com/office/drawing/2014/main" id="{892EE380-A38B-92FB-E143-31DDD68E72C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2797" y="4028135"/>
            <a:ext cx="4960805" cy="756000"/>
          </a:xfrm>
        </p:spPr>
        <p:txBody>
          <a:bodyPr/>
          <a:lstStyle/>
          <a:p>
            <a:r>
              <a:rPr lang="fr-FR" sz="1400" dirty="0"/>
              <a:t>Lecture des graphèmes (er - et - </a:t>
            </a:r>
            <a:r>
              <a:rPr lang="fr-FR" sz="1400" dirty="0" err="1"/>
              <a:t>ez</a:t>
            </a:r>
            <a:r>
              <a:rPr lang="fr-FR" sz="1400" dirty="0"/>
              <a:t>- es) </a:t>
            </a:r>
            <a:endParaRPr lang="fr-MA" sz="1400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F94B371D-3E1D-2CD2-1782-B60D9F8EB05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Ecriture des graphèmes (er - et - </a:t>
            </a:r>
            <a:r>
              <a:rPr lang="fr-FR" sz="1400" dirty="0" err="1"/>
              <a:t>ez</a:t>
            </a:r>
            <a:r>
              <a:rPr lang="fr-FR" sz="1400" dirty="0"/>
              <a:t>- es)</a:t>
            </a:r>
            <a:endParaRPr lang="fr-MA" sz="1400" dirty="0"/>
          </a:p>
        </p:txBody>
      </p:sp>
      <p:pic>
        <p:nvPicPr>
          <p:cNvPr id="10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2DEA49F-63D4-2615-D31E-4269C8DC196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6691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805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56F9B229-2142-00FF-FC9E-93D9F70129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3" name="majd_wave">
            <a:hlinkClick r:id="" action="ppaction://media"/>
            <a:extLst>
              <a:ext uri="{FF2B5EF4-FFF2-40B4-BE49-F238E27FC236}">
                <a16:creationId xmlns:a16="http://schemas.microsoft.com/office/drawing/2014/main" id="{612BFF91-2E22-0294-A151-E4D170349EE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75387" y="2362199"/>
            <a:ext cx="1996613" cy="3549535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4AF7DE-C021-1CBB-B7DD-52C9EFC7643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6F25FE5-0F71-6D01-C44B-A4FC41907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ED0E36-872A-7A15-81B2-A0F5AA0011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La lecture – L’écriture – Le dessin – Le coloriage – Un jouet – Des lacets.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  <a:latin typeface="Dosis "/>
              </a:rPr>
              <a:t>La</a:t>
            </a:r>
            <a:r>
              <a:rPr lang="fr-MA" dirty="0"/>
              <a:t> lecture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5" y="3740420"/>
            <a:ext cx="1800000" cy="360000"/>
          </a:xfrm>
        </p:spPr>
        <p:txBody>
          <a:bodyPr/>
          <a:lstStyle/>
          <a:p>
            <a:r>
              <a:rPr lang="fr-MA" dirty="0"/>
              <a:t>L’écriture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"/>
              </a:rPr>
              <a:t>Le</a:t>
            </a:r>
            <a:r>
              <a:rPr lang="fr-MA" dirty="0"/>
              <a:t> dessin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/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0791" y="6098285"/>
            <a:ext cx="1800000" cy="360000"/>
          </a:xfrm>
        </p:spPr>
        <p:txBody>
          <a:bodyPr/>
          <a:lstStyle/>
          <a:p>
            <a:r>
              <a:rPr lang="fr-FR" dirty="0"/>
              <a:t>Des lacets</a:t>
            </a:r>
            <a:endParaRPr lang="fr-MA" dirty="0"/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FR" dirty="0"/>
              <a:t> histoire</a:t>
            </a:r>
            <a:endParaRPr lang="fr-MA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C24520F-8B6F-4BC0-8E10-8DE6019614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275" y="1868420"/>
            <a:ext cx="1711300" cy="187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D90D7F4-01F3-434F-A79D-5F9AD71591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22" y="1877092"/>
            <a:ext cx="1711300" cy="1872000"/>
          </a:xfrm>
          <a:prstGeom prst="rect">
            <a:avLst/>
          </a:prstGeom>
        </p:spPr>
      </p:pic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"/>
              </a:rPr>
              <a:t>Un</a:t>
            </a:r>
            <a:r>
              <a:rPr lang="fr-FR" dirty="0"/>
              <a:t> jouet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87A3B0D-E274-468E-AA68-8A15C2418B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791" y="1875154"/>
            <a:ext cx="1711300" cy="187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4EE61F2-22E2-45A0-BF3A-BFE0415AD2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625" y="4314446"/>
            <a:ext cx="1713166" cy="187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FDAE180-17B9-47D6-BB2B-E0881C93B7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059" y="4314446"/>
            <a:ext cx="1713154" cy="187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9535611-BC2C-450D-8FBB-D97D7DCA3A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794" y="4314446"/>
            <a:ext cx="1711297" cy="1872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C55658B0-5D38-4CCF-8BAD-ED5919D3FADC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6BBD1E4A-4427-4489-B29D-75393D3C32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BB66E9F-546F-4359-AF09-D690698A5E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137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38DC0CE-41F5-4E6D-9C1F-97005110DD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275" y="1868420"/>
            <a:ext cx="1711300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55D249A-B05E-47E5-8C2E-F9B2A1D3E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22" y="1877092"/>
            <a:ext cx="1711300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5D421E7-24A2-4E25-AA18-6B66B9DA60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791" y="1875154"/>
            <a:ext cx="1711300" cy="187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B5C2E2C-7CA4-4787-BCCD-D673565B36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625" y="4314446"/>
            <a:ext cx="1713166" cy="187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E86BC95-0032-4086-80D6-91382EB685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059" y="4314446"/>
            <a:ext cx="1713154" cy="187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F00A546-45C4-4989-8874-628126F14E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794" y="4314446"/>
            <a:ext cx="1711297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1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41EF860-CD71-435F-A680-82A1B806B62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9D6E9364-EBE0-4C83-9A3B-E707EB0EB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F2190FA-760A-48C9-B1ED-34ECFBF9F7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0" name="Espace réservé du texte 6">
            <a:extLst>
              <a:ext uri="{FF2B5EF4-FFF2-40B4-BE49-F238E27FC236}">
                <a16:creationId xmlns:a16="http://schemas.microsoft.com/office/drawing/2014/main" id="{5B01E18E-1ABA-468B-B8A3-7AD6FF5289C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61734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"/>
              </a:rPr>
              <a:t>Le</a:t>
            </a:r>
            <a:r>
              <a:rPr lang="fr-MA" dirty="0"/>
              <a:t> boulanger</a:t>
            </a:r>
          </a:p>
        </p:txBody>
      </p:sp>
      <p:sp>
        <p:nvSpPr>
          <p:cNvPr id="32" name="Espace réservé du texte 8">
            <a:extLst>
              <a:ext uri="{FF2B5EF4-FFF2-40B4-BE49-F238E27FC236}">
                <a16:creationId xmlns:a16="http://schemas.microsoft.com/office/drawing/2014/main" id="{A90B88BE-2385-4016-BD48-6AE06ED1655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90779" y="3740420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"/>
              </a:rPr>
              <a:t>Le </a:t>
            </a:r>
            <a:r>
              <a:rPr lang="fr-MA" dirty="0"/>
              <a:t>nez </a:t>
            </a:r>
          </a:p>
        </p:txBody>
      </p:sp>
      <p:sp>
        <p:nvSpPr>
          <p:cNvPr id="34" name="Espace réservé du texte 8">
            <a:extLst>
              <a:ext uri="{FF2B5EF4-FFF2-40B4-BE49-F238E27FC236}">
                <a16:creationId xmlns:a16="http://schemas.microsoft.com/office/drawing/2014/main" id="{0ED3D69F-50DD-4B16-A1F4-5881EFE55686}"/>
              </a:ext>
            </a:extLst>
          </p:cNvPr>
          <p:cNvSpPr txBox="1">
            <a:spLocks/>
          </p:cNvSpPr>
          <p:nvPr/>
        </p:nvSpPr>
        <p:spPr>
          <a:xfrm>
            <a:off x="5954061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"/>
              </a:rPr>
              <a:t>Un </a:t>
            </a:r>
            <a:r>
              <a:rPr lang="fr-MA" dirty="0"/>
              <a:t>bonnet </a:t>
            </a:r>
          </a:p>
        </p:txBody>
      </p:sp>
      <p:sp>
        <p:nvSpPr>
          <p:cNvPr id="36" name="Espace réservé du texte 10">
            <a:extLst>
              <a:ext uri="{FF2B5EF4-FFF2-40B4-BE49-F238E27FC236}">
                <a16:creationId xmlns:a16="http://schemas.microsoft.com/office/drawing/2014/main" id="{365BBDBD-098A-4041-9248-8A130AAE358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"/>
              </a:rPr>
              <a:t>Le </a:t>
            </a:r>
            <a:r>
              <a:rPr lang="fr-MA" dirty="0"/>
              <a:t>dîner </a:t>
            </a:r>
          </a:p>
        </p:txBody>
      </p:sp>
      <p:sp>
        <p:nvSpPr>
          <p:cNvPr id="37" name="Espace réservé du texte 14">
            <a:extLst>
              <a:ext uri="{FF2B5EF4-FFF2-40B4-BE49-F238E27FC236}">
                <a16:creationId xmlns:a16="http://schemas.microsoft.com/office/drawing/2014/main" id="{71680A64-56A8-4EE9-A1CD-186AFA69212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0791" y="6098285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"/>
              </a:rPr>
              <a:t>Le</a:t>
            </a:r>
            <a:r>
              <a:rPr lang="fr-FR" dirty="0"/>
              <a:t> goûter</a:t>
            </a:r>
            <a:endParaRPr lang="fr-MA" dirty="0"/>
          </a:p>
        </p:txBody>
      </p:sp>
      <p:sp>
        <p:nvSpPr>
          <p:cNvPr id="38" name="Espace réservé du texte 6">
            <a:extLst>
              <a:ext uri="{FF2B5EF4-FFF2-40B4-BE49-F238E27FC236}">
                <a16:creationId xmlns:a16="http://schemas.microsoft.com/office/drawing/2014/main" id="{46D74BDE-4600-47C1-8FAB-FFBBD7A24BBB}"/>
              </a:ext>
            </a:extLst>
          </p:cNvPr>
          <p:cNvSpPr txBox="1">
            <a:spLocks/>
          </p:cNvSpPr>
          <p:nvPr/>
        </p:nvSpPr>
        <p:spPr>
          <a:xfrm>
            <a:off x="1083643" y="6086200"/>
            <a:ext cx="17113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Violet</a:t>
            </a:r>
            <a:endParaRPr lang="fr-MA" dirty="0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8320BC6E-2ADC-49EA-8B02-140D30C18A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733" y="1940328"/>
            <a:ext cx="1711300" cy="1872000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349A3A07-45A5-46D7-ACC1-BDD57540A9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879" y="4310611"/>
            <a:ext cx="1711300" cy="1872000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54CC775-34FC-4FEA-BE4F-B87247DCEC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879" y="1938190"/>
            <a:ext cx="1711300" cy="1872000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0FC29090-23E4-4C81-ACAC-F6C192DE3A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3" y="4310611"/>
            <a:ext cx="1711300" cy="1872000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6D4E24A1-EEEB-4F8F-AB0C-4C78F52391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3" y="1929170"/>
            <a:ext cx="1711300" cy="1872000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59415CCE-C034-4E47-8A20-EC59ECA5C3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885" y="4310611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9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nommer les images ? </a:t>
            </a:r>
          </a:p>
        </p:txBody>
      </p:sp>
      <p:pic>
        <p:nvPicPr>
          <p:cNvPr id="2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56E0CAE-2D4E-4E97-BFCD-7DFDD9720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56849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130AB5-FDEC-4E3E-9FAF-35F08C7930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733" y="1940328"/>
            <a:ext cx="1711300" cy="187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7AAB99F-F258-4A90-99A4-7CCCA1C8BC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879" y="4310611"/>
            <a:ext cx="1711300" cy="187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990AA99-DE8B-493A-AF86-F1AA4FA884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879" y="1938190"/>
            <a:ext cx="1711300" cy="187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BAAA5F9-C2CD-42B1-ADD8-A81F3146CB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3" y="4310611"/>
            <a:ext cx="1711300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00B625E-82F9-4675-932B-A77514DBB2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3" y="1929170"/>
            <a:ext cx="1711300" cy="187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07FE637-50F4-4E85-8211-61C7735E6D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885" y="4310611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09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passe à l’activité de l’oral. Nous allons apprendre à poser une question avec Majd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77D9DE-896F-D2B9-0CE4-36B189CB6FD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EA9986E-78CA-2D4E-3F8E-DCBEF68AC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5AA253-7F2F-6FA9-CE36-B883519640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7" name="FR_N2_P2_W3_S2_AdP_P01">
            <a:hlinkClick r:id="" action="ppaction://media"/>
            <a:extLst>
              <a:ext uri="{FF2B5EF4-FFF2-40B4-BE49-F238E27FC236}">
                <a16:creationId xmlns:a16="http://schemas.microsoft.com/office/drawing/2014/main" id="{C19A0A4B-6745-450F-BFA2-334307BB0565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2163" y="2490788"/>
            <a:ext cx="7559675" cy="3297237"/>
          </a:xfrm>
        </p:spPr>
      </p:pic>
    </p:spTree>
    <p:extLst>
      <p:ext uri="{BB962C8B-B14F-4D97-AF65-F5344CB8AC3E}">
        <p14:creationId xmlns:p14="http://schemas.microsoft.com/office/powerpoint/2010/main" val="192406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77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477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279A886-0C1F-A12B-8761-0B7FED76319C}"/>
              </a:ext>
            </a:extLst>
          </p:cNvPr>
          <p:cNvSpPr/>
          <p:nvPr/>
        </p:nvSpPr>
        <p:spPr>
          <a:xfrm>
            <a:off x="699426" y="3429000"/>
            <a:ext cx="2406381" cy="252571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836512" y="2843448"/>
            <a:ext cx="4887827" cy="32585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6677B6-AC3E-D4DD-841E-77D23A303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À votre tour. Qui veut poser la question en français ? 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03EC2E4-EBF4-50E6-2622-573F75232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4852" y="2178926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3A16EE4-4C6F-01E8-4800-2D676F5D6D7E}"/>
              </a:ext>
            </a:extLst>
          </p:cNvPr>
          <p:cNvSpPr txBox="1"/>
          <p:nvPr/>
        </p:nvSpPr>
        <p:spPr>
          <a:xfrm>
            <a:off x="699426" y="3615999"/>
            <a:ext cx="21880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 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Qu’est-ce que tu aimes faire à ______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? </a:t>
            </a:r>
          </a:p>
        </p:txBody>
      </p:sp>
      <p:pic>
        <p:nvPicPr>
          <p:cNvPr id="3" name="Image 2" descr="Une image contenant bâtiment&#10;&#10;Le contenu généré par l’IA peut être incorrect.">
            <a:extLst>
              <a:ext uri="{FF2B5EF4-FFF2-40B4-BE49-F238E27FC236}">
                <a16:creationId xmlns:a16="http://schemas.microsoft.com/office/drawing/2014/main" id="{7F4C5999-3A86-233D-DF6A-A9A2A09B017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50258" y="4437633"/>
            <a:ext cx="1209844" cy="100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24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B4048EA-C603-3C4B-FCD6-9FD29F5E8322}"/>
              </a:ext>
            </a:extLst>
          </p:cNvPr>
          <p:cNvSpPr/>
          <p:nvPr/>
        </p:nvSpPr>
        <p:spPr>
          <a:xfrm>
            <a:off x="5764306" y="3463824"/>
            <a:ext cx="2575653" cy="252571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180826" y="2843448"/>
            <a:ext cx="4887827" cy="32585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6677B6-AC3E-D4DD-841E-77D23A303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Qui veut poser la question en français</a:t>
            </a:r>
            <a:r>
              <a:rPr lang="fr-FR" b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?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98DEE68-5807-4D4B-906B-964C03D149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86505">
            <a:off x="5044996" y="2080548"/>
            <a:ext cx="1219370" cy="108600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289FB33-3D09-4FA2-A273-73621C6F563E}"/>
              </a:ext>
            </a:extLst>
          </p:cNvPr>
          <p:cNvSpPr txBox="1"/>
          <p:nvPr/>
        </p:nvSpPr>
        <p:spPr>
          <a:xfrm>
            <a:off x="5853953" y="3677555"/>
            <a:ext cx="23397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 Qu’est-ce que tu aimes faire à _______  ?</a:t>
            </a:r>
          </a:p>
        </p:txBody>
      </p:sp>
      <p:pic>
        <p:nvPicPr>
          <p:cNvPr id="3" name="Image 2" descr="Une image contenant bâtiment, fenêtre, maison, propriété&#10;&#10;Le contenu généré par l’IA peut être incorrect.">
            <a:extLst>
              <a:ext uri="{FF2B5EF4-FFF2-40B4-BE49-F238E27FC236}">
                <a16:creationId xmlns:a16="http://schemas.microsoft.com/office/drawing/2014/main" id="{A6E37E0A-DEDC-74D0-8551-E270C8A708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68171" y="4726681"/>
            <a:ext cx="1267002" cy="100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8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pose la question à son voisin.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554010C-6F2E-929F-88A0-9D562BE4818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EA0E314-1312-B4AD-8C68-DBE0E9C79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91ABA2-FCCF-1EC8-954D-5CBE862A5B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594008" y="2944633"/>
            <a:ext cx="3955983" cy="26373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7351" y="2244906"/>
            <a:ext cx="1218404" cy="110278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3A8443-8721-BD8F-6DBC-BC0C8EC781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226" y="2252068"/>
            <a:ext cx="1219370" cy="108600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84176B4-A45E-468F-A553-E56143093AFB}"/>
              </a:ext>
            </a:extLst>
          </p:cNvPr>
          <p:cNvSpPr txBox="1"/>
          <p:nvPr/>
        </p:nvSpPr>
        <p:spPr>
          <a:xfrm>
            <a:off x="342635" y="3847795"/>
            <a:ext cx="2629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 </a:t>
            </a:r>
            <a:r>
              <a:rPr lang="fr-FR" sz="2400" b="1" dirty="0">
                <a:solidFill>
                  <a:srgbClr val="445C80"/>
                </a:solidFill>
                <a:latin typeface="Dosis SemiBold" pitchFamily="2" charset="0"/>
              </a:rPr>
              <a:t> Qu’est-ce que tu aimes faire à _________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45C8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092FB28-B074-4016-A096-09346620A126}"/>
              </a:ext>
            </a:extLst>
          </p:cNvPr>
          <p:cNvSpPr txBox="1"/>
          <p:nvPr/>
        </p:nvSpPr>
        <p:spPr>
          <a:xfrm>
            <a:off x="6045932" y="3966986"/>
            <a:ext cx="2309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400" b="1" dirty="0">
                <a:solidFill>
                  <a:srgbClr val="8D6F91"/>
                </a:solidFill>
                <a:latin typeface="Dosis SemiBold" pitchFamily="2" charset="0"/>
              </a:rPr>
              <a:t>  Qu’est-ce que tu aimes faire à _________ ?</a:t>
            </a:r>
          </a:p>
        </p:txBody>
      </p:sp>
    </p:spTree>
    <p:extLst>
      <p:ext uri="{BB962C8B-B14F-4D97-AF65-F5344CB8AC3E}">
        <p14:creationId xmlns:p14="http://schemas.microsoft.com/office/powerpoint/2010/main" val="15559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sz="1400" dirty="0"/>
              <a:t>Poser la question : « Qu’est-ce que tu aimes faire à l’école ? »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Écriture des graphèmes (er - et - </a:t>
            </a:r>
            <a:r>
              <a:rPr lang="fr-FR" sz="1400" dirty="0" err="1"/>
              <a:t>ez</a:t>
            </a:r>
            <a:r>
              <a:rPr lang="fr-FR" sz="1400" dirty="0"/>
              <a:t>- es)  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66B194FC-BAAD-48AC-0928-108507E61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43818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F1DD40-054A-528A-8462-7044DD136166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Titre 53">
            <a:extLst>
              <a:ext uri="{FF2B5EF4-FFF2-40B4-BE49-F238E27FC236}">
                <a16:creationId xmlns:a16="http://schemas.microsoft.com/office/drawing/2014/main" id="{907FE046-5696-C52D-8AF7-1B1048345393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r>
              <a:rPr lang="fr-MA" sz="1800" i="1" dirty="0">
                <a:solidFill>
                  <a:schemeClr val="accent5">
                    <a:lumMod val="50000"/>
                  </a:schemeClr>
                </a:solidFill>
              </a:rPr>
              <a:t>Réservé à l’enseignant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9386091-248F-0AF0-716E-499B747E2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017" y="3477125"/>
            <a:ext cx="6254069" cy="144617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CB9F6EE-46D2-DD08-C94A-D892BC9EE5B8}"/>
              </a:ext>
            </a:extLst>
          </p:cNvPr>
          <p:cNvSpPr txBox="1"/>
          <p:nvPr/>
        </p:nvSpPr>
        <p:spPr>
          <a:xfrm>
            <a:off x="2201410" y="36053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15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2A10B64-20BD-651A-DC75-1E1F65DC14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03858"/>
            <a:ext cx="540000" cy="540000"/>
          </a:xfrm>
          <a:prstGeom prst="rect">
            <a:avLst/>
          </a:prstGeom>
          <a:noFill/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395960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des graphèmes (er - et - </a:t>
            </a:r>
            <a:r>
              <a:rPr lang="fr-FR" sz="1400" dirty="0" err="1"/>
              <a:t>ez</a:t>
            </a:r>
            <a:r>
              <a:rPr lang="fr-FR" sz="1400" dirty="0"/>
              <a:t>- es)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FD18D97-4F54-0E99-EBE3-1DD3290C4687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AC0F2F7-2FDC-7FD1-02A2-1CCCA48D72A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0D59273-7495-8C69-A272-F8CFED3AEBF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Titre 53">
              <a:extLst>
                <a:ext uri="{FF2B5EF4-FFF2-40B4-BE49-F238E27FC236}">
                  <a16:creationId xmlns:a16="http://schemas.microsoft.com/office/drawing/2014/main" id="{DE6F9AD4-3D56-1FFE-9D4C-3B82EF9134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1411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On va apprendre à lire les sons « er - et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- es ». Soyez attentifs.</a:t>
            </a:r>
            <a:endParaRPr lang="fr-FR" dirty="0"/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CE3F7E-9242-42C6-E679-D27AD3FD55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B62CCD5-9959-E7BB-342C-7F16E2C498C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4EA5794-3DBA-943E-D32F-D3727C3DD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165F4EA-60B0-96C5-A79E-E6632B9EAF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11B960D9-62B9-0C0A-999C-61D7BA4E73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3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62504-4826-815B-F549-E98996276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4" descr="Image générée">
            <a:extLst>
              <a:ext uri="{FF2B5EF4-FFF2-40B4-BE49-F238E27FC236}">
                <a16:creationId xmlns:a16="http://schemas.microsoft.com/office/drawing/2014/main" id="{29DC821D-BCD6-4B0A-A861-8D1EEE8005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2" name="Titre 8">
            <a:extLst>
              <a:ext uri="{FF2B5EF4-FFF2-40B4-BE49-F238E27FC236}">
                <a16:creationId xmlns:a16="http://schemas.microsoft.com/office/drawing/2014/main" id="{21A8927E-D3C1-E300-60C5-B06CCC125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62F291F-99D3-0A84-EFD6-12BAF1B8D1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887" y="6110355"/>
            <a:ext cx="812539" cy="812539"/>
          </a:xfrm>
          <a:prstGeom prst="rect">
            <a:avLst/>
          </a:prstGeom>
        </p:spPr>
      </p:pic>
      <p:pic>
        <p:nvPicPr>
          <p:cNvPr id="9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A95A951-1197-D246-0B5F-C2621AD67A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pic>
        <p:nvPicPr>
          <p:cNvPr id="4" name="FR_N2_P2_W3_S2 (lecture é)">
            <a:hlinkClick r:id="" action="ppaction://media"/>
            <a:extLst>
              <a:ext uri="{FF2B5EF4-FFF2-40B4-BE49-F238E27FC236}">
                <a16:creationId xmlns:a16="http://schemas.microsoft.com/office/drawing/2014/main" id="{FEDDC768-A01E-4ED6-B75E-354E3B881B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2012" y="1946316"/>
            <a:ext cx="7879976" cy="431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64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1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412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62504-4826-815B-F549-E98996276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49E6B5CA-39CD-6825-2950-4FD13D321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: « er -  et –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ez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- es».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1F55E95-1923-1BD9-7590-355C1EE52FF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54D4B4D-D289-D5A2-9927-F2943D5083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7DE250-9CD7-0FA7-248B-6A1FAFD416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DF1B9D4-69C6-0182-69CF-A053C7996D00}"/>
              </a:ext>
            </a:extLst>
          </p:cNvPr>
          <p:cNvSpPr txBox="1"/>
          <p:nvPr/>
        </p:nvSpPr>
        <p:spPr>
          <a:xfrm>
            <a:off x="1152000" y="2767280"/>
            <a:ext cx="68399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000" b="1" dirty="0">
                <a:solidFill>
                  <a:srgbClr val="424D7B"/>
                </a:solidFill>
                <a:latin typeface="Dosis SemiBold" pitchFamily="2" charset="0"/>
              </a:rPr>
              <a:t>er    et    ez   es</a:t>
            </a:r>
          </a:p>
        </p:txBody>
      </p:sp>
    </p:spTree>
    <p:extLst>
      <p:ext uri="{BB962C8B-B14F-4D97-AF65-F5344CB8AC3E}">
        <p14:creationId xmlns:p14="http://schemas.microsoft.com/office/powerpoint/2010/main" val="420807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4BDC-BE86-D0ED-C521-0EF50D63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48C44F-B560-309D-A07B-59A2CF6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 er »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DD7915-15AC-F1D3-2F38-3670EFBC6B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11AF3B-AA97-9C95-507B-6736B8C4670B}"/>
              </a:ext>
            </a:extLst>
          </p:cNvPr>
          <p:cNvSpPr/>
          <p:nvPr/>
        </p:nvSpPr>
        <p:spPr>
          <a:xfrm>
            <a:off x="4044362" y="2090776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00ACA4"/>
                </a:solidFill>
                <a:latin typeface="Dosis" pitchFamily="2" charset="0"/>
              </a:rPr>
              <a:t>e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</a:rPr>
              <a:t>r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327287A-7918-4BEB-802F-05004CCC4AF4}"/>
              </a:ext>
            </a:extLst>
          </p:cNvPr>
          <p:cNvGrpSpPr/>
          <p:nvPr/>
        </p:nvGrpSpPr>
        <p:grpSpPr>
          <a:xfrm>
            <a:off x="1168584" y="3473833"/>
            <a:ext cx="6806831" cy="682426"/>
            <a:chOff x="474390" y="4710962"/>
            <a:chExt cx="6806831" cy="68242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A406B25-66F3-4592-9154-003D5E5224A3}"/>
                </a:ext>
              </a:extLst>
            </p:cNvPr>
            <p:cNvSpPr/>
            <p:nvPr/>
          </p:nvSpPr>
          <p:spPr>
            <a:xfrm>
              <a:off x="47439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br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8F164CC-5544-4077-B3C4-6E1FB975FFAB}"/>
                </a:ext>
              </a:extLst>
            </p:cNvPr>
            <p:cNvSpPr/>
            <p:nvPr/>
          </p:nvSpPr>
          <p:spPr>
            <a:xfrm>
              <a:off x="1638964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er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5A47FB4-4C1A-4A77-A049-4E864B119C31}"/>
                </a:ext>
              </a:extLst>
            </p:cNvPr>
            <p:cNvSpPr/>
            <p:nvPr/>
          </p:nvSpPr>
          <p:spPr>
            <a:xfrm>
              <a:off x="2803538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oi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6226F51-B84E-4695-91A4-8E9F21928BC0}"/>
                </a:ext>
              </a:extLst>
            </p:cNvPr>
            <p:cNvSpPr/>
            <p:nvPr/>
          </p:nvSpPr>
          <p:spPr>
            <a:xfrm>
              <a:off x="3968112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F27FBBF-AC99-48CD-B961-5B04115D08C1}"/>
                </a:ext>
              </a:extLst>
            </p:cNvPr>
            <p:cNvSpPr/>
            <p:nvPr/>
          </p:nvSpPr>
          <p:spPr>
            <a:xfrm>
              <a:off x="5132686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B90A597-62E3-4C04-9360-E54BAE3C1993}"/>
                </a:ext>
              </a:extLst>
            </p:cNvPr>
            <p:cNvSpPr/>
            <p:nvPr/>
          </p:nvSpPr>
          <p:spPr>
            <a:xfrm>
              <a:off x="629726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e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052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ACA50-B4DA-CD27-2355-FB79C9748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BA0F587-83BC-F2A7-0082-873CEE8B4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 et »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CADBA4A-FF01-340D-67F1-16CC1E4813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FE7D600-6B72-421A-B520-1F69B1EB91E7}"/>
              </a:ext>
            </a:extLst>
          </p:cNvPr>
          <p:cNvSpPr/>
          <p:nvPr/>
        </p:nvSpPr>
        <p:spPr>
          <a:xfrm>
            <a:off x="4056724" y="2090776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</a:rPr>
              <a:t>et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07F499CE-775F-4F7B-B79F-9E19FE5D57C5}"/>
              </a:ext>
            </a:extLst>
          </p:cNvPr>
          <p:cNvGrpSpPr/>
          <p:nvPr/>
        </p:nvGrpSpPr>
        <p:grpSpPr>
          <a:xfrm>
            <a:off x="1168584" y="3473833"/>
            <a:ext cx="6806832" cy="682426"/>
            <a:chOff x="474390" y="4710962"/>
            <a:chExt cx="6806832" cy="682426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8BEB39D9-AF36-4EA9-8463-1A62B5A328F9}"/>
                </a:ext>
              </a:extLst>
            </p:cNvPr>
            <p:cNvSpPr/>
            <p:nvPr/>
          </p:nvSpPr>
          <p:spPr>
            <a:xfrm>
              <a:off x="47439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cl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D4195B18-D6EB-43D3-8381-E52FE5232078}"/>
                </a:ext>
              </a:extLst>
            </p:cNvPr>
            <p:cNvSpPr/>
            <p:nvPr/>
          </p:nvSpPr>
          <p:spPr>
            <a:xfrm>
              <a:off x="1638964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eau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790B63E-DC63-4F90-8A90-F62303DB4E55}"/>
                </a:ext>
              </a:extLst>
            </p:cNvPr>
            <p:cNvSpPr/>
            <p:nvPr/>
          </p:nvSpPr>
          <p:spPr>
            <a:xfrm>
              <a:off x="2803538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et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4CBCB32F-65D3-4556-BEF9-D26FAD8194F7}"/>
                </a:ext>
              </a:extLst>
            </p:cNvPr>
            <p:cNvSpPr/>
            <p:nvPr/>
          </p:nvSpPr>
          <p:spPr>
            <a:xfrm>
              <a:off x="3968112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om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72E68FF4-EFEF-4CA5-89F0-A955F976AAC1}"/>
                </a:ext>
              </a:extLst>
            </p:cNvPr>
            <p:cNvSpPr/>
            <p:nvPr/>
          </p:nvSpPr>
          <p:spPr>
            <a:xfrm>
              <a:off x="5132686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cr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6D5C58DB-A75F-4642-A265-C0D3B4CADD2E}"/>
                </a:ext>
              </a:extLst>
            </p:cNvPr>
            <p:cNvSpPr/>
            <p:nvPr/>
          </p:nvSpPr>
          <p:spPr>
            <a:xfrm>
              <a:off x="6297261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963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D4FDB-18DF-068C-48F9-744818A66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1669091-09FF-FC5D-7D1E-5D5B11A5C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 ez »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69EDE4-8B2D-5AC4-718B-EC586ABC78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9638741C-B485-4B2B-AF99-D4B2A10EE36E}"/>
              </a:ext>
            </a:extLst>
          </p:cNvPr>
          <p:cNvSpPr/>
          <p:nvPr/>
        </p:nvSpPr>
        <p:spPr>
          <a:xfrm>
            <a:off x="3989712" y="1970130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</a:rPr>
              <a:t>ez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1B9095F-2549-47B7-8183-B811E0A13CCF}"/>
              </a:ext>
            </a:extLst>
          </p:cNvPr>
          <p:cNvGrpSpPr/>
          <p:nvPr/>
        </p:nvGrpSpPr>
        <p:grpSpPr>
          <a:xfrm>
            <a:off x="1168584" y="3473833"/>
            <a:ext cx="6806832" cy="682426"/>
            <a:chOff x="474390" y="4710962"/>
            <a:chExt cx="6806832" cy="682426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F0D07FC2-B6C3-41FC-9120-FE65F0F85FD7}"/>
                </a:ext>
              </a:extLst>
            </p:cNvPr>
            <p:cNvSpPr/>
            <p:nvPr/>
          </p:nvSpPr>
          <p:spPr>
            <a:xfrm>
              <a:off x="47439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ez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CBE43062-5DC0-4CCD-8EF6-58EECC4F9FED}"/>
                </a:ext>
              </a:extLst>
            </p:cNvPr>
            <p:cNvSpPr/>
            <p:nvPr/>
          </p:nvSpPr>
          <p:spPr>
            <a:xfrm>
              <a:off x="1638964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gl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130FFFAE-B50A-4650-B781-F562980DF83A}"/>
                </a:ext>
              </a:extLst>
            </p:cNvPr>
            <p:cNvSpPr/>
            <p:nvPr/>
          </p:nvSpPr>
          <p:spPr>
            <a:xfrm>
              <a:off x="2803538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oi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7958BC5E-7D00-4857-AFF0-04A9ABE0667F}"/>
                </a:ext>
              </a:extLst>
            </p:cNvPr>
            <p:cNvSpPr/>
            <p:nvPr/>
          </p:nvSpPr>
          <p:spPr>
            <a:xfrm>
              <a:off x="3968112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ez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A9A7BCE-CE1D-49B4-8A8C-A5A4C9F863E1}"/>
                </a:ext>
              </a:extLst>
            </p:cNvPr>
            <p:cNvSpPr/>
            <p:nvPr/>
          </p:nvSpPr>
          <p:spPr>
            <a:xfrm>
              <a:off x="5132686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fr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0FFDC585-BC58-4612-BB9A-8C4FBABFFD8E}"/>
                </a:ext>
              </a:extLst>
            </p:cNvPr>
            <p:cNvSpPr/>
            <p:nvPr/>
          </p:nvSpPr>
          <p:spPr>
            <a:xfrm>
              <a:off x="6297261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eau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8288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4BDC-BE86-D0ED-C521-0EF50D63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48C44F-B560-309D-A07B-59A2CF6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 es »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DD7915-15AC-F1D3-2F38-3670EFBC6B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40AC648-E6AE-88C0-92DA-E0174476E566}"/>
              </a:ext>
            </a:extLst>
          </p:cNvPr>
          <p:cNvSpPr/>
          <p:nvPr/>
        </p:nvSpPr>
        <p:spPr>
          <a:xfrm>
            <a:off x="4044362" y="2067963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</a:rPr>
              <a:t>es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0B9225E-7C55-4ECF-936C-04B4D2F1100B}"/>
              </a:ext>
            </a:extLst>
          </p:cNvPr>
          <p:cNvGrpSpPr/>
          <p:nvPr/>
        </p:nvGrpSpPr>
        <p:grpSpPr>
          <a:xfrm>
            <a:off x="1168584" y="3428207"/>
            <a:ext cx="6806831" cy="701932"/>
            <a:chOff x="474390" y="4693030"/>
            <a:chExt cx="6806831" cy="701932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6E754DF-8FC0-4669-A492-1A5CED4F46D6}"/>
                </a:ext>
              </a:extLst>
            </p:cNvPr>
            <p:cNvSpPr/>
            <p:nvPr/>
          </p:nvSpPr>
          <p:spPr>
            <a:xfrm>
              <a:off x="474390" y="4693030"/>
              <a:ext cx="983961" cy="684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gr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79CDACBF-1E62-43F1-8BA7-4BE1CE65A02E}"/>
                </a:ext>
              </a:extLst>
            </p:cNvPr>
            <p:cNvSpPr/>
            <p:nvPr/>
          </p:nvSpPr>
          <p:spPr>
            <a:xfrm>
              <a:off x="1638964" y="4710962"/>
              <a:ext cx="983961" cy="684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1C50FB64-DD38-4864-A1AF-6D1AF5BE2F45}"/>
                </a:ext>
              </a:extLst>
            </p:cNvPr>
            <p:cNvSpPr/>
            <p:nvPr/>
          </p:nvSpPr>
          <p:spPr>
            <a:xfrm>
              <a:off x="2803538" y="4710962"/>
              <a:ext cx="983961" cy="684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es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71031F9C-98A9-48D4-B55B-33F393DC6A5E}"/>
                </a:ext>
              </a:extLst>
            </p:cNvPr>
            <p:cNvSpPr/>
            <p:nvPr/>
          </p:nvSpPr>
          <p:spPr>
            <a:xfrm>
              <a:off x="3968112" y="4710962"/>
              <a:ext cx="983961" cy="684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3C04B5D-AA3F-400B-8E3E-E86228043A27}"/>
                </a:ext>
              </a:extLst>
            </p:cNvPr>
            <p:cNvSpPr/>
            <p:nvPr/>
          </p:nvSpPr>
          <p:spPr>
            <a:xfrm>
              <a:off x="5132686" y="4710962"/>
              <a:ext cx="983961" cy="684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es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C14F5D31-4D41-4540-9E40-74F1CC34273C}"/>
                </a:ext>
              </a:extLst>
            </p:cNvPr>
            <p:cNvSpPr/>
            <p:nvPr/>
          </p:nvSpPr>
          <p:spPr>
            <a:xfrm>
              <a:off x="6297260" y="4693030"/>
              <a:ext cx="983961" cy="684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oi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865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9F195-6DEA-B6BC-E834-4B37169A5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CBA0E07-7D67-A544-C7AA-A129C8250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DD4B9EB-3A5A-AEFD-F282-181BED32CB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ED77019-CA43-4188-84A5-E70884465373}"/>
              </a:ext>
            </a:extLst>
          </p:cNvPr>
          <p:cNvGrpSpPr/>
          <p:nvPr/>
        </p:nvGrpSpPr>
        <p:grpSpPr>
          <a:xfrm>
            <a:off x="622771" y="3085768"/>
            <a:ext cx="7898459" cy="686464"/>
            <a:chOff x="868761" y="3083749"/>
            <a:chExt cx="7898459" cy="686464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F075E7A5-6E34-4C7D-870A-2D3C83C0855D}"/>
                </a:ext>
              </a:extLst>
            </p:cNvPr>
            <p:cNvGrpSpPr/>
            <p:nvPr/>
          </p:nvGrpSpPr>
          <p:grpSpPr>
            <a:xfrm>
              <a:off x="868761" y="3087787"/>
              <a:ext cx="6737636" cy="682426"/>
              <a:chOff x="474391" y="4710962"/>
              <a:chExt cx="6737636" cy="682426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19E8653-8482-4A9F-B421-6AC55A18CA12}"/>
                  </a:ext>
                </a:extLst>
              </p:cNvPr>
              <p:cNvSpPr/>
              <p:nvPr/>
            </p:nvSpPr>
            <p:spPr>
              <a:xfrm>
                <a:off x="474391" y="4710962"/>
                <a:ext cx="933536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gl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3B40430-B0E1-46FB-9162-AD93DAD974AD}"/>
                  </a:ext>
                </a:extLst>
              </p:cNvPr>
              <p:cNvSpPr/>
              <p:nvPr/>
            </p:nvSpPr>
            <p:spPr>
              <a:xfrm>
                <a:off x="1584786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au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93BB5BF-74CD-4954-A9F3-1632F7313990}"/>
                  </a:ext>
                </a:extLst>
              </p:cNvPr>
              <p:cNvSpPr/>
              <p:nvPr/>
            </p:nvSpPr>
            <p:spPr>
              <a:xfrm>
                <a:off x="2745606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br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25E42C0-1698-4D0D-B8EF-A1C9550D2759}"/>
                  </a:ext>
                </a:extLst>
              </p:cNvPr>
              <p:cNvSpPr/>
              <p:nvPr/>
            </p:nvSpPr>
            <p:spPr>
              <a:xfrm>
                <a:off x="3906426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er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FE168459-55F1-47A6-93E1-923E43916D52}"/>
                  </a:ext>
                </a:extLst>
              </p:cNvPr>
              <p:cNvSpPr/>
              <p:nvPr/>
            </p:nvSpPr>
            <p:spPr>
              <a:xfrm>
                <a:off x="5067246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an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9BAD9D64-20C8-49C3-A673-3E82F07444F9}"/>
                  </a:ext>
                </a:extLst>
              </p:cNvPr>
              <p:cNvSpPr/>
              <p:nvPr/>
            </p:nvSpPr>
            <p:spPr>
              <a:xfrm>
                <a:off x="6228066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cr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3E66EB0-F10E-40A8-97A8-DCB060E46058}"/>
                </a:ext>
              </a:extLst>
            </p:cNvPr>
            <p:cNvSpPr/>
            <p:nvPr/>
          </p:nvSpPr>
          <p:spPr>
            <a:xfrm>
              <a:off x="7783259" y="3083749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ez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9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1C926-4E02-0A09-036F-3C1E180D2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B88253F-E0EE-2C50-00DE-EC73DAC0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0ED1CF0-4CE7-85F2-E677-3CFB112C1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D17079D-A405-4384-88EF-9BF59A0E8C4E}"/>
              </a:ext>
            </a:extLst>
          </p:cNvPr>
          <p:cNvGrpSpPr/>
          <p:nvPr/>
        </p:nvGrpSpPr>
        <p:grpSpPr>
          <a:xfrm>
            <a:off x="586298" y="3082817"/>
            <a:ext cx="7971405" cy="692365"/>
            <a:chOff x="1168584" y="3110203"/>
            <a:chExt cx="7971405" cy="692365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C389C88D-C40C-4C29-88B6-2A7CC93CFA59}"/>
                </a:ext>
              </a:extLst>
            </p:cNvPr>
            <p:cNvGrpSpPr/>
            <p:nvPr/>
          </p:nvGrpSpPr>
          <p:grpSpPr>
            <a:xfrm>
              <a:off x="1168584" y="3110203"/>
              <a:ext cx="6806831" cy="682426"/>
              <a:chOff x="474390" y="4710962"/>
              <a:chExt cx="6806831" cy="68242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7EB9A66-7416-4CFC-A86A-ABABC7722C5C}"/>
                  </a:ext>
                </a:extLst>
              </p:cNvPr>
              <p:cNvSpPr/>
              <p:nvPr/>
            </p:nvSpPr>
            <p:spPr>
              <a:xfrm>
                <a:off x="47439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es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ECB6C3A-88D9-4C66-8FA8-0E2370027C1F}"/>
                  </a:ext>
                </a:extLst>
              </p:cNvPr>
              <p:cNvSpPr/>
              <p:nvPr/>
            </p:nvSpPr>
            <p:spPr>
              <a:xfrm>
                <a:off x="1638964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au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1B2BF4B-CAE2-49E2-BD17-ADBC9300656F}"/>
                  </a:ext>
                </a:extLst>
              </p:cNvPr>
              <p:cNvSpPr/>
              <p:nvPr/>
            </p:nvSpPr>
            <p:spPr>
              <a:xfrm>
                <a:off x="2803538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pr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18E1DAD-DAF6-41E5-9902-B087D225F476}"/>
                  </a:ext>
                </a:extLst>
              </p:cNvPr>
              <p:cNvSpPr/>
              <p:nvPr/>
            </p:nvSpPr>
            <p:spPr>
              <a:xfrm>
                <a:off x="3968112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et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B6CDC900-5DD8-4448-8FC3-47EACEFE18FF}"/>
                  </a:ext>
                </a:extLst>
              </p:cNvPr>
              <p:cNvSpPr/>
              <p:nvPr/>
            </p:nvSpPr>
            <p:spPr>
              <a:xfrm>
                <a:off x="5132686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an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0E0D03F-FAC7-4DB0-9B15-673A21B1EFF9}"/>
                  </a:ext>
                </a:extLst>
              </p:cNvPr>
              <p:cNvSpPr/>
              <p:nvPr/>
            </p:nvSpPr>
            <p:spPr>
              <a:xfrm>
                <a:off x="629726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gr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039CB81-394A-4013-8228-026FEFD36B2E}"/>
                </a:ext>
              </a:extLst>
            </p:cNvPr>
            <p:cNvSpPr/>
            <p:nvPr/>
          </p:nvSpPr>
          <p:spPr>
            <a:xfrm>
              <a:off x="8156028" y="312014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dl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88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47112-4B55-1114-9496-947F7C019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CA43639-FC3F-A4EC-0137-2904D46A0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9FE988-4253-2170-CB20-B958CBB5F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33114F2-1027-47EE-983B-A318EF513A19}"/>
              </a:ext>
            </a:extLst>
          </p:cNvPr>
          <p:cNvGrpSpPr/>
          <p:nvPr/>
        </p:nvGrpSpPr>
        <p:grpSpPr>
          <a:xfrm>
            <a:off x="586296" y="3087787"/>
            <a:ext cx="7971407" cy="682426"/>
            <a:chOff x="1168584" y="3110203"/>
            <a:chExt cx="7971407" cy="68242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F0A2488B-DC4C-46A6-841B-FFDB00D44A6C}"/>
                </a:ext>
              </a:extLst>
            </p:cNvPr>
            <p:cNvGrpSpPr/>
            <p:nvPr/>
          </p:nvGrpSpPr>
          <p:grpSpPr>
            <a:xfrm>
              <a:off x="1168584" y="3110203"/>
              <a:ext cx="6806831" cy="682426"/>
              <a:chOff x="474390" y="4710962"/>
              <a:chExt cx="6806831" cy="68242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7800487-F5C4-45AF-AE49-E9A3B0414146}"/>
                  </a:ext>
                </a:extLst>
              </p:cNvPr>
              <p:cNvSpPr/>
              <p:nvPr/>
            </p:nvSpPr>
            <p:spPr>
              <a:xfrm>
                <a:off x="47439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et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E057D28-9FD0-4C96-A478-488B16009791}"/>
                  </a:ext>
                </a:extLst>
              </p:cNvPr>
              <p:cNvSpPr/>
              <p:nvPr/>
            </p:nvSpPr>
            <p:spPr>
              <a:xfrm>
                <a:off x="1638964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oi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CA5AC2B-B7FF-4AB1-85DA-CA4CFE1E0667}"/>
                  </a:ext>
                </a:extLst>
              </p:cNvPr>
              <p:cNvSpPr/>
              <p:nvPr/>
            </p:nvSpPr>
            <p:spPr>
              <a:xfrm>
                <a:off x="2803538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ez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EC06D98-8DFB-4CB6-80B4-41D846647A8C}"/>
                  </a:ext>
                </a:extLst>
              </p:cNvPr>
              <p:cNvSpPr/>
              <p:nvPr/>
            </p:nvSpPr>
            <p:spPr>
              <a:xfrm>
                <a:off x="3968112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eau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2C5591C-37B1-46A3-B9C7-C6740CA9FAE0}"/>
                  </a:ext>
                </a:extLst>
              </p:cNvPr>
              <p:cNvSpPr/>
              <p:nvPr/>
            </p:nvSpPr>
            <p:spPr>
              <a:xfrm>
                <a:off x="5132686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er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2073540-852A-4137-AEB9-D7CE20E2451F}"/>
                  </a:ext>
                </a:extLst>
              </p:cNvPr>
              <p:cNvSpPr/>
              <p:nvPr/>
            </p:nvSpPr>
            <p:spPr>
              <a:xfrm>
                <a:off x="629726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tr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4D936ED-393E-47F7-9D3D-6F43FFF87875}"/>
                </a:ext>
              </a:extLst>
            </p:cNvPr>
            <p:cNvSpPr/>
            <p:nvPr/>
          </p:nvSpPr>
          <p:spPr>
            <a:xfrm>
              <a:off x="8156030" y="311020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093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61003-5CE1-2348-C6A4-D517D6495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105B5E2-80B9-8071-855C-F77D06404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votre livret à la page 46.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E2AE176-B015-68E7-B711-B29DC4C98CD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62938A5-8B9C-39CF-651B-722838F28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EDDFA69-FBDD-6E6A-4976-DE502E49D5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FE748DC-0C83-4A1A-9C94-45CDA34F4D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434" y="1615550"/>
            <a:ext cx="3325131" cy="469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52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1.  Qui veut expliquer la consigne ?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C6421CD-D269-A6CF-4763-8677358CD44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D788BA2-2550-EC40-715A-C53126182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D6886D1-F02B-B055-1888-BC2B6C2FD3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A2ECCFA-B2B1-409C-A245-BC36671712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434" y="1615550"/>
            <a:ext cx="3325131" cy="4694718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986C039-0B11-4A5C-8BD0-389B8E14323F}"/>
              </a:ext>
            </a:extLst>
          </p:cNvPr>
          <p:cNvSpPr/>
          <p:nvPr/>
        </p:nvSpPr>
        <p:spPr>
          <a:xfrm>
            <a:off x="3111667" y="2384613"/>
            <a:ext cx="3122898" cy="51995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0790E-193A-482D-F5DC-DAA9E966D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AA40599-C3EF-D46F-531F-6797C80B5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 vous allez travailler en binômes. Comparez et discutez vos réponses avec votre voisin.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797614D-AA1C-14F5-840B-237B5BF2844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926093A-9096-3DD6-2083-FCEAAC6CF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AD3B02-86CE-40C0-D94A-BE0AFF2484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CD6B7F70-2B51-DFA7-769A-4422D6EFAAE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959"/>
          <a:stretch>
            <a:fillRect/>
          </a:stretch>
        </p:blipFill>
        <p:spPr>
          <a:xfrm>
            <a:off x="5439970" y="2802801"/>
            <a:ext cx="2934010" cy="2250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812D216-E8BF-4407-AFE4-ECD9A9771A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18" y="2816129"/>
            <a:ext cx="4477408" cy="1029701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31FD024-DB59-478F-9E52-86D2257A9F09}"/>
              </a:ext>
            </a:extLst>
          </p:cNvPr>
          <p:cNvSpPr/>
          <p:nvPr/>
        </p:nvSpPr>
        <p:spPr>
          <a:xfrm>
            <a:off x="817318" y="2881631"/>
            <a:ext cx="4477408" cy="96419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969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4BDC-BE86-D0ED-C521-0EF50D63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48C44F-B560-309D-A07B-59A2CF6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0BAE655-12D9-4F32-A507-861B75630DD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F169DA7B-4674-4A95-870F-5B69672AA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725A6F7-5ED8-4E41-9A44-65D5B3D16D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52EB68B9-2464-4548-9910-A3968C2D6ADD}"/>
              </a:ext>
            </a:extLst>
          </p:cNvPr>
          <p:cNvGrpSpPr/>
          <p:nvPr/>
        </p:nvGrpSpPr>
        <p:grpSpPr>
          <a:xfrm>
            <a:off x="442761" y="2520440"/>
            <a:ext cx="8190252" cy="1817119"/>
            <a:chOff x="442761" y="2520440"/>
            <a:chExt cx="8190252" cy="181711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B1579FE-8F7F-4B1C-9E20-25E1335B04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761" y="2520440"/>
              <a:ext cx="8190252" cy="1817119"/>
            </a:xfrm>
            <a:prstGeom prst="rect">
              <a:avLst/>
            </a:prstGeom>
          </p:spPr>
        </p:pic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DD11D40F-93A6-4F48-9BDF-F471D972A880}"/>
                </a:ext>
              </a:extLst>
            </p:cNvPr>
            <p:cNvSpPr/>
            <p:nvPr/>
          </p:nvSpPr>
          <p:spPr>
            <a:xfrm>
              <a:off x="1559859" y="3213846"/>
              <a:ext cx="537883" cy="43030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54B63C57-2265-473C-8AD5-7A5FEAA53D64}"/>
                </a:ext>
              </a:extLst>
            </p:cNvPr>
            <p:cNvSpPr/>
            <p:nvPr/>
          </p:nvSpPr>
          <p:spPr>
            <a:xfrm>
              <a:off x="5809130" y="3801033"/>
              <a:ext cx="537883" cy="43030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42C111A1-8801-4BF9-AECA-7CB51E245C5E}"/>
                </a:ext>
              </a:extLst>
            </p:cNvPr>
            <p:cNvSpPr/>
            <p:nvPr/>
          </p:nvSpPr>
          <p:spPr>
            <a:xfrm>
              <a:off x="2981757" y="3209363"/>
              <a:ext cx="537883" cy="43030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B922B5C4-9A41-4CBF-AF25-95F1F3D3185E}"/>
                </a:ext>
              </a:extLst>
            </p:cNvPr>
            <p:cNvSpPr/>
            <p:nvPr/>
          </p:nvSpPr>
          <p:spPr>
            <a:xfrm>
              <a:off x="5112000" y="3209363"/>
              <a:ext cx="537883" cy="43030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AD6434D8-2F6F-4E9B-A702-E4520E745A67}"/>
                </a:ext>
              </a:extLst>
            </p:cNvPr>
            <p:cNvSpPr/>
            <p:nvPr/>
          </p:nvSpPr>
          <p:spPr>
            <a:xfrm>
              <a:off x="6526307" y="3209363"/>
              <a:ext cx="537883" cy="43030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265BDD5A-B09C-472D-9D65-B1D10042CB35}"/>
                </a:ext>
              </a:extLst>
            </p:cNvPr>
            <p:cNvSpPr/>
            <p:nvPr/>
          </p:nvSpPr>
          <p:spPr>
            <a:xfrm>
              <a:off x="2250142" y="3765172"/>
              <a:ext cx="537883" cy="43030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F81E5215-7CE3-4B28-AB32-47C2A809DE49}"/>
                </a:ext>
              </a:extLst>
            </p:cNvPr>
            <p:cNvSpPr/>
            <p:nvPr/>
          </p:nvSpPr>
          <p:spPr>
            <a:xfrm>
              <a:off x="7221071" y="3801033"/>
              <a:ext cx="537883" cy="43030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62070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des graphèmes  (er - et - </a:t>
            </a:r>
            <a:r>
              <a:rPr lang="fr-FR" sz="1400" dirty="0" err="1"/>
              <a:t>ez</a:t>
            </a:r>
            <a:r>
              <a:rPr lang="fr-FR" sz="1400" dirty="0"/>
              <a:t>- es)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sz="1400" dirty="0"/>
              <a:t>Poser la question : « Qu’est-ce que tu aimes faire à l’école ?  » </a:t>
            </a:r>
            <a:endParaRPr lang="fr-MA" sz="1400" dirty="0"/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BBFE6241-3026-2F81-6968-41A8BAAC6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41DF7D4-06FF-49B4-564F-3062F64D9E5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5947D42-3283-A7B7-5411-DB01DA09A80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24053D5-8355-C0A4-6EE0-7FA8A9FDFB6E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6FCDF0C3-19F7-DAFA-CBBC-75C8D0753F6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47FFC25E-F031-BF41-858D-B38AFCC9B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047" y="4981395"/>
            <a:ext cx="6415249" cy="14266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7BF1CE-DD39-BE66-EC09-257F2C06CD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2797" y="5694739"/>
            <a:ext cx="2696837" cy="495369"/>
          </a:xfrm>
          <a:prstGeom prst="rect">
            <a:avLst/>
          </a:prstGeom>
        </p:spPr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09" y="553416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Ecriture des graphèmes  (er - et - </a:t>
            </a:r>
            <a:r>
              <a:rPr lang="fr-FR" sz="1400" dirty="0" err="1"/>
              <a:t>ez</a:t>
            </a:r>
            <a:r>
              <a:rPr lang="fr-FR" sz="1400" dirty="0"/>
              <a:t>- es)</a:t>
            </a:r>
          </a:p>
        </p:txBody>
      </p:sp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13168"/>
            <a:ext cx="540000" cy="540000"/>
          </a:xfrm>
        </p:spPr>
      </p:pic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 avec les sons « er - et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- es ».  Soyez attentifs.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B08126D7-9DE3-8132-4816-018D3A36CD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76375"/>
            <a:ext cx="4565583" cy="304372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8956C94-909F-E36A-BEE8-57D5E83A94C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6C588BC-3529-2AB2-7E57-9BB68C1B8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C9AAAE2-1D0E-D8D9-7185-AD76953BFC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F435288-5949-07DA-5D6D-82338074FE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89BA62F-55A8-4DE2-DE45-818331D9840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79FF2E1-01CD-1BC4-473F-C3FB1775E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8F833D4-E3EA-32FA-1369-68F1C487C1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631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« boulanger ». Le son « er » s’écrit avec les lettres e et r.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B8636BE-A5A5-3D0E-57FA-2BE56F5443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429000"/>
            <a:ext cx="3960000" cy="662104"/>
          </a:xfrm>
        </p:spPr>
        <p:txBody>
          <a:bodyPr/>
          <a:lstStyle/>
          <a:p>
            <a:r>
              <a:rPr lang="fr-FR" sz="6600" b="0" dirty="0">
                <a:solidFill>
                  <a:srgbClr val="424D7B"/>
                </a:solidFill>
                <a:latin typeface="Dosis SemiBold" pitchFamily="2" charset="0"/>
              </a:rPr>
              <a:t>boulang</a:t>
            </a:r>
            <a:r>
              <a:rPr lang="fr-FR" sz="6600" b="0" dirty="0">
                <a:solidFill>
                  <a:srgbClr val="00ACA4"/>
                </a:solidFill>
                <a:latin typeface="Dosis SemiBold" pitchFamily="2" charset="0"/>
              </a:rPr>
              <a:t>er</a:t>
            </a:r>
            <a:endParaRPr lang="fr-FR" sz="7200" b="0" dirty="0">
              <a:solidFill>
                <a:srgbClr val="424D7B"/>
              </a:solidFill>
              <a:latin typeface="Dosis SemiBold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e 5">
            <a:extLst>
              <a:ext uri="{FF2B5EF4-FFF2-40B4-BE49-F238E27FC236}">
                <a16:creationId xmlns:a16="http://schemas.microsoft.com/office/drawing/2014/main" id="{F5E812D8-27E1-9019-0FBD-6C401746333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E20103F-5812-6DF1-79BF-2004ABD33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8CB00B-A91A-3D24-60B4-5EEF6DC397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5E596D59-8622-4276-8866-6CF95B34D5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2739780"/>
            <a:ext cx="2040400" cy="22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40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pic>
        <p:nvPicPr>
          <p:cNvPr id="1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5B7780B-E25D-E90B-D121-AE4D875CB5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3700" y="792163"/>
            <a:ext cx="720725" cy="719137"/>
          </a:xfrm>
          <a:prstGeom prst="rect">
            <a:avLst/>
          </a:prstGeom>
        </p:spPr>
      </p:pic>
      <p:sp>
        <p:nvSpPr>
          <p:cNvPr id="6" name="Espace réservé du texte 3">
            <a:extLst>
              <a:ext uri="{FF2B5EF4-FFF2-40B4-BE49-F238E27FC236}">
                <a16:creationId xmlns:a16="http://schemas.microsoft.com/office/drawing/2014/main" id="{57A4BEDF-3D2B-4229-BE87-0078594700D4}"/>
              </a:ext>
            </a:extLst>
          </p:cNvPr>
          <p:cNvSpPr txBox="1">
            <a:spLocks/>
          </p:cNvSpPr>
          <p:nvPr/>
        </p:nvSpPr>
        <p:spPr>
          <a:xfrm>
            <a:off x="4572000" y="3429000"/>
            <a:ext cx="3960000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6600" b="0" dirty="0" err="1">
                <a:solidFill>
                  <a:srgbClr val="424D7B"/>
                </a:solidFill>
                <a:latin typeface="Dosis SemiBold" pitchFamily="2" charset="0"/>
              </a:rPr>
              <a:t>boulang</a:t>
            </a:r>
            <a:r>
              <a:rPr lang="fr-FR" sz="6600" b="0" dirty="0">
                <a:solidFill>
                  <a:srgbClr val="00ACA4"/>
                </a:solidFill>
                <a:latin typeface="Dosis SemiBold" pitchFamily="2" charset="0"/>
              </a:rPr>
              <a:t> ___</a:t>
            </a:r>
            <a:endParaRPr lang="fr-FR" sz="6600" b="0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FDA6204-F5B8-4D4A-B9C4-E9142E7422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2739780"/>
            <a:ext cx="2040400" cy="22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43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488F8-6C66-EDE3-D8AD-86FEBF6A6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2E21DE-2E6C-1BB9-E190-0B535BFC2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6148BD1-7F39-B6F8-C46B-09889504C2C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18841D2-2A06-8A49-2216-D1DDF6EE193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20F5857-1E1B-CB26-E538-8EF542CAFE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355CA0C-28F5-BF79-3F95-CCA9DCE6A9D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106CB8C-EE33-797A-1DE6-E1B8F8A35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5D1CC7E-23D1-799B-A97C-C60704F14A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921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D53F3-6764-05D4-ECA3-A876337BF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98048A-BEBF-8449-669C-31BAEA3D3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02B2182-2F51-8625-BD57-9A75E1790CB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2E32AA3-7D05-B972-57BF-AB5844059B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3700" y="792163"/>
            <a:ext cx="720725" cy="719137"/>
          </a:xfrm>
          <a:prstGeom prst="rect">
            <a:avLst/>
          </a:prstGeom>
        </p:spPr>
      </p:pic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9906A1A8-C6A0-44AC-A702-359BEC1D28C7}"/>
              </a:ext>
            </a:extLst>
          </p:cNvPr>
          <p:cNvSpPr txBox="1">
            <a:spLocks/>
          </p:cNvSpPr>
          <p:nvPr/>
        </p:nvSpPr>
        <p:spPr>
          <a:xfrm>
            <a:off x="4572000" y="3429000"/>
            <a:ext cx="3960000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6600" b="0">
                <a:solidFill>
                  <a:srgbClr val="424D7B"/>
                </a:solidFill>
                <a:latin typeface="Dosis SemiBold" pitchFamily="2" charset="0"/>
              </a:rPr>
              <a:t>boulang</a:t>
            </a:r>
            <a:r>
              <a:rPr lang="fr-FR" sz="6600" b="0">
                <a:solidFill>
                  <a:srgbClr val="00ACA4"/>
                </a:solidFill>
                <a:latin typeface="Dosis SemiBold" pitchFamily="2" charset="0"/>
              </a:rPr>
              <a:t>er</a:t>
            </a:r>
            <a:endParaRPr lang="fr-FR" sz="7200" b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1DB4108-5347-4C99-AB8F-893A72B280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2739780"/>
            <a:ext cx="2040400" cy="22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11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violet. Le son « et » s’écrit avec les lettres e - t.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e 4">
            <a:extLst>
              <a:ext uri="{FF2B5EF4-FFF2-40B4-BE49-F238E27FC236}">
                <a16:creationId xmlns:a16="http://schemas.microsoft.com/office/drawing/2014/main" id="{AD16DE1A-6147-B8D9-318D-06007B3138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533FBB-71BA-F64C-B062-2E1351F9E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254FC9-AFA9-4AAC-8D42-8010BC63F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D8D3BA66-4FD5-E593-7AA8-CEC2832BAD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60722"/>
            <a:ext cx="3845531" cy="662104"/>
          </a:xfrm>
        </p:spPr>
        <p:txBody>
          <a:bodyPr/>
          <a:lstStyle/>
          <a:p>
            <a:pPr lvl="0"/>
            <a:r>
              <a:rPr lang="fr-FR" sz="7200" b="0" dirty="0">
                <a:solidFill>
                  <a:srgbClr val="424D7B"/>
                </a:solidFill>
                <a:latin typeface="Dosis SemiBold" pitchFamily="2" charset="0"/>
              </a:rPr>
              <a:t>viol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et</a:t>
            </a:r>
            <a:endParaRPr lang="fr-FR" sz="7200" b="0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1790360-0DE5-645C-7D47-FB5DC4F2A6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777" y="2735811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82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pic>
        <p:nvPicPr>
          <p:cNvPr id="1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1663B8-16D0-43FB-8CC2-7309CB09BF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prstGeom prst="rect">
            <a:avLst/>
          </a:prstGeom>
        </p:spPr>
      </p:pic>
      <p:sp>
        <p:nvSpPr>
          <p:cNvPr id="7" name="Espace réservé du texte 12">
            <a:extLst>
              <a:ext uri="{FF2B5EF4-FFF2-40B4-BE49-F238E27FC236}">
                <a16:creationId xmlns:a16="http://schemas.microsoft.com/office/drawing/2014/main" id="{68315A48-3D2F-4707-918A-294E9137B728}"/>
              </a:ext>
            </a:extLst>
          </p:cNvPr>
          <p:cNvSpPr txBox="1">
            <a:spLocks/>
          </p:cNvSpPr>
          <p:nvPr/>
        </p:nvSpPr>
        <p:spPr>
          <a:xfrm>
            <a:off x="4412945" y="3460722"/>
            <a:ext cx="3845531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7200" b="0" dirty="0">
                <a:solidFill>
                  <a:srgbClr val="424D7B"/>
                </a:solidFill>
                <a:latin typeface="Dosis SemiBold" pitchFamily="2" charset="0"/>
              </a:rPr>
              <a:t>viol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 ___</a:t>
            </a:r>
            <a:endParaRPr lang="fr-FR" sz="7200" b="0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F023C91-F098-69B6-2417-0A86FE4916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777" y="2735811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855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15590-4A33-DA45-659B-A2755EFB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8C077-9B6D-988E-2AA5-6AA6E9AFA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07AB067-3286-C8C0-0B4D-38D8EF0697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9E59872-4483-D82C-866E-F7354DC4F91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244061-F534-02B3-C172-C87A405122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7272990-4870-8EE4-33B0-9C9A52CC2C6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1F07953-7C58-7A00-4E48-8451E9542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6D613E-FDF1-90D8-D2A8-5DCC9FD8A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514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ED129-FF9E-AA0E-E724-378CBF04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80E0A-B8A8-6FF3-E819-4E9B2443E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373BA01-B8CD-51CB-1E7E-A9BF23658DE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1A9321-C394-1643-8A65-0ADE42EA6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51365" y="708230"/>
            <a:ext cx="830300" cy="828471"/>
          </a:xfrm>
          <a:prstGeom prst="rect">
            <a:avLst/>
          </a:prstGeom>
        </p:spPr>
      </p:pic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23785CE0-8F54-4A1D-8F33-5B1BA424FCF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60722"/>
            <a:ext cx="3845531" cy="662104"/>
          </a:xfrm>
        </p:spPr>
        <p:txBody>
          <a:bodyPr/>
          <a:lstStyle/>
          <a:p>
            <a:pPr lvl="0"/>
            <a:r>
              <a:rPr lang="fr-FR" sz="7200" b="0" dirty="0">
                <a:solidFill>
                  <a:srgbClr val="424D7B"/>
                </a:solidFill>
                <a:latin typeface="Dosis SemiBold" pitchFamily="2" charset="0"/>
              </a:rPr>
              <a:t>viol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et</a:t>
            </a:r>
            <a:endParaRPr lang="fr-FR" sz="7200" b="0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92D036-2453-F203-362E-21F1FCC5F8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777" y="2735811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37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nez. Le son « ez » s’écrit avec les lettres e - z.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e 4">
            <a:extLst>
              <a:ext uri="{FF2B5EF4-FFF2-40B4-BE49-F238E27FC236}">
                <a16:creationId xmlns:a16="http://schemas.microsoft.com/office/drawing/2014/main" id="{AD16DE1A-6147-B8D9-318D-06007B3138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533FBB-71BA-F64C-B062-2E1351F9E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254FC9-AFA9-4AAC-8D42-8010BC63F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D8D3BA66-4FD5-E593-7AA8-CEC2832BAD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60722"/>
            <a:ext cx="3845531" cy="662104"/>
          </a:xfrm>
        </p:spPr>
        <p:txBody>
          <a:bodyPr/>
          <a:lstStyle/>
          <a:p>
            <a:pPr lvl="0"/>
            <a:r>
              <a:rPr lang="fr-FR" sz="7200" b="0" dirty="0">
                <a:latin typeface="Dosis SemiBold" pitchFamily="2" charset="0"/>
              </a:rPr>
              <a:t>n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ez</a:t>
            </a:r>
            <a:endParaRPr lang="fr-FR" sz="7200" b="0" dirty="0">
              <a:latin typeface="Dosis SemiBold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24A736F-D783-4E62-B909-01EF272BD3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371" y="2675774"/>
            <a:ext cx="2040400" cy="22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08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pic>
        <p:nvPicPr>
          <p:cNvPr id="1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1663B8-16D0-43FB-8CC2-7309CB09BF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prstGeom prst="rect">
            <a:avLst/>
          </a:prstGeom>
        </p:spPr>
      </p:pic>
      <p:sp>
        <p:nvSpPr>
          <p:cNvPr id="7" name="Espace réservé du texte 12">
            <a:extLst>
              <a:ext uri="{FF2B5EF4-FFF2-40B4-BE49-F238E27FC236}">
                <a16:creationId xmlns:a16="http://schemas.microsoft.com/office/drawing/2014/main" id="{F398156E-DDB6-46A2-B7DB-77113CE7E385}"/>
              </a:ext>
            </a:extLst>
          </p:cNvPr>
          <p:cNvSpPr txBox="1">
            <a:spLocks/>
          </p:cNvSpPr>
          <p:nvPr/>
        </p:nvSpPr>
        <p:spPr>
          <a:xfrm>
            <a:off x="4412945" y="3460722"/>
            <a:ext cx="3845531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7200" b="0" dirty="0">
                <a:latin typeface="Dosis SemiBold" pitchFamily="2" charset="0"/>
              </a:rPr>
              <a:t>n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 ___</a:t>
            </a:r>
            <a:endParaRPr lang="fr-FR" sz="7200" b="0" dirty="0"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F24903C-58C3-4ECB-802B-31A963C744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371" y="2675774"/>
            <a:ext cx="2040400" cy="22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0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15590-4A33-DA45-659B-A2755EFB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8C077-9B6D-988E-2AA5-6AA6E9AFA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07AB067-3286-C8C0-0B4D-38D8EF0697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9E59872-4483-D82C-866E-F7354DC4F91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244061-F534-02B3-C172-C87A405122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7272990-4870-8EE4-33B0-9C9A52CC2C6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1F07953-7C58-7A00-4E48-8451E9542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6D613E-FDF1-90D8-D2A8-5DCC9FD8A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588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ED129-FF9E-AA0E-E724-378CBF04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80E0A-B8A8-6FF3-E819-4E9B2443E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373BA01-B8CD-51CB-1E7E-A9BF23658DE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1A9321-C394-1643-8A65-0ADE42EA6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51365" y="708230"/>
            <a:ext cx="830300" cy="828471"/>
          </a:xfrm>
          <a:prstGeom prst="rect">
            <a:avLst/>
          </a:prstGeom>
        </p:spPr>
      </p:pic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E9C1B584-8156-4A15-A62C-E1D038A6D87E}"/>
              </a:ext>
            </a:extLst>
          </p:cNvPr>
          <p:cNvSpPr txBox="1">
            <a:spLocks/>
          </p:cNvSpPr>
          <p:nvPr/>
        </p:nvSpPr>
        <p:spPr>
          <a:xfrm>
            <a:off x="4412945" y="3460722"/>
            <a:ext cx="3845531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7200" b="0">
                <a:latin typeface="Dosis SemiBold" pitchFamily="2" charset="0"/>
              </a:rPr>
              <a:t>n</a:t>
            </a:r>
            <a:r>
              <a:rPr lang="fr-FR" sz="7200" b="0">
                <a:solidFill>
                  <a:srgbClr val="00ACA4"/>
                </a:solidFill>
                <a:latin typeface="Dosis SemiBold" pitchFamily="2" charset="0"/>
              </a:rPr>
              <a:t>ez</a:t>
            </a:r>
            <a:endParaRPr lang="fr-FR" sz="7200" b="0">
              <a:latin typeface="Dosis SemiBold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1F2E117-9CCA-47EF-B501-4BC9AF41C5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371" y="2675774"/>
            <a:ext cx="2040400" cy="22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45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les. Le son « es » s’écrit avec les lettres e - 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e 4">
            <a:extLst>
              <a:ext uri="{FF2B5EF4-FFF2-40B4-BE49-F238E27FC236}">
                <a16:creationId xmlns:a16="http://schemas.microsoft.com/office/drawing/2014/main" id="{AD16DE1A-6147-B8D9-318D-06007B3138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533FBB-71BA-F64C-B062-2E1351F9E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254FC9-AFA9-4AAC-8D42-8010BC63F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D8D3BA66-4FD5-E593-7AA8-CEC2832BAD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49234" y="3330093"/>
            <a:ext cx="3845531" cy="662104"/>
          </a:xfrm>
        </p:spPr>
        <p:txBody>
          <a:bodyPr/>
          <a:lstStyle/>
          <a:p>
            <a:pPr lvl="0"/>
            <a:r>
              <a:rPr lang="fr-FR" sz="9600" dirty="0">
                <a:latin typeface="Dosis SemiBold" pitchFamily="2" charset="0"/>
              </a:rPr>
              <a:t>L</a:t>
            </a:r>
            <a:r>
              <a:rPr lang="fr-FR" sz="9600" dirty="0">
                <a:solidFill>
                  <a:srgbClr val="00ACA4"/>
                </a:solidFill>
                <a:latin typeface="Dosis SemiBold" pitchFamily="2" charset="0"/>
              </a:rPr>
              <a:t>es</a:t>
            </a:r>
            <a:endParaRPr lang="fr-FR" sz="9600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 « les » sur vos ardoises.</a:t>
            </a:r>
          </a:p>
        </p:txBody>
      </p:sp>
      <p:pic>
        <p:nvPicPr>
          <p:cNvPr id="1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1663B8-16D0-43FB-8CC2-7309CB09BF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prstGeom prst="rect">
            <a:avLst/>
          </a:prstGeom>
        </p:spPr>
      </p:pic>
      <p:pic>
        <p:nvPicPr>
          <p:cNvPr id="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42A17C9-5429-4B37-93D6-B4216A840F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25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15590-4A33-DA45-659B-A2755EFB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8C077-9B6D-988E-2AA5-6AA6E9AFA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07AB067-3286-C8C0-0B4D-38D8EF0697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9E59872-4483-D82C-866E-F7354DC4F91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244061-F534-02B3-C172-C87A405122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7272990-4870-8EE4-33B0-9C9A52CC2C6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1F07953-7C58-7A00-4E48-8451E9542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6D613E-FDF1-90D8-D2A8-5DCC9FD8A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0399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ED129-FF9E-AA0E-E724-378CBF04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80E0A-B8A8-6FF3-E819-4E9B2443E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373BA01-B8CD-51CB-1E7E-A9BF23658DE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1A9321-C394-1643-8A65-0ADE42EA6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51365" y="708230"/>
            <a:ext cx="830300" cy="828471"/>
          </a:xfrm>
          <a:prstGeom prst="rect">
            <a:avLst/>
          </a:prstGeom>
        </p:spPr>
      </p:pic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D2EE945E-D804-49A9-90D2-5C6A23B2AF1D}"/>
              </a:ext>
            </a:extLst>
          </p:cNvPr>
          <p:cNvSpPr txBox="1">
            <a:spLocks/>
          </p:cNvSpPr>
          <p:nvPr/>
        </p:nvSpPr>
        <p:spPr>
          <a:xfrm>
            <a:off x="2649234" y="3330093"/>
            <a:ext cx="3845531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600">
                <a:latin typeface="Dosis SemiBold" pitchFamily="2" charset="0"/>
              </a:rPr>
              <a:t>L</a:t>
            </a:r>
            <a:r>
              <a:rPr lang="fr-FR" sz="9600">
                <a:solidFill>
                  <a:srgbClr val="00ACA4"/>
                </a:solidFill>
                <a:latin typeface="Dosis SemiBold" pitchFamily="2" charset="0"/>
              </a:rPr>
              <a:t>es</a:t>
            </a:r>
            <a:endParaRPr lang="fr-FR" sz="960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84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48.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32EF51F-0DF1-9B61-B1F1-181CDB0F637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D56DFEF-7137-D082-2558-93D3A0287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62B03E2-55DB-D2EF-E330-25605E51D9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2C02199-411D-4CC9-8556-C7EFCF728F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284" y="1624585"/>
            <a:ext cx="3377432" cy="475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1. Je vais expliquer la consigne et passer entre les rangs pour vous aider.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60C7A6-A0AE-B873-6584-F3B83952B8D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82544B2-12ED-3AF6-033B-D1AF2F6AA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3AB5A6-6265-C6A0-24BD-79BECE9929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47034357-F5D7-AA5B-9E68-144310622F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030" y="2099219"/>
            <a:ext cx="3006113" cy="300611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C60925-F6EE-43E3-9A46-2CD1BC4C83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13" y="2760022"/>
            <a:ext cx="4630713" cy="1684506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D0B5543-74E9-471E-8B91-78E78CB3AD17}"/>
              </a:ext>
            </a:extLst>
          </p:cNvPr>
          <p:cNvSpPr/>
          <p:nvPr/>
        </p:nvSpPr>
        <p:spPr>
          <a:xfrm>
            <a:off x="617493" y="2729839"/>
            <a:ext cx="4590155" cy="168450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13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BDE4410-2C85-36FB-DB4D-AE8488C90131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58FE3F3-5CEF-E26A-FB54-C97D9B836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0AF2237-7FDF-01CF-0043-F2129871EE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C617C6AF-1BD0-45B1-A57C-1A5CD01AEEB2}"/>
              </a:ext>
            </a:extLst>
          </p:cNvPr>
          <p:cNvGrpSpPr/>
          <p:nvPr/>
        </p:nvGrpSpPr>
        <p:grpSpPr>
          <a:xfrm>
            <a:off x="461682" y="2101743"/>
            <a:ext cx="8220635" cy="3429482"/>
            <a:chOff x="461682" y="2101743"/>
            <a:chExt cx="8220635" cy="342948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E4ADA89-1C67-46E6-876F-C871AF9FE2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682" y="2101743"/>
              <a:ext cx="8220635" cy="3429482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84C6CD3F-57FB-4AC2-AF3D-6A89BE9484A5}"/>
                </a:ext>
              </a:extLst>
            </p:cNvPr>
            <p:cNvSpPr txBox="1"/>
            <p:nvPr/>
          </p:nvSpPr>
          <p:spPr>
            <a:xfrm>
              <a:off x="2115671" y="4685376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rgbClr val="C00000"/>
                  </a:solidFill>
                  <a:latin typeface="Dosis SemiBold" pitchFamily="2" charset="0"/>
                </a:rPr>
                <a:t>ez</a:t>
              </a:r>
              <a:endParaRPr lang="fr-FR" dirty="0">
                <a:solidFill>
                  <a:srgbClr val="C00000"/>
                </a:solidFill>
                <a:latin typeface="Dosis SemiBold" pitchFamily="2" charset="0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E760B711-AF45-44DA-AC01-4FDAE698E29B}"/>
                </a:ext>
              </a:extLst>
            </p:cNvPr>
            <p:cNvSpPr txBox="1"/>
            <p:nvPr/>
          </p:nvSpPr>
          <p:spPr>
            <a:xfrm>
              <a:off x="7646895" y="4685374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rgbClr val="C00000"/>
                  </a:solidFill>
                  <a:latin typeface="Dosis SemiBold" pitchFamily="2" charset="0"/>
                </a:rPr>
                <a:t>et</a:t>
              </a:r>
              <a:endParaRPr lang="fr-FR" dirty="0">
                <a:solidFill>
                  <a:srgbClr val="C00000"/>
                </a:solidFill>
                <a:latin typeface="Dosis SemiBold" pitchFamily="2" charset="0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9402215-0FC0-42D7-BC8E-69039335C7A1}"/>
                </a:ext>
              </a:extLst>
            </p:cNvPr>
            <p:cNvSpPr txBox="1"/>
            <p:nvPr/>
          </p:nvSpPr>
          <p:spPr>
            <a:xfrm>
              <a:off x="4802012" y="4685374"/>
              <a:ext cx="5647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rgbClr val="C00000"/>
                  </a:solidFill>
                  <a:latin typeface="Dosis SemiBold" pitchFamily="2" charset="0"/>
                </a:rPr>
                <a:t>cl </a:t>
              </a:r>
              <a:endParaRPr lang="fr-FR" dirty="0">
                <a:solidFill>
                  <a:srgbClr val="C00000"/>
                </a:solidFill>
                <a:latin typeface="Dosis SemiBold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demain.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61D264-138F-779B-378B-8BABAFBD5C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10" name="Nada-Wave">
            <a:hlinkClick r:id="" action="ppaction://media"/>
            <a:extLst>
              <a:ext uri="{FF2B5EF4-FFF2-40B4-BE49-F238E27FC236}">
                <a16:creationId xmlns:a16="http://schemas.microsoft.com/office/drawing/2014/main" id="{2A8F124B-1ACA-2A4F-B73F-637A10D031F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1" name="majd_wave">
            <a:hlinkClick r:id="" action="ppaction://media"/>
            <a:extLst>
              <a:ext uri="{FF2B5EF4-FFF2-40B4-BE49-F238E27FC236}">
                <a16:creationId xmlns:a16="http://schemas.microsoft.com/office/drawing/2014/main" id="{9FFD65ED-C090-0BEA-8460-79F862CD21F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75387" y="2362199"/>
            <a:ext cx="1996613" cy="354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A42A20C-6713-4306-AF06-F55A46A249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2E6AA07-77C3-43AE-A96A-3665FF5A6A5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ABE855-8BB2-429D-A116-664B8BBEE7D7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f0534ec5-868f-4ce6-85c7-99f0612daa5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14398</TotalTime>
  <Words>920</Words>
  <Application>Microsoft Office PowerPoint</Application>
  <PresentationFormat>Affichage à l'écran (4:3)</PresentationFormat>
  <Paragraphs>182</Paragraphs>
  <Slides>54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54</vt:i4>
      </vt:variant>
    </vt:vector>
  </HeadingPairs>
  <TitlesOfParts>
    <vt:vector size="72" baseType="lpstr">
      <vt:lpstr>Aptos Display</vt:lpstr>
      <vt:lpstr>Calibri</vt:lpstr>
      <vt:lpstr>Dosis Medium</vt:lpstr>
      <vt:lpstr>Mistral</vt:lpstr>
      <vt:lpstr>Aptos</vt:lpstr>
      <vt:lpstr>Arial</vt:lpstr>
      <vt:lpstr>Dosis ExtraBold</vt:lpstr>
      <vt:lpstr>Wingdings</vt:lpstr>
      <vt:lpstr>Dosis </vt:lpstr>
      <vt:lpstr>Dosis</vt:lpstr>
      <vt:lpstr>Dosis SemiBold</vt:lpstr>
      <vt:lpstr>2_Conception personnalisée</vt:lpstr>
      <vt:lpstr>00_Env-Enseignant</vt:lpstr>
      <vt:lpstr>Oral</vt:lpstr>
      <vt:lpstr>Lecture</vt:lpstr>
      <vt:lpstr>Ecriture</vt:lpstr>
      <vt:lpstr>02_New Voc_01-Présentation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2</vt:lpstr>
      <vt:lpstr>Bonjour les enfants !  La leçon de français commence maintenant. Soyez attentifs.</vt:lpstr>
      <vt:lpstr>Répétons ensemble :  La lecture – L’écriture – Le dessin – Le coloriage – Un jouet – Des lacets. </vt:lpstr>
      <vt:lpstr>Qui veut passer au tableau pour nommer les images ? </vt:lpstr>
      <vt:lpstr>Répétons ensemble.</vt:lpstr>
      <vt:lpstr>Qui veut passer au tableau pour nommer les images ? </vt:lpstr>
      <vt:lpstr>Maintenant, on passe à l’activité de l’oral. Nous allons apprendre à poser une question avec Majd et Nada. </vt:lpstr>
      <vt:lpstr>Lecture de la vidéo </vt:lpstr>
      <vt:lpstr>Présentation PowerPoint</vt:lpstr>
      <vt:lpstr>Présentation PowerPoint</vt:lpstr>
      <vt:lpstr>Chacun pose la question à son voisin. </vt:lpstr>
      <vt:lpstr>Plan de la séance 2</vt:lpstr>
      <vt:lpstr>Maintenant, on va faire de la lecture. On va apprendre à lire les sons « er - et - ez- es ». Soyez attentifs.</vt:lpstr>
      <vt:lpstr>Lecture de la vidéo. </vt:lpstr>
      <vt:lpstr>Lisons ensemble : « er -  et – ez  - es». </vt:lpstr>
      <vt:lpstr>Qui veut passer au tableau pour montrer les cartes qui font le son « er » ?</vt:lpstr>
      <vt:lpstr>Qui veut passer au tableau pour montrer les cartes qui font le son « et » ?</vt:lpstr>
      <vt:lpstr>Qui veut passer au tableau pour montrer les cartes qui font le son « ez » ?</vt:lpstr>
      <vt:lpstr>Qui veut passer au tableau pour montrer les cartes qui font le son « es » ?</vt:lpstr>
      <vt:lpstr>Qui veut passer au tableau pour lire ?</vt:lpstr>
      <vt:lpstr>Qui veut passer au tableau pour lire ?</vt:lpstr>
      <vt:lpstr>Qui veut passer au tableau pour lire ?</vt:lpstr>
      <vt:lpstr>Ouvrez votre livret à la page 46. </vt:lpstr>
      <vt:lpstr>Vous allez faire l’activité 1.  Qui veut expliquer la consigne ? </vt:lpstr>
      <vt:lpstr>Maintenant vous allez travailler en binômes. Comparez et discutez vos réponses avec votre voisin. </vt:lpstr>
      <vt:lpstr>Corrigez.</vt:lpstr>
      <vt:lpstr>Plan de la séance 2</vt:lpstr>
      <vt:lpstr>Maintenant, nous allons écrire des mots avec les sons « er - et - ez- es ».  Soyez attentifs.</vt:lpstr>
      <vt:lpstr>Prenez vos ardoises.</vt:lpstr>
      <vt:lpstr>Observez le mot « boulanger ». Le son « er » s’écrit avec les lettres e et r. </vt:lpstr>
      <vt:lpstr>Écrivez le mot complet sur vos ardoises.</vt:lpstr>
      <vt:lpstr>Levez vos ardoises. </vt:lpstr>
      <vt:lpstr>Corrigez.</vt:lpstr>
      <vt:lpstr>Observez le mot violet. Le son « et » s’écrit avec les lettres e - t. </vt:lpstr>
      <vt:lpstr>Écrivez le mot complet sur vos ardoises.</vt:lpstr>
      <vt:lpstr>Levez vos ardoises. </vt:lpstr>
      <vt:lpstr>Corrigez. </vt:lpstr>
      <vt:lpstr>Observez le mot nez. Le son « ez » s’écrit avec les lettres e - z. </vt:lpstr>
      <vt:lpstr>Écrivez le mot complet sur vos ardoises.</vt:lpstr>
      <vt:lpstr>Levez vos ardoises. </vt:lpstr>
      <vt:lpstr>Corrigez. </vt:lpstr>
      <vt:lpstr>Observez le mot les. Le son « es » s’écrit avec les lettres e - s. </vt:lpstr>
      <vt:lpstr>Écrivez  « les » sur vos ardoises.</vt:lpstr>
      <vt:lpstr>Levez vos ardoises. </vt:lpstr>
      <vt:lpstr>Corrigez. </vt:lpstr>
      <vt:lpstr>Prenez vos livrets à la page 48.</vt:lpstr>
      <vt:lpstr>Présentation PowerPoint</vt:lpstr>
      <vt:lpstr>Présentation PowerPoint</vt:lpstr>
      <vt:lpstr>La séance d’aujourd’hui est terminée. À demain.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</dc:creator>
  <cp:lastModifiedBy>KHAOUA AZEDDIN</cp:lastModifiedBy>
  <cp:revision>61</cp:revision>
  <cp:lastPrinted>2025-08-13T10:11:39Z</cp:lastPrinted>
  <dcterms:created xsi:type="dcterms:W3CDTF">2025-08-01T12:31:49Z</dcterms:created>
  <dcterms:modified xsi:type="dcterms:W3CDTF">2025-12-28T18:09:32Z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